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35"/>
  </p:notesMasterIdLst>
  <p:sldIdLst>
    <p:sldId id="515" r:id="rId2"/>
    <p:sldId id="524" r:id="rId3"/>
    <p:sldId id="382" r:id="rId4"/>
    <p:sldId id="287" r:id="rId5"/>
    <p:sldId id="507" r:id="rId6"/>
    <p:sldId id="386" r:id="rId7"/>
    <p:sldId id="512" r:id="rId8"/>
    <p:sldId id="1050" r:id="rId9"/>
    <p:sldId id="366" r:id="rId10"/>
    <p:sldId id="296" r:id="rId11"/>
    <p:sldId id="268" r:id="rId12"/>
    <p:sldId id="286" r:id="rId13"/>
    <p:sldId id="519" r:id="rId14"/>
    <p:sldId id="527" r:id="rId15"/>
    <p:sldId id="395" r:id="rId16"/>
    <p:sldId id="502" r:id="rId17"/>
    <p:sldId id="528" r:id="rId18"/>
    <p:sldId id="280" r:id="rId19"/>
    <p:sldId id="390" r:id="rId20"/>
    <p:sldId id="1048" r:id="rId21"/>
    <p:sldId id="1022" r:id="rId22"/>
    <p:sldId id="384" r:id="rId23"/>
    <p:sldId id="397" r:id="rId24"/>
    <p:sldId id="282" r:id="rId25"/>
    <p:sldId id="285" r:id="rId26"/>
    <p:sldId id="503" r:id="rId27"/>
    <p:sldId id="505" r:id="rId28"/>
    <p:sldId id="387" r:id="rId29"/>
    <p:sldId id="391" r:id="rId30"/>
    <p:sldId id="525" r:id="rId31"/>
    <p:sldId id="526" r:id="rId32"/>
    <p:sldId id="262" r:id="rId33"/>
    <p:sldId id="36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Zevenbergen" initials="CZ" lastIdx="8" clrIdx="0">
    <p:extLst>
      <p:ext uri="{19B8F6BF-5375-455C-9EA6-DF929625EA0E}">
        <p15:presenceInfo xmlns:p15="http://schemas.microsoft.com/office/powerpoint/2012/main" userId="S-1-5-21-633286589-1002725333-91453608-67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B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62" autoAdjust="0"/>
    <p:restoredTop sz="95682"/>
  </p:normalViewPr>
  <p:slideViewPr>
    <p:cSldViewPr snapToGrid="0" snapToObjects="1">
      <p:cViewPr varScale="1">
        <p:scale>
          <a:sx n="65" d="100"/>
          <a:sy n="65" d="100"/>
        </p:scale>
        <p:origin x="3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3EE77-A776-4310-A89A-641810054E94}" type="datetimeFigureOut">
              <a:rPr lang="en-GB" smtClean="0"/>
              <a:t>26/03/2024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12A52-F863-45D5-BBC9-B30282A77B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80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lab is </a:t>
            </a:r>
            <a:r>
              <a:rPr lang="en-US" dirty="0" err="1"/>
              <a:t>aout</a:t>
            </a:r>
            <a:r>
              <a:rPr lang="en-US" dirty="0"/>
              <a:t> </a:t>
            </a:r>
            <a:r>
              <a:rPr lang="en-US" dirty="0" err="1"/>
              <a:t>offerin</a:t>
            </a:r>
            <a:r>
              <a:rPr lang="en-US" dirty="0"/>
              <a:t> </a:t>
            </a:r>
            <a:r>
              <a:rPr lang="en-US" dirty="0" err="1"/>
              <a:t>gthis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4E025-419E-EF42-85FD-D89762EC0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7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lab is </a:t>
            </a:r>
            <a:r>
              <a:rPr lang="en-US" dirty="0" err="1"/>
              <a:t>aout</a:t>
            </a:r>
            <a:r>
              <a:rPr lang="en-US" dirty="0"/>
              <a:t> </a:t>
            </a:r>
            <a:r>
              <a:rPr lang="en-US" dirty="0" err="1"/>
              <a:t>offerin</a:t>
            </a:r>
            <a:r>
              <a:rPr lang="en-US" dirty="0"/>
              <a:t> </a:t>
            </a:r>
            <a:r>
              <a:rPr lang="en-US" dirty="0" err="1"/>
              <a:t>gthis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4E025-419E-EF42-85FD-D89762EC0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15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A90DB-968A-7642-987C-3FCE8AD161FD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21913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A90DB-968A-7642-987C-3FCE8AD161FD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0416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B523C-997A-4284-9E22-27A7208A6C02}" type="datetime1">
              <a:rPr lang="en-US" smtClean="0"/>
              <a:t>3/26/2024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5DBD-878F-0F46-9DCF-5CB99F859E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292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8AB75-63B0-449A-A10A-5AE61D5601A6}" type="datetime1">
              <a:rPr lang="en-US" smtClean="0"/>
              <a:t>3/26/2024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5DBD-878F-0F46-9DCF-5CB99F859E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1662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3C7-283B-406F-8A5C-1D5D55657A8D}" type="datetime1">
              <a:rPr lang="en-US" smtClean="0"/>
              <a:t>3/26/2024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5DBD-878F-0F46-9DCF-5CB99F859E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987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B7D8-987D-46BD-82EF-C5C9F674AB8C}" type="datetime1">
              <a:rPr lang="en-US" smtClean="0"/>
              <a:t>3/26/2024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5DBD-878F-0F46-9DCF-5CB99F859E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22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D169-9A92-4269-8BF7-29F6595CEF62}" type="datetime1">
              <a:rPr lang="en-US" smtClean="0"/>
              <a:t>3/26/2024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5DBD-878F-0F46-9DCF-5CB99F859E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9494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C4C40-BE79-44C6-B136-F5605FFDD87D}" type="datetime1">
              <a:rPr lang="en-US" smtClean="0"/>
              <a:t>3/26/2024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5DBD-878F-0F46-9DCF-5CB99F859E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290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67542-5FEC-47D8-9888-091CD615E492}" type="datetime1">
              <a:rPr lang="en-US" smtClean="0"/>
              <a:t>3/26/2024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5DBD-878F-0F46-9DCF-5CB99F859E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963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1201-8027-40BD-BD70-FA4C83B00478}" type="datetime1">
              <a:rPr lang="en-US" smtClean="0"/>
              <a:t>3/26/2024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5DBD-878F-0F46-9DCF-5CB99F859E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506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9D42-38D7-4BBD-BE6E-A6D559587964}" type="datetime1">
              <a:rPr lang="en-US" smtClean="0"/>
              <a:t>3/26/2024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5DBD-878F-0F46-9DCF-5CB99F859E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223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0380-409D-4D3C-B189-46FF8EB1D0B1}" type="datetime1">
              <a:rPr lang="en-US" smtClean="0"/>
              <a:t>3/26/2024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5DBD-878F-0F46-9DCF-5CB99F859E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953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F7B3-4077-491B-9A78-5327586AA4E5}" type="datetime1">
              <a:rPr lang="en-US" smtClean="0"/>
              <a:t>3/26/2024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5DBD-878F-0F46-9DCF-5CB99F859E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2911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FB294-26BB-4F4F-9BB1-5B29E77E7541}" type="datetime1">
              <a:rPr lang="en-US" smtClean="0"/>
              <a:t>3/26/2024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E5DBD-878F-0F46-9DCF-5CB99F859E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554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jLue-ymrHNAhXkCsAKHWAECIYQjRwIBw&amp;url=http://nl.cantorion.org/music/697/Symfonie-nr.-9-(Symphony-No.-9)-4.-Finale-(full-score)&amp;bvm=bv.124817099,d.ZGg&amp;psig=AFQjCNGHUM7zVZkmKbgJkx2IQgzgRm-8kA&amp;ust=1466326496370891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9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2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jpe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tif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lta_Futures_Lab_Animatie.mp4">
            <a:hlinkClick r:id="" action="ppaction://media"/>
            <a:extLst>
              <a:ext uri="{FF2B5EF4-FFF2-40B4-BE49-F238E27FC236}">
                <a16:creationId xmlns:a16="http://schemas.microsoft.com/office/drawing/2014/main" id="{3A0C6206-3F73-AA41-BFE9-C015B40F78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98" y="847165"/>
            <a:ext cx="12115402" cy="4417073"/>
          </a:xfrm>
          <a:prstGeom prst="rect">
            <a:avLst/>
          </a:prstGeom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5EE41E7-1EED-9246-B2C9-721931FB5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0378" y="6399729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EB Garamond" pitchFamily="2" charset="0"/>
                <a:ea typeface="EB Garamond" pitchFamily="2" charset="0"/>
              </a:rPr>
              <a:t>Fransje Hooimeijer 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3B648DF-3479-D6E1-1C2E-D515D186DF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92" y="6243262"/>
            <a:ext cx="784827" cy="4885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59BDD6A-290A-FC07-987D-3CCBC42C7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sz="6000" dirty="0" err="1">
                <a:latin typeface="EB Garamond" pitchFamily="2" charset="0"/>
                <a:ea typeface="EB Garamond" pitchFamily="2" charset="0"/>
              </a:rPr>
              <a:t>Interdiciplinair</a:t>
            </a:r>
            <a:r>
              <a:rPr lang="en-US" sz="6000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sz="6000" dirty="0" err="1">
                <a:latin typeface="EB Garamond" pitchFamily="2" charset="0"/>
                <a:ea typeface="EB Garamond" pitchFamily="2" charset="0"/>
              </a:rPr>
              <a:t>ontwerpend</a:t>
            </a:r>
            <a:r>
              <a:rPr lang="en-US" sz="6000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sz="6000" dirty="0" err="1">
                <a:latin typeface="EB Garamond" pitchFamily="2" charset="0"/>
                <a:ea typeface="EB Garamond" pitchFamily="2" charset="0"/>
              </a:rPr>
              <a:t>onderzoek</a:t>
            </a:r>
            <a:r>
              <a:rPr lang="en-US" sz="6000" dirty="0">
                <a:latin typeface="EB Garamond" pitchFamily="2" charset="0"/>
                <a:ea typeface="EB Garamond" pitchFamily="2" charset="0"/>
              </a:rPr>
              <a:t> in de delta</a:t>
            </a:r>
          </a:p>
        </p:txBody>
      </p:sp>
    </p:spTree>
    <p:extLst>
      <p:ext uri="{BB962C8B-B14F-4D97-AF65-F5344CB8AC3E}">
        <p14:creationId xmlns:p14="http://schemas.microsoft.com/office/powerpoint/2010/main" val="109263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EB Garamond" pitchFamily="2" charset="0"/>
                <a:ea typeface="EB Garamond" pitchFamily="2" charset="0"/>
              </a:rPr>
              <a:t>Multi </a:t>
            </a:r>
            <a:r>
              <a:rPr lang="en-GB" dirty="0" err="1">
                <a:latin typeface="EB Garamond" pitchFamily="2" charset="0"/>
                <a:ea typeface="EB Garamond" pitchFamily="2" charset="0"/>
              </a:rPr>
              <a:t>en</a:t>
            </a:r>
            <a:r>
              <a:rPr lang="en-GB" dirty="0">
                <a:latin typeface="EB Garamond" pitchFamily="2" charset="0"/>
                <a:ea typeface="EB Garamond" pitchFamily="2" charset="0"/>
              </a:rPr>
              <a:t> Inter </a:t>
            </a:r>
            <a:endParaRPr lang="nl-NL" dirty="0">
              <a:latin typeface="EB Garamond" pitchFamily="2" charset="0"/>
              <a:ea typeface="EB Garamond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latin typeface="EB Garamond" pitchFamily="2" charset="0"/>
                <a:ea typeface="EB Garamond" pitchFamily="2" charset="0"/>
              </a:rPr>
              <a:t>Multidisciplinair wordt beschouwd als een groepsproces en niet als een uitkomst, en vooral communicatieve vaardigheden zijn belangrijk. </a:t>
            </a:r>
          </a:p>
          <a:p>
            <a:pPr marL="0" indent="0">
              <a:buNone/>
            </a:pPr>
            <a:r>
              <a:rPr lang="nl-NL" sz="2400" dirty="0">
                <a:latin typeface="EB Garamond" pitchFamily="2" charset="0"/>
                <a:ea typeface="EB Garamond" pitchFamily="2" charset="0"/>
              </a:rPr>
              <a:t>
Interdisciplinair wordt beschouwd als de uitkomst en verwevenheid van kennis en producten. Interdisciplinair ontwerpen is de integratie van sectorale verantwoordelijkheden, doelen en oplossingen.</a:t>
            </a:r>
            <a:endParaRPr lang="nl-NL" sz="2400" dirty="0">
              <a:effectLst/>
              <a:latin typeface="EB Garamond" pitchFamily="2" charset="0"/>
              <a:ea typeface="EB Garamond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4912F-C5DF-A14C-BFDD-A0713BBC5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10" y="6043994"/>
            <a:ext cx="3759200" cy="673100"/>
          </a:xfrm>
          <a:prstGeom prst="rect">
            <a:avLst/>
          </a:prstGeo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80FE6FE9-3476-37FF-A809-1526F811F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866" y="4271211"/>
            <a:ext cx="7222662" cy="204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7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6B612-F775-8E4C-9DF7-C038EA899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10" y="6043994"/>
            <a:ext cx="3759200" cy="6731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C9F908-37E3-354C-A3B0-BAB957A149B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352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400" dirty="0">
                <a:latin typeface="EB Garamond" pitchFamily="2" charset="0"/>
                <a:ea typeface="EB Garamond" pitchFamily="2" charset="0"/>
              </a:rPr>
              <a:t>interdisciplinaire condities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dirty="0">
                <a:latin typeface="EB Garamond" pitchFamily="2" charset="0"/>
                <a:ea typeface="EB Garamond" pitchFamily="2" charset="0"/>
              </a:rPr>
              <a:t>interdisciplinair proces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dirty="0">
                <a:latin typeface="EB Garamond" pitchFamily="2" charset="0"/>
                <a:ea typeface="EB Garamond" pitchFamily="2" charset="0"/>
              </a:rPr>
              <a:t>interdisciplinaire methoden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FAA61-D248-434B-A992-BAC7DBAD1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091" y="1437894"/>
            <a:ext cx="7005909" cy="366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35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6B612-F775-8E4C-9DF7-C038EA899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10" y="6043994"/>
            <a:ext cx="3759200" cy="673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647677-3843-8627-2AB3-EB014C34E54F}"/>
              </a:ext>
            </a:extLst>
          </p:cNvPr>
          <p:cNvSpPr txBox="1"/>
          <p:nvPr/>
        </p:nvSpPr>
        <p:spPr>
          <a:xfrm>
            <a:off x="990601" y="2613439"/>
            <a:ext cx="54370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EB Garamond" pitchFamily="2" charset="0"/>
                <a:ea typeface="EB Garamond" pitchFamily="2" charset="0"/>
              </a:rPr>
              <a:t>Betrekken van de technische expertise vooraan het ontwerp proces </a:t>
            </a:r>
          </a:p>
          <a:p>
            <a:endParaRPr lang="nl-NL" sz="2000" dirty="0">
              <a:latin typeface="EB Garamond" pitchFamily="2" charset="0"/>
              <a:ea typeface="EB Garamond" pitchFamily="2" charset="0"/>
            </a:endParaRPr>
          </a:p>
          <a:p>
            <a:r>
              <a:rPr lang="nl-NL" sz="2000" dirty="0">
                <a:latin typeface="EB Garamond" pitchFamily="2" charset="0"/>
                <a:ea typeface="EB Garamond" pitchFamily="2" charset="0"/>
              </a:rPr>
              <a:t>Programmeren van workshops met iedereen om data te bespreken</a:t>
            </a:r>
          </a:p>
          <a:p>
            <a:endParaRPr lang="nl-NL" sz="2000" dirty="0">
              <a:latin typeface="EB Garamond" pitchFamily="2" charset="0"/>
              <a:ea typeface="EB Garamond" pitchFamily="2" charset="0"/>
            </a:endParaRPr>
          </a:p>
          <a:p>
            <a:r>
              <a:rPr lang="nl-NL" sz="2000" dirty="0">
                <a:latin typeface="EB Garamond" pitchFamily="2" charset="0"/>
                <a:ea typeface="EB Garamond" pitchFamily="2" charset="0"/>
              </a:rPr>
              <a:t>Systeem benadering ten aanzien van de data </a:t>
            </a:r>
          </a:p>
          <a:p>
            <a:endParaRPr lang="nl-NL" sz="2000" dirty="0">
              <a:latin typeface="EB Garamond" pitchFamily="2" charset="0"/>
              <a:ea typeface="EB Garamond" pitchFamily="2" charset="0"/>
            </a:endParaRPr>
          </a:p>
          <a:p>
            <a:r>
              <a:rPr lang="nl-NL" sz="2000" dirty="0">
                <a:latin typeface="EB Garamond" pitchFamily="2" charset="0"/>
                <a:ea typeface="EB Garamond" pitchFamily="2" charset="0"/>
              </a:rPr>
              <a:t>Integrale tekeningen  </a:t>
            </a:r>
          </a:p>
          <a:p>
            <a:r>
              <a:rPr lang="nl-NL" sz="2000" dirty="0">
                <a:latin typeface="EB Garamond" pitchFamily="2" charset="0"/>
                <a:ea typeface="EB Garamond" pitchFamily="2" charset="0"/>
              </a:rPr>
              <a:t>  </a:t>
            </a:r>
          </a:p>
          <a:p>
            <a:endParaRPr lang="nl-NL" sz="2000" dirty="0">
              <a:latin typeface="EB Garamond" pitchFamily="2" charset="0"/>
              <a:ea typeface="EB Garamond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DD3E5E-E053-E9A1-BAFF-7568CB7723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09458"/>
            <a:ext cx="5708073" cy="6013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3CD7CD-1274-999A-1183-B02A816E2A03}"/>
              </a:ext>
            </a:extLst>
          </p:cNvPr>
          <p:cNvSpPr txBox="1"/>
          <p:nvPr/>
        </p:nvSpPr>
        <p:spPr>
          <a:xfrm>
            <a:off x="6092142" y="6312019"/>
            <a:ext cx="60998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  <a:latin typeface="EB Garamond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F.L. </a:t>
            </a:r>
            <a:r>
              <a:rPr lang="en-GB" sz="1000" dirty="0" err="1">
                <a:effectLst/>
                <a:latin typeface="EB Garamond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Hooimeijer</a:t>
            </a:r>
            <a:r>
              <a:rPr lang="en-GB" sz="1000" dirty="0">
                <a:effectLst/>
                <a:latin typeface="EB Garamond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and L. </a:t>
            </a:r>
            <a:r>
              <a:rPr lang="en-GB" sz="1000" dirty="0" err="1">
                <a:effectLst/>
                <a:latin typeface="EB Garamond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Maring</a:t>
            </a:r>
            <a:r>
              <a:rPr lang="en-GB" sz="1000" dirty="0">
                <a:effectLst/>
                <a:latin typeface="EB Garamond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(2018) The significance of the subsurface in urban renewal. Journal of Urbanism: International Research on Placemaking and Urban Sustainability, 11:3, 303-328, DOI: 10.1080/17549175.2017.1422532</a:t>
            </a:r>
            <a:endParaRPr lang="en-NL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D754A5-D0FF-39BA-87DB-A14635D8683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352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400" b="1" dirty="0">
                <a:latin typeface="EB Garamond" pitchFamily="2" charset="0"/>
                <a:ea typeface="EB Garamond" pitchFamily="2" charset="0"/>
              </a:rPr>
              <a:t>interdisciplinaire condities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latin typeface="EB Garamond" pitchFamily="2" charset="0"/>
              <a:ea typeface="EB Garamo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142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101F3-B831-5B4C-AC08-F3B8E916C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50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EB Garamond" pitchFamily="2" charset="0"/>
                <a:ea typeface="EB Garamond" pitchFamily="2" charset="0"/>
              </a:rPr>
              <a:t>Interdisciplinaire Proces &amp; Methoden </a:t>
            </a:r>
          </a:p>
          <a:p>
            <a:pPr marL="0" indent="0">
              <a:buNone/>
            </a:pPr>
            <a:endParaRPr lang="nl-NL" dirty="0">
              <a:latin typeface="EB Garamond" pitchFamily="2" charset="0"/>
              <a:ea typeface="EB Garamond" pitchFamily="2" charset="0"/>
            </a:endParaRPr>
          </a:p>
          <a:p>
            <a:pPr marL="0" indent="0">
              <a:buNone/>
            </a:pPr>
            <a:r>
              <a:rPr lang="nl-NL" sz="2400" dirty="0">
                <a:latin typeface="EB Garamond" pitchFamily="2" charset="0"/>
                <a:ea typeface="EB Garamond" pitchFamily="2" charset="0"/>
              </a:rPr>
              <a:t>Analyse 			Diagnose 			Ontwerp</a:t>
            </a:r>
          </a:p>
          <a:p>
            <a:pPr marL="0" indent="0">
              <a:buNone/>
            </a:pPr>
            <a:endParaRPr lang="nl-NL" dirty="0">
              <a:latin typeface="EB Garamond" pitchFamily="2" charset="0"/>
              <a:ea typeface="EB Garamond" pitchFamily="2" charset="0"/>
            </a:endParaRPr>
          </a:p>
          <a:p>
            <a:pPr marL="0" indent="0">
              <a:buNone/>
            </a:pPr>
            <a:r>
              <a:rPr lang="nl-NL" sz="1400" dirty="0">
                <a:latin typeface="EB Garamond" pitchFamily="2" charset="0"/>
                <a:ea typeface="EB Garamond" pitchFamily="2" charset="0"/>
              </a:rPr>
              <a:t>  disciplinair – interdisciplinair </a:t>
            </a:r>
          </a:p>
          <a:p>
            <a:pPr marL="0" indent="0">
              <a:buNone/>
            </a:pPr>
            <a:r>
              <a:rPr lang="nl-NL" sz="1400" dirty="0">
                <a:latin typeface="EB Garamond" pitchFamily="2" charset="0"/>
                <a:ea typeface="EB Garamond" pitchFamily="2" charset="0"/>
              </a:rPr>
              <a:t>				disciplinair – interdisciplinair </a:t>
            </a:r>
          </a:p>
          <a:p>
            <a:pPr marL="0" indent="0">
              <a:buNone/>
            </a:pPr>
            <a:r>
              <a:rPr lang="nl-NL" sz="1400" dirty="0">
                <a:latin typeface="EB Garamond" pitchFamily="2" charset="0"/>
                <a:ea typeface="EB Garamond" pitchFamily="2" charset="0"/>
              </a:rPr>
              <a:t>								disciplinair – interdisciplinair </a:t>
            </a:r>
          </a:p>
          <a:p>
            <a:pPr marL="0" indent="0">
              <a:buNone/>
            </a:pPr>
            <a:endParaRPr lang="nl-NL" sz="1400" dirty="0">
              <a:latin typeface="EB Garamond" pitchFamily="2" charset="0"/>
              <a:ea typeface="EB Garamond" pitchFamily="2" charset="0"/>
            </a:endParaRPr>
          </a:p>
          <a:p>
            <a:pPr marL="0" indent="0">
              <a:buNone/>
            </a:pPr>
            <a:endParaRPr lang="nl-NL" sz="1400" dirty="0">
              <a:latin typeface="EB Garamond" pitchFamily="2" charset="0"/>
              <a:ea typeface="EB Garamond" pitchFamily="2" charset="0"/>
            </a:endParaRPr>
          </a:p>
          <a:p>
            <a:endParaRPr lang="nl-NL" dirty="0">
              <a:latin typeface="EB Garamond" pitchFamily="2" charset="0"/>
              <a:ea typeface="EB Garamond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EB61E2-88B9-DF43-B772-ECB6695AD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10" y="6043994"/>
            <a:ext cx="3759200" cy="67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D20035-B1B5-CB77-97AD-11730D225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10" y="3474418"/>
            <a:ext cx="3349447" cy="1658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256753-35AA-91BF-2E95-9CD0D3A9E2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0"/>
          <a:stretch/>
        </p:blipFill>
        <p:spPr>
          <a:xfrm>
            <a:off x="4457861" y="3555447"/>
            <a:ext cx="2546523" cy="1496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DF9B27-BD63-4680-06A4-C3554DCCE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0"/>
          <a:stretch/>
        </p:blipFill>
        <p:spPr>
          <a:xfrm>
            <a:off x="8045116" y="3555447"/>
            <a:ext cx="2554326" cy="15012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AF52F95-3605-BC9F-0DCD-5A0C335E921F}"/>
              </a:ext>
            </a:extLst>
          </p:cNvPr>
          <p:cNvCxnSpPr/>
          <p:nvPr/>
        </p:nvCxnSpPr>
        <p:spPr>
          <a:xfrm>
            <a:off x="2225842" y="1780674"/>
            <a:ext cx="20814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98A6D81-C320-A745-9781-7B4D753DA56A}"/>
              </a:ext>
            </a:extLst>
          </p:cNvPr>
          <p:cNvCxnSpPr/>
          <p:nvPr/>
        </p:nvCxnSpPr>
        <p:spPr>
          <a:xfrm>
            <a:off x="5963653" y="1780674"/>
            <a:ext cx="20814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6DF7CC9-619B-16A0-62A5-D43E657AB93B}"/>
              </a:ext>
            </a:extLst>
          </p:cNvPr>
          <p:cNvSpPr/>
          <p:nvPr/>
        </p:nvSpPr>
        <p:spPr>
          <a:xfrm>
            <a:off x="960764" y="5133090"/>
            <a:ext cx="1804737" cy="697831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EB Garamond" pitchFamily="2" charset="0"/>
                <a:ea typeface="EB Garamond" pitchFamily="2" charset="0"/>
              </a:rPr>
              <a:t>waarden</a:t>
            </a:r>
            <a:endParaRPr lang="en-NL" dirty="0">
              <a:solidFill>
                <a:schemeClr val="bg1"/>
              </a:solidFill>
              <a:latin typeface="EB Garamond" pitchFamily="2" charset="0"/>
              <a:ea typeface="EB Garamond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E93ED28-D6A8-667E-49FD-82F79A40947F}"/>
              </a:ext>
            </a:extLst>
          </p:cNvPr>
          <p:cNvSpPr/>
          <p:nvPr/>
        </p:nvSpPr>
        <p:spPr>
          <a:xfrm>
            <a:off x="4609897" y="5133089"/>
            <a:ext cx="1804737" cy="697831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  <a:latin typeface="EB Garamond" pitchFamily="2" charset="0"/>
                <a:ea typeface="EB Garamond" pitchFamily="2" charset="0"/>
              </a:rPr>
              <a:t>bandbreedte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9DDA688-9B07-4774-8DA5-AA6B4EBA1AD0}"/>
              </a:ext>
            </a:extLst>
          </p:cNvPr>
          <p:cNvSpPr/>
          <p:nvPr/>
        </p:nvSpPr>
        <p:spPr>
          <a:xfrm>
            <a:off x="8259031" y="5133090"/>
            <a:ext cx="1804737" cy="697831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  <a:latin typeface="EB Garamond" pitchFamily="2" charset="0"/>
                <a:ea typeface="EB Garamond" pitchFamily="2" charset="0"/>
              </a:rPr>
              <a:t>meerwaarde</a:t>
            </a:r>
          </a:p>
        </p:txBody>
      </p:sp>
    </p:spTree>
    <p:extLst>
      <p:ext uri="{BB962C8B-B14F-4D97-AF65-F5344CB8AC3E}">
        <p14:creationId xmlns:p14="http://schemas.microsoft.com/office/powerpoint/2010/main" val="76591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A5874-1B6A-C31C-79AD-7C95252E3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5DBD-878F-0F46-9DCF-5CB99F859E7C}" type="slidenum">
              <a:rPr lang="x-none" smtClean="0"/>
              <a:t>14</a:t>
            </a:fld>
            <a:endParaRPr lang="x-none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54603FE-333A-E924-F282-4209F193683F}"/>
              </a:ext>
            </a:extLst>
          </p:cNvPr>
          <p:cNvSpPr/>
          <p:nvPr/>
        </p:nvSpPr>
        <p:spPr>
          <a:xfrm>
            <a:off x="960764" y="5133090"/>
            <a:ext cx="1804737" cy="697831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EB Garamond" pitchFamily="2" charset="0"/>
                <a:ea typeface="EB Garamond" pitchFamily="2" charset="0"/>
              </a:rPr>
              <a:t>waarden</a:t>
            </a:r>
            <a:endParaRPr lang="en-NL" dirty="0">
              <a:solidFill>
                <a:schemeClr val="bg1"/>
              </a:solidFill>
              <a:latin typeface="EB Garamond" pitchFamily="2" charset="0"/>
              <a:ea typeface="EB Garamond" pitchFamily="2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09B0528-F0CB-3DB0-C575-04252AA1B9F5}"/>
              </a:ext>
            </a:extLst>
          </p:cNvPr>
          <p:cNvSpPr/>
          <p:nvPr/>
        </p:nvSpPr>
        <p:spPr>
          <a:xfrm>
            <a:off x="4609897" y="5133089"/>
            <a:ext cx="1804737" cy="697831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  <a:latin typeface="EB Garamond" pitchFamily="2" charset="0"/>
                <a:ea typeface="EB Garamond" pitchFamily="2" charset="0"/>
              </a:rPr>
              <a:t>bandbreedte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FF8181F-CC30-30B6-5BFE-ACB0DB584F87}"/>
              </a:ext>
            </a:extLst>
          </p:cNvPr>
          <p:cNvSpPr/>
          <p:nvPr/>
        </p:nvSpPr>
        <p:spPr>
          <a:xfrm>
            <a:off x="8259031" y="5133090"/>
            <a:ext cx="1804737" cy="697831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  <a:latin typeface="EB Garamond" pitchFamily="2" charset="0"/>
                <a:ea typeface="EB Garamond" pitchFamily="2" charset="0"/>
              </a:rPr>
              <a:t>meerwaarde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FAD4E6-E06F-6861-9BD9-606B6CB6ED38}"/>
              </a:ext>
            </a:extLst>
          </p:cNvPr>
          <p:cNvSpPr txBox="1"/>
          <p:nvPr/>
        </p:nvSpPr>
        <p:spPr>
          <a:xfrm>
            <a:off x="824459" y="1079292"/>
            <a:ext cx="33425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EB Garamond" pitchFamily="2" charset="0"/>
                <a:ea typeface="EB Garamond" pitchFamily="2" charset="0"/>
              </a:rPr>
              <a:t>Duurzaamheid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EB Garamond" pitchFamily="2" charset="0"/>
                <a:ea typeface="EB Garamond" pitchFamily="2" charset="0"/>
              </a:rPr>
              <a:t>Reduceren consumptie bronnen</a:t>
            </a:r>
          </a:p>
          <a:p>
            <a:pPr marL="285750" indent="-285750">
              <a:buFontTx/>
              <a:buChar char="-"/>
            </a:pPr>
            <a:r>
              <a:rPr lang="nl-NL" dirty="0" err="1">
                <a:latin typeface="EB Garamond" pitchFamily="2" charset="0"/>
                <a:ea typeface="EB Garamond" pitchFamily="2" charset="0"/>
              </a:rPr>
              <a:t>Inclusiviteit</a:t>
            </a:r>
            <a:r>
              <a:rPr lang="nl-NL" dirty="0">
                <a:latin typeface="EB Garamond" pitchFamily="2" charset="0"/>
                <a:ea typeface="EB Garamond" pitchFamily="2" charset="0"/>
              </a:rPr>
              <a:t> en gelijkheid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EB Garamond" pitchFamily="2" charset="0"/>
                <a:ea typeface="EB Garamond" pitchFamily="2" charset="0"/>
              </a:rPr>
              <a:t>Gezondheid en welzijn 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EB Garamond" pitchFamily="2" charset="0"/>
                <a:ea typeface="EB Garamond" pitchFamily="2" charset="0"/>
              </a:rPr>
              <a:t>Diversiteit 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EB Garamond" pitchFamily="2" charset="0"/>
                <a:ea typeface="EB Garamond" pitchFamily="2" charset="0"/>
              </a:rPr>
              <a:t>Betekenis, doel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EB Garamond" pitchFamily="2" charset="0"/>
                <a:ea typeface="EB Garamond" pitchFamily="2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038738-9A1F-5CD1-193B-E7D70463D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9" y="2982564"/>
            <a:ext cx="3218587" cy="176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D2EE91-673D-D6B0-D133-7D450C528E3C}"/>
              </a:ext>
            </a:extLst>
          </p:cNvPr>
          <p:cNvSpPr txBox="1"/>
          <p:nvPr/>
        </p:nvSpPr>
        <p:spPr>
          <a:xfrm>
            <a:off x="4424709" y="1079291"/>
            <a:ext cx="20649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EB Garamond" pitchFamily="2" charset="0"/>
                <a:ea typeface="EB Garamond" pitchFamily="2" charset="0"/>
              </a:rPr>
              <a:t>Oplossingsrichtingen</a:t>
            </a:r>
          </a:p>
          <a:p>
            <a:endParaRPr lang="nl-NL" dirty="0">
              <a:latin typeface="EB Garamond" pitchFamily="2" charset="0"/>
              <a:ea typeface="EB Garamond" pitchFamily="2" charset="0"/>
            </a:endParaRPr>
          </a:p>
          <a:p>
            <a:r>
              <a:rPr lang="nl-NL" dirty="0">
                <a:latin typeface="EB Garamond" pitchFamily="2" charset="0"/>
                <a:ea typeface="EB Garamond" pitchFamily="2" charset="0"/>
              </a:rPr>
              <a:t>Adaptatie </a:t>
            </a:r>
          </a:p>
          <a:p>
            <a:r>
              <a:rPr lang="nl-NL" dirty="0">
                <a:latin typeface="EB Garamond" pitchFamily="2" charset="0"/>
                <a:ea typeface="EB Garamond" pitchFamily="2" charset="0"/>
              </a:rPr>
              <a:t>Mitigatie </a:t>
            </a:r>
          </a:p>
          <a:p>
            <a:endParaRPr lang="nl-NL" dirty="0">
              <a:latin typeface="EB Garamond" pitchFamily="2" charset="0"/>
              <a:ea typeface="EB Garamon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DC0B4-FE4A-C95B-D692-600C525CE9C4}"/>
              </a:ext>
            </a:extLst>
          </p:cNvPr>
          <p:cNvSpPr txBox="1"/>
          <p:nvPr/>
        </p:nvSpPr>
        <p:spPr>
          <a:xfrm>
            <a:off x="8080654" y="1057059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EB Garamond" pitchFamily="2" charset="0"/>
                <a:ea typeface="EB Garamond" pitchFamily="2" charset="0"/>
              </a:rPr>
              <a:t>Integratie van doelen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90A279F-1E4C-C417-7E11-69BC5B027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5024"/>
            <a:ext cx="10515600" cy="522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latin typeface="EB Garamond" pitchFamily="2" charset="0"/>
                <a:ea typeface="EB Garamond" pitchFamily="2" charset="0"/>
              </a:rPr>
              <a:t>Analyse 			Diagnose 			Ontwerp</a:t>
            </a:r>
          </a:p>
        </p:txBody>
      </p:sp>
    </p:spTree>
    <p:extLst>
      <p:ext uri="{BB962C8B-B14F-4D97-AF65-F5344CB8AC3E}">
        <p14:creationId xmlns:p14="http://schemas.microsoft.com/office/powerpoint/2010/main" val="3983331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014011-853F-2443-97A4-A412F880F15E}"/>
              </a:ext>
            </a:extLst>
          </p:cNvPr>
          <p:cNvSpPr/>
          <p:nvPr/>
        </p:nvSpPr>
        <p:spPr>
          <a:xfrm>
            <a:off x="3245005" y="2942694"/>
            <a:ext cx="5140712" cy="546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72EB1-A2FB-A6C8-ECA2-E441F2A0B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68" y="1823351"/>
            <a:ext cx="8839520" cy="3211298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8AA677A-9FA9-81BF-B8A7-017D72C2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92" y="6243262"/>
            <a:ext cx="784827" cy="488568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2C5FD4-2412-22AA-4062-01A9D78050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37" t="1484" r="22677" b="85537"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24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esign process&#10;&#10;Description automatically generated">
            <a:extLst>
              <a:ext uri="{FF2B5EF4-FFF2-40B4-BE49-F238E27FC236}">
                <a16:creationId xmlns:a16="http://schemas.microsoft.com/office/drawing/2014/main" id="{FFCCD49C-8994-1D00-E05D-0D47EACC5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84" y="810312"/>
            <a:ext cx="8124300" cy="4876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43B8CA-006F-D638-5B4B-AE17550597B1}"/>
              </a:ext>
            </a:extLst>
          </p:cNvPr>
          <p:cNvSpPr txBox="1"/>
          <p:nvPr/>
        </p:nvSpPr>
        <p:spPr>
          <a:xfrm>
            <a:off x="444042" y="173310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EB Garamond" pitchFamily="2" charset="0"/>
                <a:ea typeface="EB Garamond" pitchFamily="2" charset="0"/>
              </a:rPr>
              <a:t>Ontwerpend</a:t>
            </a:r>
            <a:r>
              <a:rPr lang="en-US" b="1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b="1" dirty="0" err="1">
                <a:latin typeface="EB Garamond" pitchFamily="2" charset="0"/>
                <a:ea typeface="EB Garamond" pitchFamily="2" charset="0"/>
              </a:rPr>
              <a:t>onderzoek</a:t>
            </a:r>
            <a:r>
              <a:rPr lang="en-US" b="1" dirty="0">
                <a:latin typeface="EB Garamond" pitchFamily="2" charset="0"/>
                <a:ea typeface="EB Garamond" pitchFamily="2" charset="0"/>
              </a:rPr>
              <a:t> </a:t>
            </a:r>
            <a:endParaRPr lang="en-NL" b="1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1C369C1-5E36-DFCF-7C2C-7A63BE0BCC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92" y="6243262"/>
            <a:ext cx="784827" cy="488568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AA0FFE-B125-2285-9045-328DE23CD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37" t="1484" r="22677" b="85537"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68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3A9D8-0C32-5DAA-A8AC-FCB444935A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71486" y="-1471486"/>
            <a:ext cx="7693899" cy="10636871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B663015-D70C-2B9A-1C93-C50D390C11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92" y="6243262"/>
            <a:ext cx="784827" cy="488568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6FA15D-93DF-9F52-8F0A-F8290B34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792850-1C78-492D-8CFB-4715A4A2E67F}"/>
              </a:ext>
            </a:extLst>
          </p:cNvPr>
          <p:cNvSpPr txBox="1"/>
          <p:nvPr/>
        </p:nvSpPr>
        <p:spPr>
          <a:xfrm>
            <a:off x="2821404" y="4482720"/>
            <a:ext cx="9370596" cy="2372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#WE BLIJVEN,WE NEMEN VERANTWOORDELIJKHEID, WE KUNNEN VERANDEREN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#WE MOETEN MEER WETEN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#DURF MOEILIJKE BESLISSINGEN TE NEMEN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#ONTWERP DE DELTA BOTTOM UP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#HET ONTWERP VAN DE DELTA BEGINT MET DE DOORSNEDE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#MAAK GEBRUIK VAN DE DELTA-PARADOX: REGULERING BINNEN DE DYNAMIEK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916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AC668C-E97E-64A0-6B91-3D60A2895D72}"/>
              </a:ext>
            </a:extLst>
          </p:cNvPr>
          <p:cNvSpPr txBox="1"/>
          <p:nvPr/>
        </p:nvSpPr>
        <p:spPr>
          <a:xfrm>
            <a:off x="1079500" y="457200"/>
            <a:ext cx="9058890" cy="768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#WE BLIJVEN,WE NEMEN VERANTWOORDELIJKHEID, WE KUNNEN VERANDEREN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heinhardt" panose="02010504010101020102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5CC638-C400-743B-E7FB-A02788CA05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501" y="1427311"/>
            <a:ext cx="7479310" cy="4785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685D03-25DB-AFF1-1AD7-292D8263FEC5}"/>
              </a:ext>
            </a:extLst>
          </p:cNvPr>
          <p:cNvSpPr txBox="1"/>
          <p:nvPr/>
        </p:nvSpPr>
        <p:spPr>
          <a:xfrm>
            <a:off x="401309" y="6549510"/>
            <a:ext cx="2297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heinhardt" panose="02010504010101020102" pitchFamily="2" charset="77"/>
              </a:rPr>
              <a:t>TEAM ROTTERDAM PORT/CITY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21ED2-9DB7-307A-902E-507EFF7FED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188" y="6177651"/>
            <a:ext cx="3142333" cy="578601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87EEEA-9195-F977-2F83-23FD09A35B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37" t="1484" r="22677" b="85537"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38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AC668C-E97E-64A0-6B91-3D60A2895D72}"/>
              </a:ext>
            </a:extLst>
          </p:cNvPr>
          <p:cNvSpPr txBox="1"/>
          <p:nvPr/>
        </p:nvSpPr>
        <p:spPr>
          <a:xfrm>
            <a:off x="1079500" y="457200"/>
            <a:ext cx="9058890" cy="768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#WE BLIJVEN,WE NEMEN VERANTWOORDELIJKHEID, WE KUNNEN VERANDEREN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heinhardt" panose="02010504010101020102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685D03-25DB-AFF1-1AD7-292D8263FEC5}"/>
              </a:ext>
            </a:extLst>
          </p:cNvPr>
          <p:cNvSpPr txBox="1"/>
          <p:nvPr/>
        </p:nvSpPr>
        <p:spPr>
          <a:xfrm>
            <a:off x="401309" y="6549510"/>
            <a:ext cx="2297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heinhardt" panose="02010504010101020102" pitchFamily="2" charset="77"/>
              </a:rPr>
              <a:t>TEAM ROTTERDAM PORT/CITY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21ED2-9DB7-307A-902E-507EFF7FED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188" y="6177651"/>
            <a:ext cx="3142333" cy="578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462C94-3648-58F2-D243-8FE00FB67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809" y="4321121"/>
            <a:ext cx="4913625" cy="166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E6339-6372-C8D4-8BEE-B617FDA73D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2201" y="4581771"/>
            <a:ext cx="4646363" cy="1449697"/>
          </a:xfrm>
          <a:prstGeom prst="rect">
            <a:avLst/>
          </a:prstGeom>
        </p:spPr>
      </p:pic>
      <p:pic>
        <p:nvPicPr>
          <p:cNvPr id="9" name="Picture 8" descr="A picture containing outdoor, grass, nature, lake&#10;&#10;Description automatically generated">
            <a:extLst>
              <a:ext uri="{FF2B5EF4-FFF2-40B4-BE49-F238E27FC236}">
                <a16:creationId xmlns:a16="http://schemas.microsoft.com/office/drawing/2014/main" id="{A79B8A42-ED26-7778-9E15-2493346DE6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01" y="1724461"/>
            <a:ext cx="4616284" cy="2596660"/>
          </a:xfrm>
          <a:prstGeom prst="rect">
            <a:avLst/>
          </a:prstGeom>
        </p:spPr>
      </p:pic>
      <p:pic>
        <p:nvPicPr>
          <p:cNvPr id="10" name="Picture 9" descr="A picture containing nature, spring, day&#10;&#10;Description automatically generated">
            <a:extLst>
              <a:ext uri="{FF2B5EF4-FFF2-40B4-BE49-F238E27FC236}">
                <a16:creationId xmlns:a16="http://schemas.microsoft.com/office/drawing/2014/main" id="{64CB8DC3-0A12-7789-CD45-CE68368A6F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201" y="1739776"/>
            <a:ext cx="4609921" cy="25930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DF9B85-A72B-2CC7-01E5-B0719A6A9112}"/>
              </a:ext>
            </a:extLst>
          </p:cNvPr>
          <p:cNvSpPr txBox="1"/>
          <p:nvPr/>
        </p:nvSpPr>
        <p:spPr>
          <a:xfrm>
            <a:off x="7572113" y="4381008"/>
            <a:ext cx="21774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ROTTERDAM SPONGE WATER CITY</a:t>
            </a:r>
            <a:endParaRPr lang="nl-NL" sz="900" b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7BCDA31C-2C2B-B937-7305-01E5A7EAC9B7}"/>
              </a:ext>
            </a:extLst>
          </p:cNvPr>
          <p:cNvSpPr txBox="1"/>
          <p:nvPr/>
        </p:nvSpPr>
        <p:spPr>
          <a:xfrm>
            <a:off x="1711128" y="4370737"/>
            <a:ext cx="21774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ROTTERDAM PORT ARCHIPELAGO</a:t>
            </a:r>
            <a:endParaRPr lang="nl-NL" sz="900" b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D54F5A-11E3-EE87-2525-A4ECE5B2E9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737" t="1484" r="22677" b="85537"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64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4933B-30A5-8EEA-FA23-BD2F95CD2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5DBD-878F-0F46-9DCF-5CB99F859E7C}" type="slidenum">
              <a:rPr lang="x-none" smtClean="0"/>
              <a:t>2</a:t>
            </a:fld>
            <a:endParaRPr lang="x-none"/>
          </a:p>
        </p:txBody>
      </p:sp>
      <p:pic>
        <p:nvPicPr>
          <p:cNvPr id="6" name="Picture 5" descr="A drawing of a building with musical notes&#10;&#10;Description automatically generated">
            <a:extLst>
              <a:ext uri="{FF2B5EF4-FFF2-40B4-BE49-F238E27FC236}">
                <a16:creationId xmlns:a16="http://schemas.microsoft.com/office/drawing/2014/main" id="{8CC92227-4242-F386-778A-FBB7149FAA1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6525601" y="634999"/>
            <a:ext cx="3861308" cy="5588000"/>
          </a:xfrm>
          <a:prstGeom prst="rect">
            <a:avLst/>
          </a:prstGeom>
        </p:spPr>
      </p:pic>
      <p:pic>
        <p:nvPicPr>
          <p:cNvPr id="7" name="Picture 2" descr="http://1.s.cdn2.semplicewebsites.com/music/larger_abf27c3ae73c6f440ab60375ac92ac39.jpg?page=1">
            <a:hlinkClick r:id="rId3"/>
            <a:extLst>
              <a:ext uri="{FF2B5EF4-FFF2-40B4-BE49-F238E27FC236}">
                <a16:creationId xmlns:a16="http://schemas.microsoft.com/office/drawing/2014/main" id="{5843F85F-C6F2-24F9-ABD7-DD1680913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31"/>
          <a:stretch/>
        </p:blipFill>
        <p:spPr bwMode="auto">
          <a:xfrm>
            <a:off x="1531221" y="1502832"/>
            <a:ext cx="4564779" cy="385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D575D04-C222-AFD4-572D-743A8DF26B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92" y="6243262"/>
            <a:ext cx="784827" cy="4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28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33ECE-F7ED-85E6-29F5-FD6C5FE6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23" y="258065"/>
            <a:ext cx="10515600" cy="1325563"/>
          </a:xfrm>
        </p:spPr>
        <p:txBody>
          <a:bodyPr/>
          <a:lstStyle/>
          <a:p>
            <a:r>
              <a:rPr lang="nl-NL" sz="1800" dirty="0">
                <a:latin typeface="EB Garamond" pitchFamily="2" charset="0"/>
                <a:ea typeface="EB Garamond" pitchFamily="2" charset="0"/>
                <a:cs typeface="+mn-cs"/>
              </a:rPr>
              <a:t>Rotterdam Waterstad 2100 </a:t>
            </a:r>
            <a:br>
              <a:rPr lang="nl-NL" sz="1800" dirty="0">
                <a:latin typeface="EB Garamond" pitchFamily="2" charset="0"/>
                <a:ea typeface="EB Garamond" pitchFamily="2" charset="0"/>
                <a:cs typeface="+mn-cs"/>
              </a:rPr>
            </a:br>
            <a:r>
              <a:rPr lang="nl-NL" sz="1800" dirty="0">
                <a:latin typeface="EB Garamond" pitchFamily="2" charset="0"/>
                <a:ea typeface="EB Garamond" pitchFamily="2" charset="0"/>
                <a:cs typeface="+mn-cs"/>
              </a:rPr>
              <a:t>[voorbeeld uit E.O. Wijers Prijsvraag inzending</a:t>
            </a:r>
            <a:r>
              <a:rPr lang="nl-NL" sz="1800" dirty="0">
                <a:latin typeface="EB Garamond" pitchFamily="2" charset="0"/>
                <a:ea typeface="EB Garamond" pitchFamily="2" charset="0"/>
              </a:rPr>
              <a:t>]</a:t>
            </a:r>
            <a:br>
              <a:rPr lang="nl-NL" sz="1800" dirty="0">
                <a:latin typeface="EB Garamond" pitchFamily="2" charset="0"/>
                <a:ea typeface="EB Garamond" pitchFamily="2" charset="0"/>
              </a:rPr>
            </a:br>
            <a:endParaRPr lang="nl-NL" sz="1800" dirty="0">
              <a:latin typeface="EB Garamond" pitchFamily="2" charset="0"/>
              <a:ea typeface="EB Garamond" pitchFamily="2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9E4597-93BA-96AF-5CA5-4427A6FD4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32" y="1288581"/>
            <a:ext cx="8279722" cy="53113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9D9B6-6188-80BA-D421-05D9E580624E}"/>
              </a:ext>
            </a:extLst>
          </p:cNvPr>
          <p:cNvSpPr txBox="1"/>
          <p:nvPr/>
        </p:nvSpPr>
        <p:spPr>
          <a:xfrm>
            <a:off x="9433688" y="6174376"/>
            <a:ext cx="2946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EB Garamond" pitchFamily="2" charset="0"/>
                <a:ea typeface="EB Garamond" pitchFamily="2" charset="0"/>
              </a:rPr>
              <a:t>Bron: </a:t>
            </a:r>
            <a:r>
              <a:rPr lang="nl-NL" sz="1200" dirty="0" err="1">
                <a:latin typeface="EB Garamond" pitchFamily="2" charset="0"/>
                <a:ea typeface="EB Garamond" pitchFamily="2" charset="0"/>
              </a:rPr>
              <a:t>Urbanisten</a:t>
            </a:r>
            <a:r>
              <a:rPr lang="nl-NL" sz="1200" dirty="0">
                <a:latin typeface="EB Garamond" pitchFamily="2" charset="0"/>
                <a:ea typeface="EB Garamond" pitchFamily="2" charset="0"/>
              </a:rPr>
              <a:t> en Deltares</a:t>
            </a:r>
          </a:p>
        </p:txBody>
      </p:sp>
    </p:spTree>
    <p:extLst>
      <p:ext uri="{BB962C8B-B14F-4D97-AF65-F5344CB8AC3E}">
        <p14:creationId xmlns:p14="http://schemas.microsoft.com/office/powerpoint/2010/main" val="3973351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F62B1-C9E1-9A99-E6A2-B645F02BC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10" y="279369"/>
            <a:ext cx="10515600" cy="1325563"/>
          </a:xfrm>
        </p:spPr>
        <p:txBody>
          <a:bodyPr>
            <a:normAutofit/>
          </a:bodyPr>
          <a:lstStyle/>
          <a:p>
            <a:r>
              <a:rPr lang="nl-NL" sz="1800" dirty="0">
                <a:latin typeface="EB Garamond" pitchFamily="2" charset="0"/>
                <a:ea typeface="EB Garamond" pitchFamily="2" charset="0"/>
                <a:cs typeface="+mn-cs"/>
              </a:rPr>
              <a:t>Aanvulling (!) op </a:t>
            </a:r>
            <a:r>
              <a:rPr lang="nl-NL" sz="1800" dirty="0" err="1">
                <a:latin typeface="EB Garamond" pitchFamily="2" charset="0"/>
                <a:ea typeface="EB Garamond" pitchFamily="2" charset="0"/>
                <a:cs typeface="+mn-cs"/>
              </a:rPr>
              <a:t>toolbox</a:t>
            </a:r>
            <a:r>
              <a:rPr lang="nl-NL" sz="1800" dirty="0">
                <a:latin typeface="EB Garamond" pitchFamily="2" charset="0"/>
                <a:ea typeface="EB Garamond" pitchFamily="2" charset="0"/>
                <a:cs typeface="+mn-cs"/>
              </a:rPr>
              <a:t> Adaptief Deltamanagement </a:t>
            </a:r>
            <a:br>
              <a:rPr lang="en-US" sz="1800" dirty="0">
                <a:latin typeface="EB Garamond" pitchFamily="2" charset="0"/>
                <a:ea typeface="EB Garamond" pitchFamily="2" charset="0"/>
                <a:cs typeface="+mn-cs"/>
              </a:rPr>
            </a:br>
            <a:endParaRPr lang="en-US" sz="1800" dirty="0">
              <a:latin typeface="EB Garamond" pitchFamily="2" charset="0"/>
              <a:ea typeface="EB Garamond" pitchFamily="2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34FF46-FCC4-4F00-02A3-D26A4327B3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56" y="2347268"/>
            <a:ext cx="4378512" cy="2223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F0740A-98FB-60E1-046E-F35FC66D51A9}"/>
              </a:ext>
            </a:extLst>
          </p:cNvPr>
          <p:cNvSpPr txBox="1"/>
          <p:nvPr/>
        </p:nvSpPr>
        <p:spPr>
          <a:xfrm>
            <a:off x="3245516" y="4292170"/>
            <a:ext cx="17272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latin typeface="EB Garamond" pitchFamily="2" charset="0"/>
                <a:ea typeface="EB Garamond" pitchFamily="2" charset="0"/>
              </a:rPr>
              <a:t>Haasnoot et al (2013)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B812B8-E753-B561-CDE5-77C3B2DFDA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775" y="1315535"/>
            <a:ext cx="2867513" cy="18394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AF0E47-D30B-3B7B-894C-229E2E07062E}"/>
              </a:ext>
            </a:extLst>
          </p:cNvPr>
          <p:cNvSpPr txBox="1"/>
          <p:nvPr/>
        </p:nvSpPr>
        <p:spPr>
          <a:xfrm>
            <a:off x="412488" y="4820320"/>
            <a:ext cx="4981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>
                <a:latin typeface="EB Garamond" pitchFamily="2" charset="0"/>
                <a:ea typeface="EB Garamond" pitchFamily="2" charset="0"/>
              </a:rPr>
              <a:t>Knikpunten &amp; adaptatiepaden </a:t>
            </a:r>
          </a:p>
          <a:p>
            <a:pPr lvl="1"/>
            <a:r>
              <a:rPr lang="nl-NL" sz="1600" dirty="0">
                <a:latin typeface="EB Garamond" pitchFamily="2" charset="0"/>
                <a:ea typeface="EB Garamond" pitchFamily="2" charset="0"/>
              </a:rPr>
              <a:t>sectoraal, vanuit watersysteem  </a:t>
            </a:r>
          </a:p>
          <a:p>
            <a:pPr lvl="1"/>
            <a:r>
              <a:rPr lang="nl-NL" sz="1600" dirty="0">
                <a:latin typeface="EB Garamond" pitchFamily="2" charset="0"/>
                <a:ea typeface="EB Garamond" pitchFamily="2" charset="0"/>
              </a:rPr>
              <a:t>één-dimensionaal</a:t>
            </a:r>
          </a:p>
          <a:p>
            <a:pPr lvl="1"/>
            <a:r>
              <a:rPr lang="nl-NL" sz="1600" dirty="0">
                <a:latin typeface="EB Garamond" pitchFamily="2" charset="0"/>
                <a:ea typeface="EB Garamond" pitchFamily="2" charset="0"/>
              </a:rPr>
              <a:t>model-aanpak</a:t>
            </a:r>
          </a:p>
          <a:p>
            <a:pPr lvl="1"/>
            <a:r>
              <a:rPr lang="nl-NL" sz="1600" dirty="0">
                <a:latin typeface="EB Garamond" pitchFamily="2" charset="0"/>
                <a:ea typeface="EB Garamond" pitchFamily="2" charset="0"/>
              </a:rPr>
              <a:t>(water volgend)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2E374-C95D-B99C-778B-513C755D3966}"/>
              </a:ext>
            </a:extLst>
          </p:cNvPr>
          <p:cNvSpPr txBox="1"/>
          <p:nvPr/>
        </p:nvSpPr>
        <p:spPr>
          <a:xfrm>
            <a:off x="9110288" y="1394611"/>
            <a:ext cx="3876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>
                <a:latin typeface="EB Garamond" pitchFamily="2" charset="0"/>
                <a:ea typeface="EB Garamond" pitchFamily="2" charset="0"/>
              </a:rPr>
              <a:t>Ruimtelijk perspectief </a:t>
            </a:r>
          </a:p>
          <a:p>
            <a:pPr lvl="1"/>
            <a:r>
              <a:rPr lang="nl-NL" sz="1600" dirty="0">
                <a:latin typeface="EB Garamond" pitchFamily="2" charset="0"/>
                <a:ea typeface="EB Garamond" pitchFamily="2" charset="0"/>
              </a:rPr>
              <a:t>Integraal </a:t>
            </a:r>
          </a:p>
          <a:p>
            <a:pPr lvl="1"/>
            <a:r>
              <a:rPr lang="nl-NL" sz="1600" dirty="0">
                <a:latin typeface="EB Garamond" pitchFamily="2" charset="0"/>
                <a:ea typeface="EB Garamond" pitchFamily="2" charset="0"/>
              </a:rPr>
              <a:t>Ontwerpend onderzoek</a:t>
            </a:r>
          </a:p>
          <a:p>
            <a:pPr lvl="1"/>
            <a:r>
              <a:rPr lang="nl-NL" sz="1600" dirty="0">
                <a:latin typeface="EB Garamond" pitchFamily="2" charset="0"/>
                <a:ea typeface="EB Garamond" pitchFamily="2" charset="0"/>
              </a:rPr>
              <a:t>Verkennend, water sturend</a:t>
            </a:r>
            <a:endParaRPr lang="nl-NL" sz="1400" dirty="0">
              <a:latin typeface="EB Garamond" pitchFamily="2" charset="0"/>
              <a:ea typeface="EB Garamond" pitchFamily="2" charset="0"/>
            </a:endParaRPr>
          </a:p>
          <a:p>
            <a:pPr lvl="1"/>
            <a:endParaRPr lang="nl-NL" sz="1400" i="1" dirty="0">
              <a:latin typeface="EB Garamond" pitchFamily="2" charset="0"/>
              <a:ea typeface="EB Garamon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93D786-881D-03B2-F9B7-D65CC9C13058}"/>
              </a:ext>
            </a:extLst>
          </p:cNvPr>
          <p:cNvSpPr txBox="1"/>
          <p:nvPr/>
        </p:nvSpPr>
        <p:spPr>
          <a:xfrm>
            <a:off x="6470780" y="5482040"/>
            <a:ext cx="46284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i="1" dirty="0">
                <a:latin typeface="EB Garamond" pitchFamily="2" charset="0"/>
                <a:ea typeface="EB Garamond" pitchFamily="2" charset="0"/>
              </a:rPr>
              <a:t>Governance perspectief </a:t>
            </a:r>
          </a:p>
          <a:p>
            <a:pPr lvl="1"/>
            <a:r>
              <a:rPr lang="nl-NL" sz="1600" dirty="0">
                <a:latin typeface="EB Garamond" pitchFamily="2" charset="0"/>
                <a:ea typeface="EB Garamond" pitchFamily="2" charset="0"/>
              </a:rPr>
              <a:t>Implementatie &amp; opschaling, transformatie</a:t>
            </a:r>
          </a:p>
          <a:p>
            <a:pPr lvl="1"/>
            <a:r>
              <a:rPr lang="nl-NL" sz="1600" dirty="0">
                <a:latin typeface="EB Garamond" pitchFamily="2" charset="0"/>
                <a:ea typeface="EB Garamond" pitchFamily="2" charset="0"/>
              </a:rPr>
              <a:t>Maatschappelijk haalbaarheid </a:t>
            </a:r>
          </a:p>
          <a:p>
            <a:pPr lvl="1"/>
            <a:r>
              <a:rPr lang="nl-NL" sz="1600" dirty="0">
                <a:latin typeface="EB Garamond" pitchFamily="2" charset="0"/>
                <a:ea typeface="EB Garamond" pitchFamily="2" charset="0"/>
              </a:rPr>
              <a:t>Sturing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3ED5DB-1BE3-7E0B-EB3A-29E939EAE8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176" y="3676417"/>
            <a:ext cx="3158713" cy="17776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22E3A5-A128-C7D2-1FDD-521538A6F81F}"/>
              </a:ext>
            </a:extLst>
          </p:cNvPr>
          <p:cNvSpPr txBox="1"/>
          <p:nvPr/>
        </p:nvSpPr>
        <p:spPr>
          <a:xfrm>
            <a:off x="5286615" y="1644470"/>
            <a:ext cx="24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latin typeface="EB Garamond" pitchFamily="2" charset="0"/>
                <a:ea typeface="EB Garamond" pitchFamily="2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E55480-386F-35A4-2493-B495E3F1D7A9}"/>
              </a:ext>
            </a:extLst>
          </p:cNvPr>
          <p:cNvSpPr txBox="1"/>
          <p:nvPr/>
        </p:nvSpPr>
        <p:spPr>
          <a:xfrm>
            <a:off x="5286615" y="4251728"/>
            <a:ext cx="24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latin typeface="EB Garamond" pitchFamily="2" charset="0"/>
                <a:ea typeface="EB Garamond" pitchFamily="2" charset="0"/>
              </a:rPr>
              <a:t>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7E7454-38EC-B79B-AFE1-7A21E5EBBCE8}"/>
              </a:ext>
            </a:extLst>
          </p:cNvPr>
          <p:cNvSpPr txBox="1"/>
          <p:nvPr/>
        </p:nvSpPr>
        <p:spPr>
          <a:xfrm>
            <a:off x="9433688" y="6174376"/>
            <a:ext cx="2946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EB Garamond" pitchFamily="2" charset="0"/>
                <a:ea typeface="EB Garamond" pitchFamily="2" charset="0"/>
              </a:rPr>
              <a:t>Bron: </a:t>
            </a:r>
            <a:r>
              <a:rPr lang="nl-NL" sz="1200" dirty="0" err="1">
                <a:latin typeface="EB Garamond" pitchFamily="2" charset="0"/>
                <a:ea typeface="EB Garamond" pitchFamily="2" charset="0"/>
              </a:rPr>
              <a:t>Urbanisten</a:t>
            </a:r>
            <a:r>
              <a:rPr lang="nl-NL" sz="1200" dirty="0">
                <a:latin typeface="EB Garamond" pitchFamily="2" charset="0"/>
                <a:ea typeface="EB Garamond" pitchFamily="2" charset="0"/>
              </a:rPr>
              <a:t> en Deltares</a:t>
            </a:r>
          </a:p>
        </p:txBody>
      </p:sp>
    </p:spTree>
    <p:extLst>
      <p:ext uri="{BB962C8B-B14F-4D97-AF65-F5344CB8AC3E}">
        <p14:creationId xmlns:p14="http://schemas.microsoft.com/office/powerpoint/2010/main" val="3257660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AC668C-E97E-64A0-6B91-3D60A2895D72}"/>
              </a:ext>
            </a:extLst>
          </p:cNvPr>
          <p:cNvSpPr txBox="1"/>
          <p:nvPr/>
        </p:nvSpPr>
        <p:spPr>
          <a:xfrm>
            <a:off x="1079500" y="457200"/>
            <a:ext cx="3241593" cy="768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#WE MOETEN MEER WETEN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heinhardt" panose="02010504010101020102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18918E-CE4C-6FF1-5651-42E8761D37E4}"/>
              </a:ext>
            </a:extLst>
          </p:cNvPr>
          <p:cNvSpPr txBox="1"/>
          <p:nvPr/>
        </p:nvSpPr>
        <p:spPr>
          <a:xfrm>
            <a:off x="154847" y="6581001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heinhardt" panose="02010504010101020102" pitchFamily="2" charset="77"/>
              </a:rPr>
              <a:t>TEAM ZEELAND</a:t>
            </a:r>
          </a:p>
        </p:txBody>
      </p:sp>
      <p:pic>
        <p:nvPicPr>
          <p:cNvPr id="2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CA1C99B5-416D-26F8-3B48-AF4B1003F7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3613" y="1923877"/>
            <a:ext cx="3456813" cy="3764001"/>
          </a:xfrm>
          <a:prstGeom prst="rect">
            <a:avLst/>
          </a:prstGeom>
        </p:spPr>
      </p:pic>
      <p:pic>
        <p:nvPicPr>
          <p:cNvPr id="3" name="Afbeelding 9" descr="Afbeelding met kaart&#10;&#10;Automatisch gegenereerde beschrijving">
            <a:extLst>
              <a:ext uri="{FF2B5EF4-FFF2-40B4-BE49-F238E27FC236}">
                <a16:creationId xmlns:a16="http://schemas.microsoft.com/office/drawing/2014/main" id="{039CFD61-C787-8054-C7CC-B5C2E81E3A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9369" y="1923876"/>
            <a:ext cx="4747785" cy="3546057"/>
          </a:xfrm>
          <a:prstGeom prst="rect">
            <a:avLst/>
          </a:prstGeom>
        </p:spPr>
      </p:pic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EF89A7A0-DECD-C5A1-8C2A-040830B77A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46" y="1923877"/>
            <a:ext cx="3238939" cy="3546057"/>
          </a:xfrm>
          <a:prstGeom prst="rect">
            <a:avLst/>
          </a:prstGeom>
        </p:spPr>
      </p:pic>
      <p:pic>
        <p:nvPicPr>
          <p:cNvPr id="1030" name="Picture 6" descr="Witteveen + Bos is partner Betoniek geworden!">
            <a:extLst>
              <a:ext uri="{FF2B5EF4-FFF2-40B4-BE49-F238E27FC236}">
                <a16:creationId xmlns:a16="http://schemas.microsoft.com/office/drawing/2014/main" id="{2575AD4D-CFBB-82A1-09FF-63311A31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9089" y="6031468"/>
            <a:ext cx="2107432" cy="54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udio Hartzema | LinkedIn">
            <a:extLst>
              <a:ext uri="{FF2B5EF4-FFF2-40B4-BE49-F238E27FC236}">
                <a16:creationId xmlns:a16="http://schemas.microsoft.com/office/drawing/2014/main" id="{4B69DE7E-5DA4-CD26-C079-7BDDFA9A9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600" y="5687878"/>
            <a:ext cx="894166" cy="89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eddes/Olthof Landschapsarchitecten - architectenweb.nl">
            <a:extLst>
              <a:ext uri="{FF2B5EF4-FFF2-40B4-BE49-F238E27FC236}">
                <a16:creationId xmlns:a16="http://schemas.microsoft.com/office/drawing/2014/main" id="{F24B96BE-620F-0B30-6E08-A5CEC3211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3298" y="6046723"/>
            <a:ext cx="1732142" cy="42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9284A7-80C7-E0F1-7A73-8D36586838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737" t="1484" r="22677" b="85537"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68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AC668C-E97E-64A0-6B91-3D60A2895D72}"/>
              </a:ext>
            </a:extLst>
          </p:cNvPr>
          <p:cNvSpPr txBox="1"/>
          <p:nvPr/>
        </p:nvSpPr>
        <p:spPr>
          <a:xfrm>
            <a:off x="1079500" y="457200"/>
            <a:ext cx="4985660" cy="768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#DURF MOEILIJKE BESLISSINGEN TE NEMEN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heinhardt" panose="02010504010101020102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D23716-A86E-98FA-BECE-8739CD6671BB}"/>
              </a:ext>
            </a:extLst>
          </p:cNvPr>
          <p:cNvSpPr txBox="1"/>
          <p:nvPr/>
        </p:nvSpPr>
        <p:spPr>
          <a:xfrm>
            <a:off x="165359" y="6581001"/>
            <a:ext cx="1265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heinhardt" panose="02010504010101020102" pitchFamily="2" charset="77"/>
              </a:rPr>
              <a:t>TEAM RIVIEREN</a:t>
            </a:r>
          </a:p>
        </p:txBody>
      </p:sp>
      <p:pic>
        <p:nvPicPr>
          <p:cNvPr id="2" name="Afbeelding 11">
            <a:extLst>
              <a:ext uri="{FF2B5EF4-FFF2-40B4-BE49-F238E27FC236}">
                <a16:creationId xmlns:a16="http://schemas.microsoft.com/office/drawing/2014/main" id="{6BD7AFA8-3A8C-056F-3697-1B77CFC16D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55572" y="4859518"/>
            <a:ext cx="1325563" cy="3016612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308E7EB6-1463-DC96-AFE9-F4CC5029A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75638"/>
            <a:ext cx="10058400" cy="4256257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9E153EC-225D-4CC3-6687-D1D50FF60A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737" t="1484" r="22677" b="85537"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1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Z:\2022\BS22-016 Redesigning Delta's TU-Delft\04 ontwerp-visualisatie\03 verbeelding - visual\Tekening Cor\Redesigning Delta's Kaart_kleur.jpg">
            <a:extLst>
              <a:ext uri="{FF2B5EF4-FFF2-40B4-BE49-F238E27FC236}">
                <a16:creationId xmlns:a16="http://schemas.microsoft.com/office/drawing/2014/main" id="{3898DDE7-9491-56C1-BD6B-86F5527C5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9521" y="-297191"/>
            <a:ext cx="10320251" cy="73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AC668C-E97E-64A0-6B91-3D60A2895D72}"/>
              </a:ext>
            </a:extLst>
          </p:cNvPr>
          <p:cNvSpPr txBox="1"/>
          <p:nvPr/>
        </p:nvSpPr>
        <p:spPr>
          <a:xfrm>
            <a:off x="1079500" y="457200"/>
            <a:ext cx="5101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#DURF MOEILIJKE BESLISSINGEN TE NEMEN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heinhardt" panose="02010504010101020102" pitchFamily="2" charset="77"/>
              </a:rPr>
              <a:t> </a:t>
            </a:r>
          </a:p>
          <a:p>
            <a:endParaRPr lang="en-US" dirty="0">
              <a:latin typeface="Theinhardt" panose="02010504010101020102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D23716-A86E-98FA-BECE-8739CD6671BB}"/>
              </a:ext>
            </a:extLst>
          </p:cNvPr>
          <p:cNvSpPr txBox="1"/>
          <p:nvPr/>
        </p:nvSpPr>
        <p:spPr>
          <a:xfrm>
            <a:off x="165359" y="6581001"/>
            <a:ext cx="1265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heinhardt" panose="02010504010101020102" pitchFamily="2" charset="77"/>
              </a:rPr>
              <a:t>TEAM RIVIEREN</a:t>
            </a:r>
          </a:p>
        </p:txBody>
      </p:sp>
      <p:pic>
        <p:nvPicPr>
          <p:cNvPr id="2" name="Afbeelding 11">
            <a:extLst>
              <a:ext uri="{FF2B5EF4-FFF2-40B4-BE49-F238E27FC236}">
                <a16:creationId xmlns:a16="http://schemas.microsoft.com/office/drawing/2014/main" id="{6BD7AFA8-3A8C-056F-3697-1B77CFC16D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55572" y="4859518"/>
            <a:ext cx="1325563" cy="3016612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5ECB0E-6B41-8254-AA21-411EAF4CA4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737" t="1484" r="22677" b="85537"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44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t-01.jpeg" descr="graft-01.jpeg">
            <a:extLst>
              <a:ext uri="{FF2B5EF4-FFF2-40B4-BE49-F238E27FC236}">
                <a16:creationId xmlns:a16="http://schemas.microsoft.com/office/drawing/2014/main" id="{2056B69C-48BF-7E9E-409D-44E69B543C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662" y="4615762"/>
            <a:ext cx="3362840" cy="204968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AC668C-E97E-64A0-6B91-3D60A2895D72}"/>
              </a:ext>
            </a:extLst>
          </p:cNvPr>
          <p:cNvSpPr txBox="1"/>
          <p:nvPr/>
        </p:nvSpPr>
        <p:spPr>
          <a:xfrm>
            <a:off x="1079500" y="457200"/>
            <a:ext cx="6947736" cy="377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#HET ONTWERP VAN DE DELTA BEGINT MET DE DOORSNEDE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48B126-B8A5-3E5A-3004-853C041526FE}"/>
              </a:ext>
            </a:extLst>
          </p:cNvPr>
          <p:cNvSpPr txBox="1"/>
          <p:nvPr/>
        </p:nvSpPr>
        <p:spPr>
          <a:xfrm>
            <a:off x="36474" y="6524420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heinhardt" panose="02010504010101020102" pitchFamily="2" charset="77"/>
              </a:rPr>
              <a:t>TEAM LIMBURG</a:t>
            </a:r>
          </a:p>
        </p:txBody>
      </p:sp>
      <p:pic>
        <p:nvPicPr>
          <p:cNvPr id="2" name="object 2" descr="object 2">
            <a:extLst>
              <a:ext uri="{FF2B5EF4-FFF2-40B4-BE49-F238E27FC236}">
                <a16:creationId xmlns:a16="http://schemas.microsoft.com/office/drawing/2014/main" id="{A25D633D-9F0A-1131-C2F0-28B37970CE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662" y="1749862"/>
            <a:ext cx="3891651" cy="2720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Redesigning Deltas_3D tile_urban_Sep 12th_Defacto-01.jpg" descr="Redesigning Deltas_3D tile_urban_Sep 12th_Defacto-01.jpg">
            <a:extLst>
              <a:ext uri="{FF2B5EF4-FFF2-40B4-BE49-F238E27FC236}">
                <a16:creationId xmlns:a16="http://schemas.microsoft.com/office/drawing/2014/main" id="{48287D44-4454-78BC-7473-56395103BB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0315" y="1579072"/>
            <a:ext cx="5145286" cy="4217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ED1AC5-EFC0-EA64-1AF8-EE2A8536E3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086" y="6212250"/>
            <a:ext cx="895435" cy="673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41803E-14D7-27E7-5122-C0872C6839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0988" y="6283218"/>
            <a:ext cx="1242503" cy="485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E2408A-85C1-854A-FB65-CB9F7FC42A2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691" y="6331329"/>
            <a:ext cx="631663" cy="36095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92D75AF-37AB-1444-D4B6-047EDB2AF0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737" t="1484" r="22677" b="85537"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AC668C-E97E-64A0-6B91-3D60A2895D72}"/>
              </a:ext>
            </a:extLst>
          </p:cNvPr>
          <p:cNvSpPr txBox="1"/>
          <p:nvPr/>
        </p:nvSpPr>
        <p:spPr>
          <a:xfrm>
            <a:off x="1079500" y="457200"/>
            <a:ext cx="4030270" cy="768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#ONTWERP DE DELTA BOTTOM UP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heinhardt" panose="02010504010101020102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9601F0-5561-CA79-C5A5-AB24A96718C5}"/>
              </a:ext>
            </a:extLst>
          </p:cNvPr>
          <p:cNvSpPr txBox="1"/>
          <p:nvPr/>
        </p:nvSpPr>
        <p:spPr>
          <a:xfrm>
            <a:off x="108601" y="6531183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heinhardt" panose="02010504010101020102" pitchFamily="2" charset="77"/>
              </a:rPr>
              <a:t>TEAM DELFTLAND</a:t>
            </a:r>
          </a:p>
        </p:txBody>
      </p:sp>
      <p:pic>
        <p:nvPicPr>
          <p:cNvPr id="2" name="Afbeelding 6">
            <a:extLst>
              <a:ext uri="{FF2B5EF4-FFF2-40B4-BE49-F238E27FC236}">
                <a16:creationId xmlns:a16="http://schemas.microsoft.com/office/drawing/2014/main" id="{E81B4F22-F7A9-A6B1-5570-31F8099F9A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368" y="2185322"/>
            <a:ext cx="4315994" cy="3051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2D23F-222B-375A-59F2-871A064DAC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602" y="5925775"/>
            <a:ext cx="1007391" cy="743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68449-B828-ABC6-E681-2F60BD801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3676" y="5877872"/>
            <a:ext cx="1007391" cy="743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164786-C33E-0EF1-F935-370D7352F3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8750" y="5920872"/>
            <a:ext cx="1007391" cy="610311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A1A8AB-FEAE-BAD3-9E13-5811EE6A2B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37" t="1484" r="22677" b="85537"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  <p:pic>
        <p:nvPicPr>
          <p:cNvPr id="8" name="Picture 7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329215FC-1402-EB06-2C26-4468530C5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79" y="2002706"/>
            <a:ext cx="7136721" cy="360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37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AC668C-E97E-64A0-6B91-3D60A2895D72}"/>
              </a:ext>
            </a:extLst>
          </p:cNvPr>
          <p:cNvSpPr txBox="1"/>
          <p:nvPr/>
        </p:nvSpPr>
        <p:spPr>
          <a:xfrm>
            <a:off x="1079500" y="457200"/>
            <a:ext cx="4030270" cy="768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#ONTWERP DE DELTA BOTTOM UP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heinhardt" panose="02010504010101020102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9601F0-5561-CA79-C5A5-AB24A96718C5}"/>
              </a:ext>
            </a:extLst>
          </p:cNvPr>
          <p:cNvSpPr txBox="1"/>
          <p:nvPr/>
        </p:nvSpPr>
        <p:spPr>
          <a:xfrm>
            <a:off x="108601" y="6531183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heinhardt" panose="02010504010101020102" pitchFamily="2" charset="77"/>
              </a:rPr>
              <a:t>TEAM DELFTLAND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2D23F-222B-375A-59F2-871A064DAC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602" y="5925775"/>
            <a:ext cx="1007391" cy="743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68449-B828-ABC6-E681-2F60BD8019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3676" y="5877872"/>
            <a:ext cx="1007391" cy="743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164786-C33E-0EF1-F935-370D7352F3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8750" y="5920872"/>
            <a:ext cx="1007391" cy="610311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A1A8AB-FEAE-BAD3-9E13-5811EE6A2B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737" t="1484" r="22677" b="85537"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  <p:pic>
        <p:nvPicPr>
          <p:cNvPr id="10" name="Picture 9" descr="A picture containing map&#10;&#10;Description automatically generated">
            <a:extLst>
              <a:ext uri="{FF2B5EF4-FFF2-40B4-BE49-F238E27FC236}">
                <a16:creationId xmlns:a16="http://schemas.microsoft.com/office/drawing/2014/main" id="{027CDD7A-7A83-ED84-264B-E6E7FCC137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090"/>
          <a:stretch/>
        </p:blipFill>
        <p:spPr>
          <a:xfrm>
            <a:off x="1550020" y="828158"/>
            <a:ext cx="7695579" cy="48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58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AC668C-E97E-64A0-6B91-3D60A2895D72}"/>
              </a:ext>
            </a:extLst>
          </p:cNvPr>
          <p:cNvSpPr txBox="1"/>
          <p:nvPr/>
        </p:nvSpPr>
        <p:spPr>
          <a:xfrm>
            <a:off x="1079500" y="457200"/>
            <a:ext cx="4030270" cy="768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#ONTWERP DE DELTA BOTTOM UP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heinhardt" panose="02010504010101020102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9601F0-5561-CA79-C5A5-AB24A96718C5}"/>
              </a:ext>
            </a:extLst>
          </p:cNvPr>
          <p:cNvSpPr txBox="1"/>
          <p:nvPr/>
        </p:nvSpPr>
        <p:spPr>
          <a:xfrm>
            <a:off x="108601" y="6531183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heinhardt" panose="02010504010101020102" pitchFamily="2" charset="77"/>
              </a:rPr>
              <a:t>TEAM DELFTLAND</a:t>
            </a:r>
          </a:p>
        </p:txBody>
      </p:sp>
      <p:pic>
        <p:nvPicPr>
          <p:cNvPr id="50" name="Picture 49" descr="A picture containing text, map, cat&#10;&#10;Description automatically generated">
            <a:extLst>
              <a:ext uri="{FF2B5EF4-FFF2-40B4-BE49-F238E27FC236}">
                <a16:creationId xmlns:a16="http://schemas.microsoft.com/office/drawing/2014/main" id="{044E81C6-B02D-5566-0839-82DDCDEE5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290" y="953251"/>
            <a:ext cx="9825818" cy="4924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2D23F-222B-375A-59F2-871A064DAC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602" y="5925775"/>
            <a:ext cx="1007391" cy="743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68449-B828-ABC6-E681-2F60BD801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3676" y="5877872"/>
            <a:ext cx="1007391" cy="743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164786-C33E-0EF1-F935-370D7352F3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8750" y="5920872"/>
            <a:ext cx="1007391" cy="610311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A1A8AB-FEAE-BAD3-9E13-5811EE6A2B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37" t="1484" r="22677" b="85537"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25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AC668C-E97E-64A0-6B91-3D60A2895D72}"/>
              </a:ext>
            </a:extLst>
          </p:cNvPr>
          <p:cNvSpPr txBox="1"/>
          <p:nvPr/>
        </p:nvSpPr>
        <p:spPr>
          <a:xfrm>
            <a:off x="1079500" y="457200"/>
            <a:ext cx="4030270" cy="768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#ONTWERP DE DELTA BOTTOM UP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heinhardt" panose="02010504010101020102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9601F0-5561-CA79-C5A5-AB24A96718C5}"/>
              </a:ext>
            </a:extLst>
          </p:cNvPr>
          <p:cNvSpPr txBox="1"/>
          <p:nvPr/>
        </p:nvSpPr>
        <p:spPr>
          <a:xfrm>
            <a:off x="108601" y="6531183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heinhardt" panose="02010504010101020102" pitchFamily="2" charset="77"/>
              </a:rPr>
              <a:t>TEAM DELFTLAND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2D23F-222B-375A-59F2-871A064DAC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602" y="5925775"/>
            <a:ext cx="1007391" cy="743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68449-B828-ABC6-E681-2F60BD8019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3676" y="5877872"/>
            <a:ext cx="1007391" cy="743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164786-C33E-0EF1-F935-370D7352F3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8750" y="5920872"/>
            <a:ext cx="1007391" cy="610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819F04-7EEC-ED61-7528-6E90FE891D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1" y="1853872"/>
            <a:ext cx="5289701" cy="41775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41B20D-0E61-1CA2-71B0-E8FF3E2D90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77" b="-2808"/>
          <a:stretch/>
        </p:blipFill>
        <p:spPr>
          <a:xfrm>
            <a:off x="5148458" y="1855255"/>
            <a:ext cx="7014113" cy="4176214"/>
          </a:xfrm>
          <a:prstGeom prst="rect">
            <a:avLst/>
          </a:prstGeom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F91B41-DAE0-AA0E-1536-0CB385A159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737" t="1484" r="22677" b="85537"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09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95D8503-5ACA-80B1-5EE3-FDB8B324C3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92" y="6243262"/>
            <a:ext cx="784827" cy="488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4ED74-47FC-4449-F705-CC6B38E33EDC}"/>
              </a:ext>
            </a:extLst>
          </p:cNvPr>
          <p:cNvSpPr txBox="1"/>
          <p:nvPr/>
        </p:nvSpPr>
        <p:spPr>
          <a:xfrm>
            <a:off x="172292" y="447663"/>
            <a:ext cx="2919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EB Garamond" pitchFamily="2" charset="0"/>
                <a:ea typeface="EB Garamond" pitchFamily="2" charset="0"/>
                <a:cs typeface="Calibri" panose="020F0502020204030204" pitchFamily="34" charset="0"/>
              </a:rPr>
              <a:t>Ontwerpend</a:t>
            </a:r>
            <a:r>
              <a:rPr lang="en-US" sz="2000" b="1" dirty="0">
                <a:latin typeface="EB Garamond" pitchFamily="2" charset="0"/>
                <a:ea typeface="EB Garamond" pitchFamily="2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EB Garamond" pitchFamily="2" charset="0"/>
                <a:ea typeface="EB Garamond" pitchFamily="2" charset="0"/>
                <a:cs typeface="Calibri" panose="020F0502020204030204" pitchFamily="34" charset="0"/>
              </a:rPr>
              <a:t>Onderzoek</a:t>
            </a:r>
            <a:r>
              <a:rPr lang="en-US" sz="2000" b="1" dirty="0">
                <a:latin typeface="EB Garamond" pitchFamily="2" charset="0"/>
                <a:ea typeface="EB Garamond" pitchFamily="2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EB Garamond" pitchFamily="2" charset="0"/>
                <a:ea typeface="EB Garamond" pitchFamily="2" charset="0"/>
                <a:cs typeface="Calibri" panose="020F0502020204030204" pitchFamily="34" charset="0"/>
              </a:rPr>
              <a:t> </a:t>
            </a:r>
            <a:endParaRPr lang="en-NL" sz="2000" dirty="0">
              <a:latin typeface="EB Garamond" pitchFamily="2" charset="0"/>
              <a:ea typeface="EB Garamond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aper with text on it&#10;&#10;Description automatically generated">
            <a:extLst>
              <a:ext uri="{FF2B5EF4-FFF2-40B4-BE49-F238E27FC236}">
                <a16:creationId xmlns:a16="http://schemas.microsoft.com/office/drawing/2014/main" id="{433AD529-53FE-84EC-DCD6-4E76FCE03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934" y="2035703"/>
            <a:ext cx="6918630" cy="2786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86A071-6E43-C0BF-494B-B390369399CD}"/>
              </a:ext>
            </a:extLst>
          </p:cNvPr>
          <p:cNvSpPr txBox="1"/>
          <p:nvPr/>
        </p:nvSpPr>
        <p:spPr>
          <a:xfrm>
            <a:off x="1837044" y="5920096"/>
            <a:ext cx="9254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>
                <a:effectLst/>
                <a:latin typeface="EB Garamond" pitchFamily="2" charset="0"/>
                <a:ea typeface="EB Garamond" pitchFamily="2" charset="0"/>
                <a:cs typeface="EB Garamond" pitchFamily="2" charset="0"/>
              </a:rPr>
              <a:t>De Jong, T.M.; Van der </a:t>
            </a:r>
            <a:r>
              <a:rPr lang="en-GB" sz="1800" i="1" dirty="0" err="1">
                <a:effectLst/>
                <a:latin typeface="EB Garamond" pitchFamily="2" charset="0"/>
                <a:ea typeface="EB Garamond" pitchFamily="2" charset="0"/>
                <a:cs typeface="EB Garamond" pitchFamily="2" charset="0"/>
              </a:rPr>
              <a:t>Voordt</a:t>
            </a:r>
            <a:r>
              <a:rPr lang="en-GB" sz="1800" i="1" dirty="0">
                <a:effectLst/>
                <a:latin typeface="EB Garamond" pitchFamily="2" charset="0"/>
                <a:ea typeface="EB Garamond" pitchFamily="2" charset="0"/>
                <a:cs typeface="EB Garamond" pitchFamily="2" charset="0"/>
              </a:rPr>
              <a:t>, D.J.M. (Eds.) (2005) Ways to Study and Research Urban, Architectural and Technical, Design; IOP Press BV: Amsterdam, The Netherlands, 2005.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76103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3A9D8-0C32-5DAA-A8AC-FCB444935A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71486" y="-1471486"/>
            <a:ext cx="7693899" cy="10636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AC668C-E97E-64A0-6B91-3D60A2895D72}"/>
              </a:ext>
            </a:extLst>
          </p:cNvPr>
          <p:cNvSpPr txBox="1"/>
          <p:nvPr/>
        </p:nvSpPr>
        <p:spPr>
          <a:xfrm>
            <a:off x="1079500" y="457200"/>
            <a:ext cx="907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#MAAK GEBRUIK VAN DE DELTA-PARADOX: REGULERING BINNEN DE DYNAMIEK</a:t>
            </a:r>
            <a:endParaRPr lang="en-US" dirty="0">
              <a:latin typeface="Theinhardt" panose="02010504010101020102" pitchFamily="2" charset="77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B663015-D70C-2B9A-1C93-C50D390C1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92" y="6243262"/>
            <a:ext cx="784827" cy="488568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6FA15D-93DF-9F52-8F0A-F8290B34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37" t="1484" r="22677" b="85537"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09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B663015-D70C-2B9A-1C93-C50D390C1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92" y="6243262"/>
            <a:ext cx="784827" cy="488568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6FA15D-93DF-9F52-8F0A-F8290B34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37" t="1484" r="22677" b="85537"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4F3664-E366-8951-5927-3DDB81046B61}"/>
              </a:ext>
            </a:extLst>
          </p:cNvPr>
          <p:cNvSpPr txBox="1"/>
          <p:nvPr/>
        </p:nvSpPr>
        <p:spPr>
          <a:xfrm>
            <a:off x="2477614" y="5609389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Theinhardt" panose="02010504010101020102" pitchFamily="2" charset="77"/>
              </a:rPr>
              <a:t>H+N+S 2023</a:t>
            </a:r>
            <a:endParaRPr lang="en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E949D2-0BAA-CFFB-CBB1-E8428FFB5223}"/>
              </a:ext>
            </a:extLst>
          </p:cNvPr>
          <p:cNvSpPr txBox="1"/>
          <p:nvPr/>
        </p:nvSpPr>
        <p:spPr>
          <a:xfrm>
            <a:off x="8546571" y="5602719"/>
            <a:ext cx="291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Houtskool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– ZUS, Flux,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Sweco</a:t>
            </a:r>
            <a:endParaRPr lang="en-NL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 descr="A map on a wall&#10;&#10;Description automatically generated with medium confidence">
            <a:extLst>
              <a:ext uri="{FF2B5EF4-FFF2-40B4-BE49-F238E27FC236}">
                <a16:creationId xmlns:a16="http://schemas.microsoft.com/office/drawing/2014/main" id="{5FA1A787-2DA6-C8B5-057C-FBBCED4615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59" t="21884" r="4907" b="39375"/>
          <a:stretch/>
        </p:blipFill>
        <p:spPr>
          <a:xfrm>
            <a:off x="5743575" y="1500808"/>
            <a:ext cx="6048518" cy="3749206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85F9EE5-861D-762A-6102-8C8C05553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05" y="1977787"/>
            <a:ext cx="4506499" cy="27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64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101F3-B831-5B4C-AC08-F3B8E916C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281890"/>
            <a:ext cx="10515600" cy="4351338"/>
          </a:xfrm>
        </p:spPr>
        <p:txBody>
          <a:bodyPr>
            <a:normAutofit/>
          </a:bodyPr>
          <a:lstStyle/>
          <a:p>
            <a:r>
              <a:rPr lang="nl-NL" sz="2400" dirty="0">
                <a:latin typeface="EB Garamond" pitchFamily="2" charset="0"/>
                <a:ea typeface="EB Garamond" pitchFamily="2" charset="0"/>
              </a:rPr>
              <a:t>Kracht van verandering om te komen tot integratie/nieuw protocollen</a:t>
            </a:r>
          </a:p>
          <a:p>
            <a:r>
              <a:rPr lang="nl-NL" sz="2400" dirty="0">
                <a:latin typeface="EB Garamond" pitchFamily="2" charset="0"/>
                <a:ea typeface="EB Garamond" pitchFamily="2" charset="0"/>
              </a:rPr>
              <a:t>Kwaliteit wordt ingegeven door samenwerking, ook tussen ontwerpers </a:t>
            </a:r>
          </a:p>
          <a:p>
            <a:r>
              <a:rPr lang="nl-NL" sz="2400" dirty="0">
                <a:latin typeface="EB Garamond" pitchFamily="2" charset="0"/>
                <a:ea typeface="EB Garamond" pitchFamily="2" charset="0"/>
              </a:rPr>
              <a:t>Ontwerpconcepten werken verbindend en verhogen de kwaliteit </a:t>
            </a:r>
          </a:p>
          <a:p>
            <a:endParaRPr lang="nl-NL" sz="2000" dirty="0">
              <a:latin typeface="EB Garamond" pitchFamily="2" charset="0"/>
              <a:ea typeface="EB Garamond" pitchFamily="2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E86FB58-91ED-94C9-3A57-DEF970BAAA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92" y="6243262"/>
            <a:ext cx="784827" cy="4885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F69F3D1-A96B-DFBF-A188-A75EC4E4FEA2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EB Garamond" pitchFamily="2" charset="0"/>
                <a:ea typeface="EB Garamond" pitchFamily="2" charset="0"/>
              </a:rPr>
              <a:t>Interdiciplinair</a:t>
            </a:r>
            <a:r>
              <a:rPr lang="en-US" sz="2800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sz="2800" dirty="0" err="1">
                <a:latin typeface="EB Garamond" pitchFamily="2" charset="0"/>
                <a:ea typeface="EB Garamond" pitchFamily="2" charset="0"/>
              </a:rPr>
              <a:t>ontwerpend</a:t>
            </a:r>
            <a:r>
              <a:rPr lang="en-US" sz="2800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sz="2800" dirty="0" err="1">
                <a:latin typeface="EB Garamond" pitchFamily="2" charset="0"/>
                <a:ea typeface="EB Garamond" pitchFamily="2" charset="0"/>
              </a:rPr>
              <a:t>onderzoek</a:t>
            </a:r>
            <a:r>
              <a:rPr lang="en-US" sz="2800" dirty="0">
                <a:latin typeface="EB Garamond" pitchFamily="2" charset="0"/>
                <a:ea typeface="EB Garamond" pitchFamily="2" charset="0"/>
              </a:rPr>
              <a:t> in de delta</a:t>
            </a:r>
          </a:p>
        </p:txBody>
      </p:sp>
    </p:spTree>
    <p:extLst>
      <p:ext uri="{BB962C8B-B14F-4D97-AF65-F5344CB8AC3E}">
        <p14:creationId xmlns:p14="http://schemas.microsoft.com/office/powerpoint/2010/main" val="3178621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lta_Futures_Lab_Animatie.mp4">
            <a:hlinkClick r:id="" action="ppaction://media"/>
            <a:extLst>
              <a:ext uri="{FF2B5EF4-FFF2-40B4-BE49-F238E27FC236}">
                <a16:creationId xmlns:a16="http://schemas.microsoft.com/office/drawing/2014/main" id="{3A0C6206-3F73-AA41-BFE9-C015B40F78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30056"/>
            <a:ext cx="12115402" cy="4417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6C666A-F8EC-824C-AF4A-7BE530FF0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10" y="6043994"/>
            <a:ext cx="3759200" cy="6731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5F219E5-9807-754A-A329-EC2727D79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693D7F2B-289A-0A44-8799-513A12ECAF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4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9765B5-B1B8-3B48-8048-0385EF1A0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8166" y="79445"/>
            <a:ext cx="6597390" cy="65182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014011-853F-2443-97A4-A412F880F15E}"/>
              </a:ext>
            </a:extLst>
          </p:cNvPr>
          <p:cNvSpPr/>
          <p:nvPr/>
        </p:nvSpPr>
        <p:spPr>
          <a:xfrm>
            <a:off x="3245005" y="2942694"/>
            <a:ext cx="5140712" cy="546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CCBF43-C08E-9ECE-204C-461FEEF14094}"/>
              </a:ext>
            </a:extLst>
          </p:cNvPr>
          <p:cNvSpPr txBox="1"/>
          <p:nvPr/>
        </p:nvSpPr>
        <p:spPr>
          <a:xfrm>
            <a:off x="333795" y="2895936"/>
            <a:ext cx="30221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nl-NL" sz="1600" dirty="0">
                <a:latin typeface="EB Garamond" pitchFamily="2" charset="0"/>
              </a:rPr>
              <a:t>Hoe kan ruimtelijk ontwerp een  (</a:t>
            </a:r>
            <a:r>
              <a:rPr lang="nl-NL" sz="1600" dirty="0" err="1">
                <a:latin typeface="EB Garamond" pitchFamily="2" charset="0"/>
              </a:rPr>
              <a:t>transformatief</a:t>
            </a:r>
            <a:r>
              <a:rPr lang="nl-NL" sz="1600" dirty="0">
                <a:latin typeface="EB Garamond" pitchFamily="2" charset="0"/>
              </a:rPr>
              <a:t>) handelingsperspectief bieden voor de toekomst van de Nederlandse Delta waarin het beweren/tekenen wordt gedaan in synergie met het bewijzen/rekenen?</a:t>
            </a:r>
          </a:p>
          <a:p>
            <a:pPr fontAlgn="base"/>
            <a:endParaRPr lang="nl-NL" sz="1600" dirty="0">
              <a:latin typeface="EB Garamond" pitchFamily="2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339B33F-5900-D456-D0D7-A632FA4402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92" y="6243262"/>
            <a:ext cx="784827" cy="488568"/>
          </a:xfrm>
          <a:prstGeom prst="rect">
            <a:avLst/>
          </a:prstGeom>
        </p:spPr>
      </p:pic>
      <p:pic>
        <p:nvPicPr>
          <p:cNvPr id="8" name="Picture 2" descr="Deltares - NWEA">
            <a:extLst>
              <a:ext uri="{FF2B5EF4-FFF2-40B4-BE49-F238E27FC236}">
                <a16:creationId xmlns:a16="http://schemas.microsoft.com/office/drawing/2014/main" id="{2845EC83-3875-5102-7AB0-442F33F84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487" y="5783152"/>
            <a:ext cx="977136" cy="4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rasmus Universiteit Rotterdam - Data eXcellence">
            <a:extLst>
              <a:ext uri="{FF2B5EF4-FFF2-40B4-BE49-F238E27FC236}">
                <a16:creationId xmlns:a16="http://schemas.microsoft.com/office/drawing/2014/main" id="{C7ECEA86-DFE4-083D-6206-5C946C6CF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65548" y="6125931"/>
            <a:ext cx="1235123" cy="44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ww.deltaprogramma.nl/binaries/medium/content/gallery/deltacommissaris/content-afbeeldingen/deltaprogramma/toolkit-communicatie/logos/nat.-deltaprogramma-rgb-oranje-blauw.png">
            <a:extLst>
              <a:ext uri="{FF2B5EF4-FFF2-40B4-BE49-F238E27FC236}">
                <a16:creationId xmlns:a16="http://schemas.microsoft.com/office/drawing/2014/main" id="{17189C4B-76C6-4CDA-AB49-3C819E063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856" y="6286055"/>
            <a:ext cx="1254438" cy="21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1FA74A-705E-F094-69DF-E3B3733951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660" y="6163383"/>
            <a:ext cx="1235122" cy="409619"/>
          </a:xfrm>
          <a:prstGeom prst="rect">
            <a:avLst/>
          </a:prstGeom>
        </p:spPr>
      </p:pic>
      <p:pic>
        <p:nvPicPr>
          <p:cNvPr id="12" name="Picture 6" descr="Image result for WUR Logo. Size: 122 x 133. Source: wageningengoedopweg.nl">
            <a:extLst>
              <a:ext uri="{FF2B5EF4-FFF2-40B4-BE49-F238E27FC236}">
                <a16:creationId xmlns:a16="http://schemas.microsoft.com/office/drawing/2014/main" id="{C58FDE97-B9AE-C7AA-3FBC-C2866045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5627" y="5999385"/>
            <a:ext cx="625741" cy="7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B0B4F6-E717-6A57-329C-CD03DAECE0EA}"/>
              </a:ext>
            </a:extLst>
          </p:cNvPr>
          <p:cNvSpPr txBox="1"/>
          <p:nvPr/>
        </p:nvSpPr>
        <p:spPr>
          <a:xfrm>
            <a:off x="9733878" y="5574595"/>
            <a:ext cx="2261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EB Garamond" pitchFamily="2" charset="0"/>
                <a:ea typeface="EB Garamond" pitchFamily="2" charset="0"/>
              </a:rPr>
              <a:t>Resilient Delta</a:t>
            </a:r>
            <a:endParaRPr lang="en-GB" sz="2000" i="1" dirty="0">
              <a:latin typeface="EB Garamond" pitchFamily="2" charset="0"/>
              <a:ea typeface="EB Garamond" pitchFamily="2" charset="0"/>
            </a:endParaRPr>
          </a:p>
        </p:txBody>
      </p:sp>
      <p:pic>
        <p:nvPicPr>
          <p:cNvPr id="2" name="Picture 1" descr="Diagram&#10;&#10;Description automatically generated with low confidence">
            <a:extLst>
              <a:ext uri="{FF2B5EF4-FFF2-40B4-BE49-F238E27FC236}">
                <a16:creationId xmlns:a16="http://schemas.microsoft.com/office/drawing/2014/main" id="{11571900-0A39-C01E-82A7-851E0795B33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720" y="1852031"/>
            <a:ext cx="6442816" cy="32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3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95D8503-5ACA-80B1-5EE3-FDB8B324C3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92" y="6243262"/>
            <a:ext cx="784827" cy="488568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D0A455-FF55-1985-CBC9-E0424FB921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B0A762-EB64-26E6-2EFC-881ED7AFE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22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3A9D8-0C32-5DAA-A8AC-FCB444935A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71486" y="-1471486"/>
            <a:ext cx="7693899" cy="10636871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B663015-D70C-2B9A-1C93-C50D390C11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92" y="6243262"/>
            <a:ext cx="784827" cy="488568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6FA15D-93DF-9F52-8F0A-F8290B34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4050" y="194738"/>
            <a:ext cx="1341660" cy="1306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792850-1C78-492D-8CFB-4715A4A2E67F}"/>
              </a:ext>
            </a:extLst>
          </p:cNvPr>
          <p:cNvSpPr txBox="1"/>
          <p:nvPr/>
        </p:nvSpPr>
        <p:spPr>
          <a:xfrm>
            <a:off x="2821404" y="4482720"/>
            <a:ext cx="9370596" cy="2372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#WEBLIJVEN,WENEMENVERANTWOORDELIJKHEID,WEKUNNENVERANDEREN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#WEMOETENMEERWETEN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#DURFMOEILIJKEBESLISSINGENTENEMEN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#MAAKGEBRUIKVANDEDELTA-PARADOX: REGULERINGBINNENDEDYNAMIEK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#ONTWERPDEDELTABOTTOM UP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EB Garamo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#HETONTWERPVANDEDELTABEGINTMETDEDOORSNEDE </a:t>
            </a:r>
            <a:endParaRPr lang="en-N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50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pervlaktewater in Nederland | Compendium voor de Leefomgeving">
            <a:extLst>
              <a:ext uri="{FF2B5EF4-FFF2-40B4-BE49-F238E27FC236}">
                <a16:creationId xmlns:a16="http://schemas.microsoft.com/office/drawing/2014/main" id="{753C5499-2A02-2E46-8896-96D76CCA1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2" r="31361" b="4913"/>
          <a:stretch/>
        </p:blipFill>
        <p:spPr bwMode="auto">
          <a:xfrm>
            <a:off x="5301305" y="2050529"/>
            <a:ext cx="3429060" cy="3752393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aart bodemgebruik van Nederland, 2012 | Compendium voor de Leefomgeving">
            <a:extLst>
              <a:ext uri="{FF2B5EF4-FFF2-40B4-BE49-F238E27FC236}">
                <a16:creationId xmlns:a16="http://schemas.microsoft.com/office/drawing/2014/main" id="{D1473F19-726D-2C32-8BAF-0A1F97ED2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5" r="32538" b="4913"/>
          <a:stretch/>
        </p:blipFill>
        <p:spPr bwMode="auto">
          <a:xfrm>
            <a:off x="2438500" y="2004940"/>
            <a:ext cx="3232167" cy="3600095"/>
          </a:xfrm>
          <a:prstGeom prst="parallelogram">
            <a:avLst>
              <a:gd name="adj" fmla="val 954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51FA0-D043-1644-0FE5-E70B2842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5DBD-878F-0F46-9DCF-5CB99F859E7C}" type="slidenum">
              <a:rPr lang="x-none" sz="1400" smtClean="0"/>
              <a:t>7</a:t>
            </a:fld>
            <a:endParaRPr lang="x-none" sz="14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DAD07A6-44B2-9FCD-FCEF-4B5B821546F1}"/>
              </a:ext>
            </a:extLst>
          </p:cNvPr>
          <p:cNvSpPr/>
          <p:nvPr/>
        </p:nvSpPr>
        <p:spPr>
          <a:xfrm>
            <a:off x="8361004" y="2311207"/>
            <a:ext cx="2579077" cy="902677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EB Garamond" pitchFamily="2" charset="0"/>
                <a:ea typeface="EB Garamond" pitchFamily="2" charset="0"/>
              </a:rPr>
              <a:t>Analyse</a:t>
            </a:r>
            <a:endParaRPr lang="en-US" sz="1400" b="1" dirty="0">
              <a:latin typeface="EB Garamond" pitchFamily="2" charset="0"/>
              <a:ea typeface="EB Garamond" pitchFamily="2" charset="0"/>
            </a:endParaRPr>
          </a:p>
          <a:p>
            <a:pPr algn="ctr"/>
            <a:r>
              <a:rPr lang="en-US" sz="1400" dirty="0" err="1">
                <a:latin typeface="EB Garamond" pitchFamily="2" charset="0"/>
                <a:ea typeface="EB Garamond" pitchFamily="2" charset="0"/>
              </a:rPr>
              <a:t>Begrijpen</a:t>
            </a:r>
            <a:r>
              <a:rPr lang="en-US" sz="1400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sz="1400" dirty="0" err="1">
                <a:latin typeface="EB Garamond" pitchFamily="2" charset="0"/>
                <a:ea typeface="EB Garamond" pitchFamily="2" charset="0"/>
              </a:rPr>
              <a:t>en</a:t>
            </a:r>
            <a:r>
              <a:rPr lang="en-US" sz="1400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sz="1400" dirty="0" err="1">
                <a:latin typeface="EB Garamond" pitchFamily="2" charset="0"/>
                <a:ea typeface="EB Garamond" pitchFamily="2" charset="0"/>
              </a:rPr>
              <a:t>onderbouwen</a:t>
            </a:r>
            <a:r>
              <a:rPr lang="en-US" sz="1400" dirty="0">
                <a:latin typeface="EB Garamond" pitchFamily="2" charset="0"/>
                <a:ea typeface="EB Garamond" pitchFamily="2" charset="0"/>
              </a:rPr>
              <a:t> </a:t>
            </a:r>
            <a:endParaRPr lang="en-NL" sz="1400" dirty="0">
              <a:latin typeface="EB Garamond" pitchFamily="2" charset="0"/>
              <a:ea typeface="EB Garamond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D72BD90-41D6-B460-72C7-52FE5B82CC4C}"/>
              </a:ext>
            </a:extLst>
          </p:cNvPr>
          <p:cNvSpPr/>
          <p:nvPr/>
        </p:nvSpPr>
        <p:spPr>
          <a:xfrm>
            <a:off x="8361004" y="3336976"/>
            <a:ext cx="2579077" cy="902677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EB Garamond" pitchFamily="2" charset="0"/>
                <a:ea typeface="EB Garamond" pitchFamily="2" charset="0"/>
              </a:rPr>
              <a:t>Diagnose</a:t>
            </a:r>
          </a:p>
          <a:p>
            <a:pPr algn="ctr"/>
            <a:r>
              <a:rPr lang="en-US" sz="1400" dirty="0" err="1">
                <a:latin typeface="EB Garamond" pitchFamily="2" charset="0"/>
                <a:ea typeface="EB Garamond" pitchFamily="2" charset="0"/>
              </a:rPr>
              <a:t>Prioriteren</a:t>
            </a:r>
            <a:r>
              <a:rPr lang="en-US" sz="1400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sz="1400" dirty="0" err="1">
                <a:latin typeface="EB Garamond" pitchFamily="2" charset="0"/>
                <a:ea typeface="EB Garamond" pitchFamily="2" charset="0"/>
              </a:rPr>
              <a:t>en</a:t>
            </a:r>
            <a:r>
              <a:rPr lang="en-US" sz="1400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sz="1400" dirty="0" err="1">
                <a:latin typeface="EB Garamond" pitchFamily="2" charset="0"/>
                <a:ea typeface="EB Garamond" pitchFamily="2" charset="0"/>
              </a:rPr>
              <a:t>regisseren</a:t>
            </a:r>
            <a:endParaRPr lang="en-NL" sz="1400" dirty="0">
              <a:latin typeface="EB Garamond" pitchFamily="2" charset="0"/>
              <a:ea typeface="EB Garamond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92FB3EA-4F8E-BF9F-5DB6-9BA7BA239852}"/>
              </a:ext>
            </a:extLst>
          </p:cNvPr>
          <p:cNvSpPr/>
          <p:nvPr/>
        </p:nvSpPr>
        <p:spPr>
          <a:xfrm>
            <a:off x="8361003" y="4362745"/>
            <a:ext cx="2579077" cy="902677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EB Garamond" pitchFamily="2" charset="0"/>
                <a:ea typeface="EB Garamond" pitchFamily="2" charset="0"/>
              </a:rPr>
              <a:t>Ontwerp</a:t>
            </a:r>
            <a:endParaRPr lang="en-US" sz="1400" b="1" dirty="0">
              <a:latin typeface="EB Garamond" pitchFamily="2" charset="0"/>
              <a:ea typeface="EB Garamond" pitchFamily="2" charset="0"/>
            </a:endParaRPr>
          </a:p>
          <a:p>
            <a:pPr algn="ctr"/>
            <a:r>
              <a:rPr lang="en-US" sz="1400" dirty="0" err="1">
                <a:latin typeface="EB Garamond" pitchFamily="2" charset="0"/>
                <a:ea typeface="EB Garamond" pitchFamily="2" charset="0"/>
              </a:rPr>
              <a:t>Scheiden</a:t>
            </a:r>
            <a:r>
              <a:rPr lang="en-US" sz="1400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sz="1400" dirty="0" err="1">
                <a:latin typeface="EB Garamond" pitchFamily="2" charset="0"/>
                <a:ea typeface="EB Garamond" pitchFamily="2" charset="0"/>
              </a:rPr>
              <a:t>en</a:t>
            </a:r>
            <a:r>
              <a:rPr lang="en-US" sz="1400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sz="1400" dirty="0" err="1">
                <a:latin typeface="EB Garamond" pitchFamily="2" charset="0"/>
                <a:ea typeface="EB Garamond" pitchFamily="2" charset="0"/>
              </a:rPr>
              <a:t>verweven</a:t>
            </a:r>
            <a:endParaRPr lang="en-NL" sz="1400" dirty="0">
              <a:latin typeface="EB Garamond" pitchFamily="2" charset="0"/>
              <a:ea typeface="EB Garamond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A970F9E-1638-7F74-5246-8B46FF0E2B48}"/>
              </a:ext>
            </a:extLst>
          </p:cNvPr>
          <p:cNvSpPr/>
          <p:nvPr/>
        </p:nvSpPr>
        <p:spPr>
          <a:xfrm>
            <a:off x="5634908" y="2272578"/>
            <a:ext cx="2579077" cy="2954216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latin typeface="EB Garamond" pitchFamily="2" charset="0"/>
              <a:ea typeface="EB Garamon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2C976F-99E7-1F06-C075-39400B941373}"/>
              </a:ext>
            </a:extLst>
          </p:cNvPr>
          <p:cNvSpPr txBox="1"/>
          <p:nvPr/>
        </p:nvSpPr>
        <p:spPr>
          <a:xfrm>
            <a:off x="349623" y="336957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latin typeface="EB Garamond" pitchFamily="2" charset="0"/>
                <a:ea typeface="EB Garamond" pitchFamily="2" charset="0"/>
              </a:rPr>
              <a:t>Ontwerpend Onderzoek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AF723-5C75-DCCC-00B0-63C27DDDBEAC}"/>
              </a:ext>
            </a:extLst>
          </p:cNvPr>
          <p:cNvSpPr txBox="1"/>
          <p:nvPr/>
        </p:nvSpPr>
        <p:spPr>
          <a:xfrm>
            <a:off x="680893" y="2445019"/>
            <a:ext cx="139333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EB Garamond" pitchFamily="2" charset="0"/>
                <a:ea typeface="EB Garamond" pitchFamily="2" charset="0"/>
              </a:rPr>
              <a:t>O</a:t>
            </a:r>
            <a:r>
              <a:rPr lang="en-NL" sz="1400" b="1" dirty="0">
                <a:latin typeface="EB Garamond" pitchFamily="2" charset="0"/>
                <a:ea typeface="EB Garamond" pitchFamily="2" charset="0"/>
              </a:rPr>
              <a:t>bserveren</a:t>
            </a:r>
          </a:p>
          <a:p>
            <a:r>
              <a:rPr lang="en-GB" sz="1400" dirty="0">
                <a:latin typeface="EB Garamond" pitchFamily="2" charset="0"/>
                <a:ea typeface="EB Garamond" pitchFamily="2" charset="0"/>
              </a:rPr>
              <a:t>H</a:t>
            </a:r>
            <a:r>
              <a:rPr lang="en-NL" sz="1400" dirty="0">
                <a:latin typeface="EB Garamond" pitchFamily="2" charset="0"/>
                <a:ea typeface="EB Garamond" pitchFamily="2" charset="0"/>
              </a:rPr>
              <a:t>oofdlijnen</a:t>
            </a:r>
          </a:p>
          <a:p>
            <a:r>
              <a:rPr lang="en-NL" sz="1400" dirty="0">
                <a:latin typeface="EB Garamond" pitchFamily="2" charset="0"/>
                <a:ea typeface="EB Garamond" pitchFamily="2" charset="0"/>
              </a:rPr>
              <a:t>Feiten</a:t>
            </a:r>
          </a:p>
          <a:p>
            <a:r>
              <a:rPr lang="en-NL" sz="1400" dirty="0">
                <a:latin typeface="EB Garamond" pitchFamily="2" charset="0"/>
                <a:ea typeface="EB Garamond" pitchFamily="2" charset="0"/>
              </a:rPr>
              <a:t>Samenhang</a:t>
            </a:r>
          </a:p>
          <a:p>
            <a:r>
              <a:rPr lang="en-NL" sz="1400" dirty="0">
                <a:latin typeface="EB Garamond" pitchFamily="2" charset="0"/>
                <a:ea typeface="EB Garamond" pitchFamily="2" charset="0"/>
              </a:rPr>
              <a:t>Interpetetatie </a:t>
            </a:r>
          </a:p>
          <a:p>
            <a:r>
              <a:rPr lang="en-NL" sz="1400" dirty="0">
                <a:latin typeface="EB Garamond" pitchFamily="2" charset="0"/>
                <a:ea typeface="EB Garamond" pitchFamily="2" charset="0"/>
              </a:rPr>
              <a:t>Betekenis </a:t>
            </a:r>
          </a:p>
          <a:p>
            <a:endParaRPr lang="en-NL" sz="1400" dirty="0">
              <a:latin typeface="EB Garamond" pitchFamily="2" charset="0"/>
              <a:ea typeface="EB Garamond" pitchFamily="2" charset="0"/>
            </a:endParaRPr>
          </a:p>
          <a:p>
            <a:r>
              <a:rPr lang="en-NL" sz="1400" b="1" dirty="0">
                <a:latin typeface="EB Garamond" pitchFamily="2" charset="0"/>
                <a:ea typeface="EB Garamond" pitchFamily="2" charset="0"/>
              </a:rPr>
              <a:t>Experimenteren</a:t>
            </a:r>
          </a:p>
          <a:p>
            <a:r>
              <a:rPr lang="en-GB" sz="1400" dirty="0">
                <a:latin typeface="EB Garamond" pitchFamily="2" charset="0"/>
                <a:ea typeface="EB Garamond" pitchFamily="2" charset="0"/>
              </a:rPr>
              <a:t>O</a:t>
            </a:r>
            <a:r>
              <a:rPr lang="en-NL" sz="1400" dirty="0">
                <a:latin typeface="EB Garamond" pitchFamily="2" charset="0"/>
                <a:ea typeface="EB Garamond" pitchFamily="2" charset="0"/>
              </a:rPr>
              <a:t>ntleden</a:t>
            </a:r>
          </a:p>
          <a:p>
            <a:r>
              <a:rPr lang="en-NL" sz="1400" dirty="0">
                <a:latin typeface="EB Garamond" pitchFamily="2" charset="0"/>
                <a:ea typeface="EB Garamond" pitchFamily="2" charset="0"/>
              </a:rPr>
              <a:t>Varianten </a:t>
            </a:r>
          </a:p>
          <a:p>
            <a:r>
              <a:rPr lang="en-NL" sz="1400" dirty="0">
                <a:latin typeface="EB Garamond" pitchFamily="2" charset="0"/>
                <a:ea typeface="EB Garamond" pitchFamily="2" charset="0"/>
              </a:rPr>
              <a:t>Testen </a:t>
            </a:r>
          </a:p>
          <a:p>
            <a:endParaRPr lang="en-NL" sz="1400" dirty="0">
              <a:latin typeface="EB Garamond" pitchFamily="2" charset="0"/>
              <a:ea typeface="EB Garamond" pitchFamily="2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690863-FFD2-4576-F73A-9DD1694FC4EB}"/>
              </a:ext>
            </a:extLst>
          </p:cNvPr>
          <p:cNvSpPr/>
          <p:nvPr/>
        </p:nvSpPr>
        <p:spPr>
          <a:xfrm>
            <a:off x="182716" y="2253788"/>
            <a:ext cx="2579077" cy="2954216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latin typeface="EB Garamond" pitchFamily="2" charset="0"/>
              <a:ea typeface="EB Garamond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DD1FC90-D006-5FB8-318C-890A524CA922}"/>
              </a:ext>
            </a:extLst>
          </p:cNvPr>
          <p:cNvSpPr/>
          <p:nvPr/>
        </p:nvSpPr>
        <p:spPr>
          <a:xfrm>
            <a:off x="2908812" y="2272578"/>
            <a:ext cx="2579077" cy="2954216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latin typeface="EB Garamond" pitchFamily="2" charset="0"/>
              <a:ea typeface="EB Garamon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D62991-7F4A-E773-32DC-48A80D76AC17}"/>
              </a:ext>
            </a:extLst>
          </p:cNvPr>
          <p:cNvSpPr txBox="1"/>
          <p:nvPr/>
        </p:nvSpPr>
        <p:spPr>
          <a:xfrm>
            <a:off x="313826" y="1280664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EB Garamond" pitchFamily="2" charset="0"/>
                <a:ea typeface="EB Garamond" pitchFamily="2" charset="0"/>
              </a:rPr>
              <a:t>O</a:t>
            </a:r>
            <a:r>
              <a:rPr lang="en-NL" dirty="0">
                <a:latin typeface="EB Garamond" pitchFamily="2" charset="0"/>
                <a:ea typeface="EB Garamond" pitchFamily="2" charset="0"/>
              </a:rPr>
              <a:t>ntwerpen is uitvinden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C6D91C-D65D-0FF1-C762-330E92DC366B}"/>
              </a:ext>
            </a:extLst>
          </p:cNvPr>
          <p:cNvSpPr txBox="1"/>
          <p:nvPr/>
        </p:nvSpPr>
        <p:spPr>
          <a:xfrm>
            <a:off x="3025294" y="1314181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EB Garamond" pitchFamily="2" charset="0"/>
                <a:ea typeface="EB Garamond" pitchFamily="2" charset="0"/>
              </a:rPr>
              <a:t>Elke mm2 is </a:t>
            </a:r>
            <a:r>
              <a:rPr lang="en-US" dirty="0" err="1">
                <a:latin typeface="EB Garamond" pitchFamily="2" charset="0"/>
                <a:ea typeface="EB Garamond" pitchFamily="2" charset="0"/>
              </a:rPr>
              <a:t>bedacht</a:t>
            </a:r>
            <a:r>
              <a:rPr lang="en-US" dirty="0">
                <a:latin typeface="EB Garamond" pitchFamily="2" charset="0"/>
                <a:ea typeface="EB Garamond" pitchFamily="2" charset="0"/>
              </a:rPr>
              <a:t> </a:t>
            </a:r>
            <a:endParaRPr lang="en-NL" dirty="0">
              <a:latin typeface="EB Garamond" pitchFamily="2" charset="0"/>
              <a:ea typeface="EB Garamon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09C958-AB1B-6DE8-46E3-9B94CBA3A0C5}"/>
              </a:ext>
            </a:extLst>
          </p:cNvPr>
          <p:cNvSpPr txBox="1"/>
          <p:nvPr/>
        </p:nvSpPr>
        <p:spPr>
          <a:xfrm>
            <a:off x="5596215" y="1339918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EB Garamond" pitchFamily="2" charset="0"/>
                <a:ea typeface="EB Garamond" pitchFamily="2" charset="0"/>
              </a:rPr>
              <a:t>Het </a:t>
            </a:r>
            <a:r>
              <a:rPr lang="en-US" dirty="0" err="1">
                <a:latin typeface="EB Garamond" pitchFamily="2" charset="0"/>
                <a:ea typeface="EB Garamond" pitchFamily="2" charset="0"/>
              </a:rPr>
              <a:t>systeem</a:t>
            </a:r>
            <a:r>
              <a:rPr lang="en-US" dirty="0">
                <a:latin typeface="EB Garamond" pitchFamily="2" charset="0"/>
                <a:ea typeface="EB Garamond" pitchFamily="2" charset="0"/>
              </a:rPr>
              <a:t> is </a:t>
            </a:r>
            <a:r>
              <a:rPr lang="en-US" dirty="0" err="1">
                <a:latin typeface="EB Garamond" pitchFamily="2" charset="0"/>
                <a:ea typeface="EB Garamond" pitchFamily="2" charset="0"/>
              </a:rPr>
              <a:t>onder</a:t>
            </a:r>
            <a:r>
              <a:rPr lang="en-US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dirty="0" err="1">
                <a:latin typeface="EB Garamond" pitchFamily="2" charset="0"/>
                <a:ea typeface="EB Garamond" pitchFamily="2" charset="0"/>
              </a:rPr>
              <a:t>controle</a:t>
            </a:r>
            <a:r>
              <a:rPr lang="en-US" dirty="0">
                <a:latin typeface="EB Garamond" pitchFamily="2" charset="0"/>
                <a:ea typeface="EB Garamond" pitchFamily="2" charset="0"/>
              </a:rPr>
              <a:t> </a:t>
            </a:r>
            <a:endParaRPr lang="en-NL" dirty="0">
              <a:latin typeface="EB Garamond" pitchFamily="2" charset="0"/>
              <a:ea typeface="EB Garamon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9E4FFE-305E-1AAE-CC5B-7F9F80494D60}"/>
              </a:ext>
            </a:extLst>
          </p:cNvPr>
          <p:cNvSpPr txBox="1"/>
          <p:nvPr/>
        </p:nvSpPr>
        <p:spPr>
          <a:xfrm>
            <a:off x="8593261" y="1311865"/>
            <a:ext cx="2114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EB Garamond" pitchFamily="2" charset="0"/>
                <a:ea typeface="EB Garamond" pitchFamily="2" charset="0"/>
              </a:rPr>
              <a:t>Hoe </a:t>
            </a:r>
            <a:r>
              <a:rPr lang="en-US" dirty="0" err="1">
                <a:latin typeface="EB Garamond" pitchFamily="2" charset="0"/>
                <a:ea typeface="EB Garamond" pitchFamily="2" charset="0"/>
              </a:rPr>
              <a:t>passen</a:t>
            </a:r>
            <a:r>
              <a:rPr lang="en-US" dirty="0">
                <a:latin typeface="EB Garamond" pitchFamily="2" charset="0"/>
                <a:ea typeface="EB Garamond" pitchFamily="2" charset="0"/>
              </a:rPr>
              <a:t> we </a:t>
            </a:r>
            <a:r>
              <a:rPr lang="en-US" dirty="0" err="1">
                <a:latin typeface="EB Garamond" pitchFamily="2" charset="0"/>
                <a:ea typeface="EB Garamond" pitchFamily="2" charset="0"/>
              </a:rPr>
              <a:t>ons</a:t>
            </a:r>
            <a:r>
              <a:rPr lang="en-US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dirty="0" err="1">
                <a:latin typeface="EB Garamond" pitchFamily="2" charset="0"/>
                <a:ea typeface="EB Garamond" pitchFamily="2" charset="0"/>
              </a:rPr>
              <a:t>aan</a:t>
            </a:r>
            <a:r>
              <a:rPr lang="en-US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dirty="0" err="1">
                <a:latin typeface="EB Garamond" pitchFamily="2" charset="0"/>
                <a:ea typeface="EB Garamond" pitchFamily="2" charset="0"/>
              </a:rPr>
              <a:t>aan</a:t>
            </a:r>
            <a:r>
              <a:rPr lang="en-US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dirty="0" err="1">
                <a:latin typeface="EB Garamond" pitchFamily="2" charset="0"/>
                <a:ea typeface="EB Garamond" pitchFamily="2" charset="0"/>
              </a:rPr>
              <a:t>een</a:t>
            </a:r>
            <a:r>
              <a:rPr lang="en-US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dirty="0" err="1">
                <a:latin typeface="EB Garamond" pitchFamily="2" charset="0"/>
                <a:ea typeface="EB Garamond" pitchFamily="2" charset="0"/>
              </a:rPr>
              <a:t>onzekere</a:t>
            </a:r>
            <a:r>
              <a:rPr lang="en-US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US" dirty="0" err="1">
                <a:latin typeface="EB Garamond" pitchFamily="2" charset="0"/>
                <a:ea typeface="EB Garamond" pitchFamily="2" charset="0"/>
              </a:rPr>
              <a:t>toekomst</a:t>
            </a:r>
            <a:r>
              <a:rPr lang="en-US" dirty="0">
                <a:latin typeface="EB Garamond" pitchFamily="2" charset="0"/>
                <a:ea typeface="EB Garamond" pitchFamily="2" charset="0"/>
              </a:rPr>
              <a:t> </a:t>
            </a:r>
            <a:endParaRPr lang="en-NL" dirty="0">
              <a:latin typeface="EB Garamond" pitchFamily="2" charset="0"/>
              <a:ea typeface="EB Garamond" pitchFamily="2" charset="0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D9D7DFF-E9A0-6D40-16FC-C340CBA08F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92" y="6243262"/>
            <a:ext cx="784827" cy="4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27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928B72-8D28-F901-6D6F-CB9E90B69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87" y="0"/>
            <a:ext cx="7308026" cy="6858000"/>
          </a:xfrm>
          <a:prstGeom prst="rect">
            <a:avLst/>
          </a:prstGeom>
        </p:spPr>
      </p:pic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5B170BF-A4D6-7C78-B2FF-6F52D982AF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92" y="6243262"/>
            <a:ext cx="784827" cy="488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5C6F45-A434-C86B-0CB2-919DBB91BEA7}"/>
              </a:ext>
            </a:extLst>
          </p:cNvPr>
          <p:cNvSpPr txBox="1"/>
          <p:nvPr/>
        </p:nvSpPr>
        <p:spPr>
          <a:xfrm>
            <a:off x="349623" y="336957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latin typeface="EB Garamond" pitchFamily="2" charset="0"/>
                <a:ea typeface="EB Garamond" pitchFamily="2" charset="0"/>
              </a:rPr>
              <a:t>Ontwerpen benadering Deltaprogramma </a:t>
            </a:r>
          </a:p>
        </p:txBody>
      </p:sp>
    </p:spTree>
    <p:extLst>
      <p:ext uri="{BB962C8B-B14F-4D97-AF65-F5344CB8AC3E}">
        <p14:creationId xmlns:p14="http://schemas.microsoft.com/office/powerpoint/2010/main" val="3558418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machine&#10;&#10;Description automatically generated">
            <a:extLst>
              <a:ext uri="{FF2B5EF4-FFF2-40B4-BE49-F238E27FC236}">
                <a16:creationId xmlns:a16="http://schemas.microsoft.com/office/drawing/2014/main" id="{C160C4C5-B99A-59A2-22B8-B23707BCA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1" t="12839" r="4527"/>
          <a:stretch/>
        </p:blipFill>
        <p:spPr>
          <a:xfrm>
            <a:off x="2091398" y="798365"/>
            <a:ext cx="3496970" cy="45847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5DFBB07-884A-ADE2-E711-A2C66529BA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92" y="6243262"/>
            <a:ext cx="784827" cy="488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A6B5EA-6764-E37F-1679-BEE664AB4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339" y="1671409"/>
            <a:ext cx="3938401" cy="3138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CD2DEE-F1D6-7241-FBE4-8E0E45291BC5}"/>
              </a:ext>
            </a:extLst>
          </p:cNvPr>
          <p:cNvSpPr txBox="1"/>
          <p:nvPr/>
        </p:nvSpPr>
        <p:spPr>
          <a:xfrm>
            <a:off x="7053339" y="5532966"/>
            <a:ext cx="4905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 err="1">
                <a:latin typeface="EB Garamond" pitchFamily="2" charset="0"/>
                <a:ea typeface="EB Garamond" pitchFamily="2" charset="0"/>
              </a:rPr>
              <a:t>Architectonische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idealen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en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intuïties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komen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 tot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uiting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 in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esthetiek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.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Bron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: Steinberg 1959, in: Draak 2001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83EE3-9085-9BDC-06EB-E8AD337B1A57}"/>
              </a:ext>
            </a:extLst>
          </p:cNvPr>
          <p:cNvSpPr txBox="1"/>
          <p:nvPr/>
        </p:nvSpPr>
        <p:spPr>
          <a:xfrm>
            <a:off x="1641693" y="5567825"/>
            <a:ext cx="49052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 err="1">
                <a:latin typeface="EB Garamond" pitchFamily="2" charset="0"/>
                <a:ea typeface="EB Garamond" pitchFamily="2" charset="0"/>
              </a:rPr>
              <a:t>Ontwerp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 machine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voor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 de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stadsontwikkeling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 </a:t>
            </a:r>
          </a:p>
          <a:p>
            <a:r>
              <a:rPr lang="en-GB" i="1" dirty="0" err="1">
                <a:latin typeface="EB Garamond" pitchFamily="2" charset="0"/>
                <a:ea typeface="EB Garamond" pitchFamily="2" charset="0"/>
              </a:rPr>
              <a:t>Reconstructie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en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ruimtelijke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ordening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volgens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formule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 “de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gier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” , “de </a:t>
            </a:r>
            <a:r>
              <a:rPr lang="en-GB" i="1" dirty="0" err="1">
                <a:latin typeface="EB Garamond" pitchFamily="2" charset="0"/>
                <a:ea typeface="EB Garamond" pitchFamily="2" charset="0"/>
              </a:rPr>
              <a:t>vooruitgang</a:t>
            </a:r>
            <a:r>
              <a:rPr lang="en-GB" i="1" dirty="0">
                <a:latin typeface="EB Garamond" pitchFamily="2" charset="0"/>
                <a:ea typeface="EB Garamond" pitchFamily="2" charset="0"/>
              </a:rPr>
              <a:t>”  - Marten  </a:t>
            </a:r>
          </a:p>
        </p:txBody>
      </p:sp>
    </p:spTree>
    <p:extLst>
      <p:ext uri="{BB962C8B-B14F-4D97-AF65-F5344CB8AC3E}">
        <p14:creationId xmlns:p14="http://schemas.microsoft.com/office/powerpoint/2010/main" val="2505461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11838</TotalTime>
  <Words>706</Words>
  <Application>Microsoft Office PowerPoint</Application>
  <PresentationFormat>Widescreen</PresentationFormat>
  <Paragraphs>147</Paragraphs>
  <Slides>33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EB Garamond</vt:lpstr>
      <vt:lpstr>Theinhardt</vt:lpstr>
      <vt:lpstr>Times New Roman</vt:lpstr>
      <vt:lpstr>Office Theme</vt:lpstr>
      <vt:lpstr>Interdiciplinair ontwerpend onderzoek in de delta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 en Inter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Rotterdam Waterstad 2100  [voorbeeld uit E.O. Wijers Prijsvraag inzending] </vt:lpstr>
      <vt:lpstr>Aanvulling (!) op toolbox Adaptief Deltamanagement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Revisiting the role of design in delta management 1st results inventory</dc:title>
  <dc:creator>Chris Zevenbergen</dc:creator>
  <cp:lastModifiedBy>Bijlsma, Like</cp:lastModifiedBy>
  <cp:revision>203</cp:revision>
  <dcterms:created xsi:type="dcterms:W3CDTF">2021-04-25T12:17:32Z</dcterms:created>
  <dcterms:modified xsi:type="dcterms:W3CDTF">2024-03-26T16:12:25Z</dcterms:modified>
</cp:coreProperties>
</file>