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313" r:id="rId2"/>
    <p:sldId id="741" r:id="rId3"/>
    <p:sldId id="653" r:id="rId4"/>
    <p:sldId id="665" r:id="rId5"/>
    <p:sldId id="664" r:id="rId6"/>
    <p:sldId id="668" r:id="rId7"/>
    <p:sldId id="694" r:id="rId8"/>
    <p:sldId id="669" r:id="rId9"/>
    <p:sldId id="678" r:id="rId10"/>
    <p:sldId id="696" r:id="rId11"/>
    <p:sldId id="679" r:id="rId12"/>
    <p:sldId id="670" r:id="rId13"/>
    <p:sldId id="498" r:id="rId14"/>
    <p:sldId id="742" r:id="rId15"/>
    <p:sldId id="708" r:id="rId16"/>
    <p:sldId id="510" r:id="rId17"/>
    <p:sldId id="677" r:id="rId18"/>
    <p:sldId id="500" r:id="rId19"/>
    <p:sldId id="744" r:id="rId20"/>
    <p:sldId id="511" r:id="rId21"/>
    <p:sldId id="512" r:id="rId22"/>
    <p:sldId id="680" r:id="rId23"/>
    <p:sldId id="502" r:id="rId24"/>
    <p:sldId id="746" r:id="rId25"/>
    <p:sldId id="710" r:id="rId26"/>
    <p:sldId id="514" r:id="rId27"/>
    <p:sldId id="681" r:id="rId28"/>
    <p:sldId id="504" r:id="rId29"/>
    <p:sldId id="748" r:id="rId30"/>
    <p:sldId id="711" r:id="rId31"/>
    <p:sldId id="516" r:id="rId32"/>
    <p:sldId id="682" r:id="rId33"/>
    <p:sldId id="666" r:id="rId34"/>
    <p:sldId id="685" r:id="rId35"/>
    <p:sldId id="761" r:id="rId36"/>
    <p:sldId id="755" r:id="rId37"/>
    <p:sldId id="759" r:id="rId38"/>
    <p:sldId id="753" r:id="rId39"/>
    <p:sldId id="762" r:id="rId40"/>
    <p:sldId id="760" r:id="rId41"/>
    <p:sldId id="756" r:id="rId42"/>
    <p:sldId id="763" r:id="rId43"/>
  </p:sldIdLst>
  <p:sldSz cx="12192000" cy="6858000"/>
  <p:notesSz cx="6810375" cy="99425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6C"/>
    <a:srgbClr val="FFD5EE"/>
    <a:srgbClr val="FFB3E0"/>
    <a:srgbClr val="FFEAA7"/>
    <a:srgbClr val="FFE697"/>
    <a:srgbClr val="401563"/>
    <a:srgbClr val="00ADEF"/>
    <a:srgbClr val="FBAD1D"/>
    <a:srgbClr val="FBAD05"/>
    <a:srgbClr val="809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1" autoAdjust="0"/>
    <p:restoredTop sz="54995" autoAdjust="0"/>
  </p:normalViewPr>
  <p:slideViewPr>
    <p:cSldViewPr>
      <p:cViewPr varScale="1">
        <p:scale>
          <a:sx n="71" d="100"/>
          <a:sy n="71" d="100"/>
        </p:scale>
        <p:origin x="1980" y="7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25" tIns="45713" rIns="91425" bIns="45713" rtlCol="0"/>
          <a:lstStyle>
            <a:lvl1pPr algn="l">
              <a:defRPr sz="1200"/>
            </a:lvl1pPr>
          </a:lstStyle>
          <a:p>
            <a:endParaRPr lang="nl-NL"/>
          </a:p>
        </p:txBody>
      </p:sp>
      <p:sp>
        <p:nvSpPr>
          <p:cNvPr id="3" name="Date Placeholder 2"/>
          <p:cNvSpPr>
            <a:spLocks noGrp="1"/>
          </p:cNvSpPr>
          <p:nvPr>
            <p:ph type="dt" idx="1"/>
          </p:nvPr>
        </p:nvSpPr>
        <p:spPr>
          <a:xfrm>
            <a:off x="3857637" y="0"/>
            <a:ext cx="2951163" cy="497126"/>
          </a:xfrm>
          <a:prstGeom prst="rect">
            <a:avLst/>
          </a:prstGeom>
        </p:spPr>
        <p:txBody>
          <a:bodyPr vert="horz" lIns="91425" tIns="45713" rIns="91425" bIns="45713" rtlCol="0"/>
          <a:lstStyle>
            <a:lvl1pPr algn="r">
              <a:defRPr sz="1200"/>
            </a:lvl1pPr>
          </a:lstStyle>
          <a:p>
            <a:fld id="{F7D2735E-3DD8-4C27-8DA6-0D086BED8661}" type="datetimeFigureOut">
              <a:rPr lang="nl-NL" smtClean="0"/>
              <a:t>12-3-2020</a:t>
            </a:fld>
            <a:endParaRPr lang="nl-NL"/>
          </a:p>
        </p:txBody>
      </p:sp>
      <p:sp>
        <p:nvSpPr>
          <p:cNvPr id="4" name="Slide Image Placeholder 3"/>
          <p:cNvSpPr>
            <a:spLocks noGrp="1" noRot="1" noChangeAspect="1"/>
          </p:cNvSpPr>
          <p:nvPr>
            <p:ph type="sldImg" idx="2"/>
          </p:nvPr>
        </p:nvSpPr>
        <p:spPr>
          <a:xfrm>
            <a:off x="92075" y="746125"/>
            <a:ext cx="6626225" cy="3727450"/>
          </a:xfrm>
          <a:prstGeom prst="rect">
            <a:avLst/>
          </a:prstGeom>
          <a:noFill/>
          <a:ln w="12700">
            <a:solidFill>
              <a:prstClr val="black"/>
            </a:solidFill>
          </a:ln>
        </p:spPr>
        <p:txBody>
          <a:bodyPr vert="horz" lIns="91425" tIns="45713" rIns="91425" bIns="45713" rtlCol="0" anchor="ctr"/>
          <a:lstStyle/>
          <a:p>
            <a:endParaRPr lang="nl-NL"/>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25" tIns="45713" rIns="91425"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43662"/>
            <a:ext cx="2951163" cy="497126"/>
          </a:xfrm>
          <a:prstGeom prst="rect">
            <a:avLst/>
          </a:prstGeom>
        </p:spPr>
        <p:txBody>
          <a:bodyPr vert="horz" lIns="91425" tIns="45713" rIns="91425" bIns="45713" rtlCol="0" anchor="b"/>
          <a:lstStyle>
            <a:lvl1pPr algn="l">
              <a:defRPr sz="1200"/>
            </a:lvl1pPr>
          </a:lstStyle>
          <a:p>
            <a:endParaRPr lang="nl-NL"/>
          </a:p>
        </p:txBody>
      </p:sp>
      <p:sp>
        <p:nvSpPr>
          <p:cNvPr id="7" name="Slide Number Placeholder 6"/>
          <p:cNvSpPr>
            <a:spLocks noGrp="1"/>
          </p:cNvSpPr>
          <p:nvPr>
            <p:ph type="sldNum" sz="quarter" idx="5"/>
          </p:nvPr>
        </p:nvSpPr>
        <p:spPr>
          <a:xfrm>
            <a:off x="3857637" y="9443662"/>
            <a:ext cx="2951163" cy="497126"/>
          </a:xfrm>
          <a:prstGeom prst="rect">
            <a:avLst/>
          </a:prstGeom>
        </p:spPr>
        <p:txBody>
          <a:bodyPr vert="horz" lIns="91425" tIns="45713" rIns="91425" bIns="45713" rtlCol="0" anchor="b"/>
          <a:lstStyle>
            <a:lvl1pPr algn="r">
              <a:defRPr sz="1200"/>
            </a:lvl1pPr>
          </a:lstStyle>
          <a:p>
            <a:fld id="{0064805C-F7E5-478F-AF2C-6B8A48D93146}" type="slidenum">
              <a:rPr lang="nl-NL" smtClean="0"/>
              <a:t>‹nr.›</a:t>
            </a:fld>
            <a:endParaRPr lang="nl-NL"/>
          </a:p>
        </p:txBody>
      </p:sp>
    </p:spTree>
    <p:extLst>
      <p:ext uri="{BB962C8B-B14F-4D97-AF65-F5344CB8AC3E}">
        <p14:creationId xmlns:p14="http://schemas.microsoft.com/office/powerpoint/2010/main" val="416881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1</a:t>
            </a:fld>
            <a:endParaRPr lang="nl-NL"/>
          </a:p>
        </p:txBody>
      </p:sp>
    </p:spTree>
    <p:extLst>
      <p:ext uri="{BB962C8B-B14F-4D97-AF65-F5344CB8AC3E}">
        <p14:creationId xmlns:p14="http://schemas.microsoft.com/office/powerpoint/2010/main" val="154665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10</a:t>
            </a:fld>
            <a:endParaRPr lang="nl-NL"/>
          </a:p>
        </p:txBody>
      </p:sp>
    </p:spTree>
    <p:extLst>
      <p:ext uri="{BB962C8B-B14F-4D97-AF65-F5344CB8AC3E}">
        <p14:creationId xmlns:p14="http://schemas.microsoft.com/office/powerpoint/2010/main" val="1188382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dirty="0"/>
              <a:t>Deze mengpanelen hebben </a:t>
            </a:r>
            <a:r>
              <a:rPr lang="nl-NL" b="1" dirty="0"/>
              <a:t>gefungeerd als basis voor de uitwerking van de concreet ingevulde toekomstbeelden</a:t>
            </a:r>
            <a:r>
              <a:rPr lang="nl-NL" dirty="0"/>
              <a:t> van de vier scenario’s, </a:t>
            </a:r>
            <a:r>
              <a:rPr lang="nl-NL" dirty="0" err="1"/>
              <a:t>dwz</a:t>
            </a:r>
            <a:r>
              <a:rPr lang="nl-NL" dirty="0"/>
              <a:t> een uitwerking van het type stedelijke ontwikkeling (bijvoorbeeld wonen, werken, recreatie), infrastructuur (bijvoorbeeld weg, spoor), mobiliteit (bijvoorbeeld zelfrijdende auto, fiets, drones, ov), technologie (bijvoorbeeld virtual </a:t>
            </a:r>
            <a:r>
              <a:rPr lang="nl-NL" dirty="0" err="1"/>
              <a:t>reality</a:t>
            </a:r>
            <a:r>
              <a:rPr lang="nl-NL" dirty="0"/>
              <a:t>), planvorming (bijvoorbeeld wie, hoe), investeringen en verdienmodellen, </a:t>
            </a:r>
            <a:r>
              <a:rPr lang="nl-NL" dirty="0" err="1"/>
              <a:t>governance</a:t>
            </a:r>
            <a:r>
              <a:rPr lang="nl-NL" dirty="0"/>
              <a:t>, etc.</a:t>
            </a:r>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11</a:t>
            </a:fld>
            <a:endParaRPr lang="nl-NL"/>
          </a:p>
        </p:txBody>
      </p:sp>
    </p:spTree>
    <p:extLst>
      <p:ext uri="{BB962C8B-B14F-4D97-AF65-F5344CB8AC3E}">
        <p14:creationId xmlns:p14="http://schemas.microsoft.com/office/powerpoint/2010/main" val="4201310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b="1" dirty="0"/>
              <a:t>Scenarioverhalen</a:t>
            </a:r>
          </a:p>
          <a:p>
            <a:r>
              <a:rPr lang="nl-NL" dirty="0"/>
              <a:t>Over elk toekomstbeeld is vervolgens een </a:t>
            </a:r>
            <a:r>
              <a:rPr lang="nl-NL" b="1" dirty="0"/>
              <a:t>verhaal</a:t>
            </a:r>
            <a:r>
              <a:rPr lang="nl-NL" dirty="0"/>
              <a:t> geschreven: van nu naar 2049.</a:t>
            </a:r>
          </a:p>
          <a:p>
            <a:endParaRPr lang="nl-NL" dirty="0"/>
          </a:p>
          <a:p>
            <a:r>
              <a:rPr lang="nl-NL" dirty="0"/>
              <a:t>Door ontwikkelingen, handelingen, dilemma’s, conflicten en oplossingen door de tijd heen te beschrijven, kunnen we dynamiek laten zien: een </a:t>
            </a:r>
            <a:r>
              <a:rPr lang="nl-NL" b="1" dirty="0"/>
              <a:t>interactie tussen mogelijke ontwikkelingen, opvattingen, acties en reacties</a:t>
            </a:r>
            <a:r>
              <a:rPr lang="nl-NL" dirty="0"/>
              <a:t>.</a:t>
            </a:r>
          </a:p>
          <a:p>
            <a:endParaRPr lang="nl-NL" dirty="0"/>
          </a:p>
          <a:p>
            <a:r>
              <a:rPr lang="nl-NL" b="1" dirty="0"/>
              <a:t>Verhalen</a:t>
            </a:r>
            <a:r>
              <a:rPr lang="nl-NL" dirty="0"/>
              <a:t> maken veranderingen </a:t>
            </a:r>
            <a:r>
              <a:rPr lang="nl-NL" b="1" dirty="0"/>
              <a:t>concreet voorstelbaar</a:t>
            </a:r>
            <a:r>
              <a:rPr lang="nl-NL" dirty="0"/>
              <a:t>. Dat doen ze onder andere door concrete plekken, verbindingen, gebeurtenissen, actoren, et cetera in samenhang te presenteren en spanningen te verbeelden die </a:t>
            </a:r>
            <a:r>
              <a:rPr lang="nl-NL" b="1" dirty="0"/>
              <a:t>het denken prikkelen en verschillende stakeholders helpt daarover van gedachten te wisselen</a:t>
            </a:r>
            <a:r>
              <a:rPr lang="nl-NL" dirty="0"/>
              <a:t>.</a:t>
            </a:r>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12</a:t>
            </a:fld>
            <a:endParaRPr lang="nl-NL"/>
          </a:p>
        </p:txBody>
      </p:sp>
    </p:spTree>
    <p:extLst>
      <p:ext uri="{BB962C8B-B14F-4D97-AF65-F5344CB8AC3E}">
        <p14:creationId xmlns:p14="http://schemas.microsoft.com/office/powerpoint/2010/main" val="452878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r>
              <a:rPr lang="nl-NL" sz="1100" dirty="0"/>
              <a:t>Animatiefilm Bubbelstad zelf invoegen na deze dia (</a:t>
            </a:r>
            <a:r>
              <a:rPr lang="nl-NL" sz="1100" dirty="0" err="1"/>
              <a:t>ivm</a:t>
            </a:r>
            <a:r>
              <a:rPr lang="nl-NL" sz="1100" dirty="0"/>
              <a:t> omvang bestand).</a:t>
            </a:r>
          </a:p>
        </p:txBody>
      </p:sp>
      <p:sp>
        <p:nvSpPr>
          <p:cNvPr id="4" name="Slide Number Placeholder 3"/>
          <p:cNvSpPr>
            <a:spLocks noGrp="1"/>
          </p:cNvSpPr>
          <p:nvPr>
            <p:ph type="sldNum" sz="quarter" idx="10"/>
          </p:nvPr>
        </p:nvSpPr>
        <p:spPr/>
        <p:txBody>
          <a:bodyPr/>
          <a:lstStyle/>
          <a:p>
            <a:fld id="{0064805C-F7E5-478F-AF2C-6B8A48D93146}" type="slidenum">
              <a:rPr lang="nl-NL" smtClean="0"/>
              <a:t>13</a:t>
            </a:fld>
            <a:endParaRPr lang="nl-NL"/>
          </a:p>
        </p:txBody>
      </p:sp>
    </p:spTree>
    <p:extLst>
      <p:ext uri="{BB962C8B-B14F-4D97-AF65-F5344CB8AC3E}">
        <p14:creationId xmlns:p14="http://schemas.microsoft.com/office/powerpoint/2010/main" val="2457064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sz="1100" dirty="0"/>
          </a:p>
        </p:txBody>
      </p:sp>
      <p:sp>
        <p:nvSpPr>
          <p:cNvPr id="4" name="Slide Number Placeholder 3"/>
          <p:cNvSpPr>
            <a:spLocks noGrp="1"/>
          </p:cNvSpPr>
          <p:nvPr>
            <p:ph type="sldNum" sz="quarter" idx="10"/>
          </p:nvPr>
        </p:nvSpPr>
        <p:spPr/>
        <p:txBody>
          <a:bodyPr/>
          <a:lstStyle/>
          <a:p>
            <a:fld id="{0064805C-F7E5-478F-AF2C-6B8A48D93146}" type="slidenum">
              <a:rPr lang="nl-NL" smtClean="0"/>
              <a:t>14</a:t>
            </a:fld>
            <a:endParaRPr lang="nl-NL"/>
          </a:p>
        </p:txBody>
      </p:sp>
    </p:spTree>
    <p:extLst>
      <p:ext uri="{BB962C8B-B14F-4D97-AF65-F5344CB8AC3E}">
        <p14:creationId xmlns:p14="http://schemas.microsoft.com/office/powerpoint/2010/main" val="2091663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sz="1100" dirty="0"/>
          </a:p>
        </p:txBody>
      </p:sp>
      <p:sp>
        <p:nvSpPr>
          <p:cNvPr id="4" name="Slide Number Placeholder 3"/>
          <p:cNvSpPr>
            <a:spLocks noGrp="1"/>
          </p:cNvSpPr>
          <p:nvPr>
            <p:ph type="sldNum" sz="quarter" idx="10"/>
          </p:nvPr>
        </p:nvSpPr>
        <p:spPr/>
        <p:txBody>
          <a:bodyPr/>
          <a:lstStyle/>
          <a:p>
            <a:fld id="{0064805C-F7E5-478F-AF2C-6B8A48D93146}" type="slidenum">
              <a:rPr lang="nl-NL" smtClean="0"/>
              <a:t>15</a:t>
            </a:fld>
            <a:endParaRPr lang="nl-NL"/>
          </a:p>
        </p:txBody>
      </p:sp>
    </p:spTree>
    <p:extLst>
      <p:ext uri="{BB962C8B-B14F-4D97-AF65-F5344CB8AC3E}">
        <p14:creationId xmlns:p14="http://schemas.microsoft.com/office/powerpoint/2010/main" val="321820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sz="1100" dirty="0"/>
          </a:p>
        </p:txBody>
      </p:sp>
      <p:sp>
        <p:nvSpPr>
          <p:cNvPr id="4" name="Slide Number Placeholder 3"/>
          <p:cNvSpPr>
            <a:spLocks noGrp="1"/>
          </p:cNvSpPr>
          <p:nvPr>
            <p:ph type="sldNum" sz="quarter" idx="10"/>
          </p:nvPr>
        </p:nvSpPr>
        <p:spPr/>
        <p:txBody>
          <a:bodyPr/>
          <a:lstStyle/>
          <a:p>
            <a:fld id="{0064805C-F7E5-478F-AF2C-6B8A48D93146}" type="slidenum">
              <a:rPr lang="nl-NL" smtClean="0"/>
              <a:t>16</a:t>
            </a:fld>
            <a:endParaRPr lang="nl-NL"/>
          </a:p>
        </p:txBody>
      </p:sp>
    </p:spTree>
    <p:extLst>
      <p:ext uri="{BB962C8B-B14F-4D97-AF65-F5344CB8AC3E}">
        <p14:creationId xmlns:p14="http://schemas.microsoft.com/office/powerpoint/2010/main" val="3920125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r>
              <a:rPr lang="nl-NL" sz="1100" dirty="0"/>
              <a:t>Zoals gezegd, verhalen maken het mogelijk om ontwikkelingen, handelingen, opvattingen, dilemma’s, conflicten en oplossingen door de tijd heen te beschrijven. </a:t>
            </a:r>
          </a:p>
          <a:p>
            <a:r>
              <a:rPr lang="nl-NL" sz="1100" dirty="0"/>
              <a:t>Dynamiek, interactie tussen actoren: acties en reacties.</a:t>
            </a:r>
          </a:p>
          <a:p>
            <a:r>
              <a:rPr lang="nl-NL" sz="1100" dirty="0"/>
              <a:t>Concrete plekken, verbindingen, gebeurtenissen.</a:t>
            </a:r>
          </a:p>
          <a:p>
            <a:r>
              <a:rPr lang="nl-NL" sz="1100" dirty="0"/>
              <a:t>Prikkelen, aanzetten tot reflectie, gedachtewisseling, discussie.</a:t>
            </a:r>
          </a:p>
          <a:p>
            <a:endParaRPr lang="nl-NL" sz="1100" dirty="0"/>
          </a:p>
          <a:p>
            <a:r>
              <a:rPr lang="nl-NL" sz="1100" dirty="0"/>
              <a:t>Omdat voorlezen tijdens deze presentatie te lang zou duren, hierbij een </a:t>
            </a:r>
            <a:r>
              <a:rPr lang="nl-NL" sz="1100" b="1" dirty="0" err="1"/>
              <a:t>teaser</a:t>
            </a:r>
            <a:r>
              <a:rPr lang="nl-NL" sz="1100" b="1" dirty="0"/>
              <a:t>: </a:t>
            </a:r>
            <a:r>
              <a:rPr lang="nl-NL" sz="1100" dirty="0"/>
              <a:t>als je vanavond nog het verhaal over de ontstaansgeschiedenis van nu naar Bubbelstad gaat lezen, dan kom je te weten:</a:t>
            </a:r>
          </a:p>
          <a:p>
            <a:pPr marL="171450" indent="-171450">
              <a:buFontTx/>
              <a:buChar char="-"/>
            </a:pPr>
            <a:r>
              <a:rPr lang="nl-NL" sz="1100" b="1" dirty="0"/>
              <a:t>Waarom het omgevingsplan al snel wordt afgeschaft</a:t>
            </a:r>
          </a:p>
          <a:p>
            <a:pPr marL="171450" indent="-171450">
              <a:buFontTx/>
              <a:buChar char="-"/>
            </a:pPr>
            <a:r>
              <a:rPr lang="nl-NL" sz="1100" b="1" dirty="0"/>
              <a:t>Wanneer de Snelweg A27 Breda – Utrecht definitief wordt afgesloten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100" dirty="0"/>
              <a:t>En nog veel meer uiteraard.</a:t>
            </a:r>
          </a:p>
          <a:p>
            <a:pPr marL="0" indent="0">
              <a:buFontTx/>
              <a:buNone/>
            </a:pPr>
            <a:endParaRPr lang="nl-NL" sz="1100" b="1" dirty="0"/>
          </a:p>
        </p:txBody>
      </p:sp>
      <p:sp>
        <p:nvSpPr>
          <p:cNvPr id="4" name="Slide Number Placeholder 3"/>
          <p:cNvSpPr>
            <a:spLocks noGrp="1"/>
          </p:cNvSpPr>
          <p:nvPr>
            <p:ph type="sldNum" sz="quarter" idx="10"/>
          </p:nvPr>
        </p:nvSpPr>
        <p:spPr/>
        <p:txBody>
          <a:bodyPr/>
          <a:lstStyle/>
          <a:p>
            <a:fld id="{0064805C-F7E5-478F-AF2C-6B8A48D93146}" type="slidenum">
              <a:rPr lang="nl-NL" smtClean="0"/>
              <a:t>17</a:t>
            </a:fld>
            <a:endParaRPr lang="nl-NL"/>
          </a:p>
        </p:txBody>
      </p:sp>
    </p:spTree>
    <p:extLst>
      <p:ext uri="{BB962C8B-B14F-4D97-AF65-F5344CB8AC3E}">
        <p14:creationId xmlns:p14="http://schemas.microsoft.com/office/powerpoint/2010/main" val="310496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r>
              <a:rPr lang="nl-NL" sz="1200" dirty="0"/>
              <a:t>Animatiefilm Groenrijk zelf invoegen na deze dia (</a:t>
            </a:r>
            <a:r>
              <a:rPr lang="nl-NL" sz="1200" dirty="0" err="1"/>
              <a:t>ivm</a:t>
            </a:r>
            <a:r>
              <a:rPr lang="nl-NL" sz="1200" dirty="0"/>
              <a:t> omvang bestand).</a:t>
            </a:r>
          </a:p>
        </p:txBody>
      </p:sp>
      <p:sp>
        <p:nvSpPr>
          <p:cNvPr id="4" name="Slide Number Placeholder 3"/>
          <p:cNvSpPr>
            <a:spLocks noGrp="1"/>
          </p:cNvSpPr>
          <p:nvPr>
            <p:ph type="sldNum" sz="quarter" idx="10"/>
          </p:nvPr>
        </p:nvSpPr>
        <p:spPr/>
        <p:txBody>
          <a:bodyPr/>
          <a:lstStyle/>
          <a:p>
            <a:fld id="{0064805C-F7E5-478F-AF2C-6B8A48D93146}" type="slidenum">
              <a:rPr lang="nl-NL" smtClean="0"/>
              <a:t>18</a:t>
            </a:fld>
            <a:endParaRPr lang="nl-NL"/>
          </a:p>
        </p:txBody>
      </p:sp>
    </p:spTree>
    <p:extLst>
      <p:ext uri="{BB962C8B-B14F-4D97-AF65-F5344CB8AC3E}">
        <p14:creationId xmlns:p14="http://schemas.microsoft.com/office/powerpoint/2010/main" val="119792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19</a:t>
            </a:fld>
            <a:endParaRPr lang="nl-NL"/>
          </a:p>
        </p:txBody>
      </p:sp>
    </p:spTree>
    <p:extLst>
      <p:ext uri="{BB962C8B-B14F-4D97-AF65-F5344CB8AC3E}">
        <p14:creationId xmlns:p14="http://schemas.microsoft.com/office/powerpoint/2010/main" val="247027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2</a:t>
            </a:fld>
            <a:endParaRPr lang="nl-NL"/>
          </a:p>
        </p:txBody>
      </p:sp>
    </p:spTree>
    <p:extLst>
      <p:ext uri="{BB962C8B-B14F-4D97-AF65-F5344CB8AC3E}">
        <p14:creationId xmlns:p14="http://schemas.microsoft.com/office/powerpoint/2010/main" val="271548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pPr marL="165689" indent="-165689">
              <a:buFont typeface="Arial" panose="020B0604020202020204" pitchFamily="34" charset="0"/>
              <a:buChar char="•"/>
            </a:pPr>
            <a:endParaRPr lang="nl-NL" dirty="0"/>
          </a:p>
          <a:p>
            <a:pPr marL="165689" indent="-165689">
              <a:buFont typeface="Arial" panose="020B0604020202020204" pitchFamily="34" charset="0"/>
              <a:buChar char="•"/>
            </a:pPr>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20</a:t>
            </a:fld>
            <a:endParaRPr lang="nl-NL"/>
          </a:p>
        </p:txBody>
      </p:sp>
    </p:spTree>
    <p:extLst>
      <p:ext uri="{BB962C8B-B14F-4D97-AF65-F5344CB8AC3E}">
        <p14:creationId xmlns:p14="http://schemas.microsoft.com/office/powerpoint/2010/main" val="1201624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21</a:t>
            </a:fld>
            <a:endParaRPr lang="nl-NL"/>
          </a:p>
        </p:txBody>
      </p:sp>
    </p:spTree>
    <p:extLst>
      <p:ext uri="{BB962C8B-B14F-4D97-AF65-F5344CB8AC3E}">
        <p14:creationId xmlns:p14="http://schemas.microsoft.com/office/powerpoint/2010/main" val="3357569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r>
              <a:rPr lang="nl-NL" sz="1200" dirty="0"/>
              <a:t>Als </a:t>
            </a:r>
            <a:r>
              <a:rPr lang="nl-NL" sz="1200" b="1" dirty="0" err="1"/>
              <a:t>teaser</a:t>
            </a:r>
            <a:r>
              <a:rPr lang="nl-NL" sz="1200" b="1" dirty="0"/>
              <a:t>: </a:t>
            </a:r>
            <a:r>
              <a:rPr lang="nl-NL" sz="1200" dirty="0"/>
              <a:t>als je vanavond nog het verhaal over de ontstaansgeschiedenis van nu naar Groenrijk gaat lezen, dan kom je te weten:</a:t>
            </a:r>
          </a:p>
          <a:p>
            <a:pPr marL="171450" indent="-171450">
              <a:buFontTx/>
              <a:buChar char="-"/>
            </a:pPr>
            <a:r>
              <a:rPr lang="nl-NL" sz="1200" b="1" dirty="0"/>
              <a:t>Waarom het Advies ‘Radicaal anders betalen voor CO2’ zou gretig wordt omarmd</a:t>
            </a:r>
          </a:p>
          <a:p>
            <a:pPr marL="171450" indent="-171450">
              <a:buFontTx/>
              <a:buChar char="-"/>
            </a:pPr>
            <a:r>
              <a:rPr lang="nl-NL" sz="1200" b="1" dirty="0"/>
              <a:t>Wat premier Lotte de Vries in haar speech agendeert</a:t>
            </a:r>
          </a:p>
          <a:p>
            <a:pPr marL="171450" indent="-171450">
              <a:buFontTx/>
              <a:buChar char="-"/>
            </a:pPr>
            <a:r>
              <a:rPr lang="nl-NL" sz="1200" dirty="0"/>
              <a:t>En nog veel meer uiteraard.</a:t>
            </a:r>
          </a:p>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22</a:t>
            </a:fld>
            <a:endParaRPr lang="nl-NL"/>
          </a:p>
        </p:txBody>
      </p:sp>
    </p:spTree>
    <p:extLst>
      <p:ext uri="{BB962C8B-B14F-4D97-AF65-F5344CB8AC3E}">
        <p14:creationId xmlns:p14="http://schemas.microsoft.com/office/powerpoint/2010/main" val="3735631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r>
              <a:rPr lang="nl-NL" sz="1200" dirty="0"/>
              <a:t>Animatiefilm Beursplein zelf invoegen na deze dia (</a:t>
            </a:r>
            <a:r>
              <a:rPr lang="nl-NL" sz="1200" dirty="0" err="1"/>
              <a:t>ivm</a:t>
            </a:r>
            <a:r>
              <a:rPr lang="nl-NL" sz="1200" dirty="0"/>
              <a:t> omvang bestand).</a:t>
            </a:r>
          </a:p>
        </p:txBody>
      </p:sp>
      <p:sp>
        <p:nvSpPr>
          <p:cNvPr id="4" name="Slide Number Placeholder 3"/>
          <p:cNvSpPr>
            <a:spLocks noGrp="1"/>
          </p:cNvSpPr>
          <p:nvPr>
            <p:ph type="sldNum" sz="quarter" idx="10"/>
          </p:nvPr>
        </p:nvSpPr>
        <p:spPr/>
        <p:txBody>
          <a:bodyPr/>
          <a:lstStyle/>
          <a:p>
            <a:fld id="{0064805C-F7E5-478F-AF2C-6B8A48D93146}" type="slidenum">
              <a:rPr lang="nl-NL" smtClean="0"/>
              <a:t>23</a:t>
            </a:fld>
            <a:endParaRPr lang="nl-NL"/>
          </a:p>
        </p:txBody>
      </p:sp>
    </p:spTree>
    <p:extLst>
      <p:ext uri="{BB962C8B-B14F-4D97-AF65-F5344CB8AC3E}">
        <p14:creationId xmlns:p14="http://schemas.microsoft.com/office/powerpoint/2010/main" val="3052784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24</a:t>
            </a:fld>
            <a:endParaRPr lang="nl-NL"/>
          </a:p>
        </p:txBody>
      </p:sp>
    </p:spTree>
    <p:extLst>
      <p:ext uri="{BB962C8B-B14F-4D97-AF65-F5344CB8AC3E}">
        <p14:creationId xmlns:p14="http://schemas.microsoft.com/office/powerpoint/2010/main" val="1791597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25</a:t>
            </a:fld>
            <a:endParaRPr lang="nl-NL"/>
          </a:p>
        </p:txBody>
      </p:sp>
    </p:spTree>
    <p:extLst>
      <p:ext uri="{BB962C8B-B14F-4D97-AF65-F5344CB8AC3E}">
        <p14:creationId xmlns:p14="http://schemas.microsoft.com/office/powerpoint/2010/main" val="3678080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26</a:t>
            </a:fld>
            <a:endParaRPr lang="nl-NL"/>
          </a:p>
        </p:txBody>
      </p:sp>
    </p:spTree>
    <p:extLst>
      <p:ext uri="{BB962C8B-B14F-4D97-AF65-F5344CB8AC3E}">
        <p14:creationId xmlns:p14="http://schemas.microsoft.com/office/powerpoint/2010/main" val="1729245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r>
              <a:rPr lang="nl-NL" sz="1200" dirty="0"/>
              <a:t>Als </a:t>
            </a:r>
            <a:r>
              <a:rPr lang="nl-NL" sz="1200" b="1" dirty="0" err="1"/>
              <a:t>teaser</a:t>
            </a:r>
            <a:r>
              <a:rPr lang="nl-NL" sz="1200" b="1" dirty="0"/>
              <a:t>: </a:t>
            </a:r>
            <a:r>
              <a:rPr lang="nl-NL" sz="1200" dirty="0"/>
              <a:t>als je vanavond nog het verhaal over de ontstaansgeschiedenis van nu naar Beursplein gaat lezen, dan kom je te weten:</a:t>
            </a:r>
          </a:p>
          <a:p>
            <a:pPr marL="171450" indent="-171450">
              <a:buFontTx/>
              <a:buChar char="-"/>
            </a:pPr>
            <a:r>
              <a:rPr lang="nl-NL" sz="1200" b="1" dirty="0"/>
              <a:t>Wat er in de overeenkomst tussen Rijkswaterstaat en Google staat</a:t>
            </a:r>
          </a:p>
          <a:p>
            <a:pPr marL="171450" indent="-171450">
              <a:buFontTx/>
              <a:buChar char="-"/>
            </a:pPr>
            <a:r>
              <a:rPr lang="nl-NL" sz="1200" b="1" dirty="0"/>
              <a:t>Wat voor soort mensen kiezen voor een Daluren-korting-woning van IKEA</a:t>
            </a:r>
          </a:p>
          <a:p>
            <a:pPr marL="171450" indent="-171450">
              <a:buFontTx/>
              <a:buChar char="-"/>
            </a:pPr>
            <a:r>
              <a:rPr lang="nl-NL" sz="1200" dirty="0"/>
              <a:t>En nog veel meer uiteraard.</a:t>
            </a:r>
          </a:p>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27</a:t>
            </a:fld>
            <a:endParaRPr lang="nl-NL"/>
          </a:p>
        </p:txBody>
      </p:sp>
    </p:spTree>
    <p:extLst>
      <p:ext uri="{BB962C8B-B14F-4D97-AF65-F5344CB8AC3E}">
        <p14:creationId xmlns:p14="http://schemas.microsoft.com/office/powerpoint/2010/main" val="3802888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Animatiefilm Eigenwijk zelf invoegen na deze dia (</a:t>
            </a:r>
            <a:r>
              <a:rPr lang="nl-NL" sz="1200" dirty="0" err="1"/>
              <a:t>ivm</a:t>
            </a:r>
            <a:r>
              <a:rPr lang="nl-NL" sz="1200" dirty="0"/>
              <a:t> omvang bestand).</a:t>
            </a:r>
          </a:p>
        </p:txBody>
      </p:sp>
      <p:sp>
        <p:nvSpPr>
          <p:cNvPr id="4" name="Slide Number Placeholder 3"/>
          <p:cNvSpPr>
            <a:spLocks noGrp="1"/>
          </p:cNvSpPr>
          <p:nvPr>
            <p:ph type="sldNum" sz="quarter" idx="10"/>
          </p:nvPr>
        </p:nvSpPr>
        <p:spPr/>
        <p:txBody>
          <a:bodyPr/>
          <a:lstStyle/>
          <a:p>
            <a:fld id="{0064805C-F7E5-478F-AF2C-6B8A48D93146}" type="slidenum">
              <a:rPr lang="nl-NL" smtClean="0"/>
              <a:t>28</a:t>
            </a:fld>
            <a:endParaRPr lang="nl-NL"/>
          </a:p>
        </p:txBody>
      </p:sp>
    </p:spTree>
    <p:extLst>
      <p:ext uri="{BB962C8B-B14F-4D97-AF65-F5344CB8AC3E}">
        <p14:creationId xmlns:p14="http://schemas.microsoft.com/office/powerpoint/2010/main" val="1425264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29</a:t>
            </a:fld>
            <a:endParaRPr lang="nl-NL"/>
          </a:p>
        </p:txBody>
      </p:sp>
    </p:spTree>
    <p:extLst>
      <p:ext uri="{BB962C8B-B14F-4D97-AF65-F5344CB8AC3E}">
        <p14:creationId xmlns:p14="http://schemas.microsoft.com/office/powerpoint/2010/main" val="102224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dirty="0"/>
              <a:t>Verschenen zijn in voorjaar 2019:</a:t>
            </a:r>
          </a:p>
          <a:p>
            <a:pPr marL="171450" indent="-171450">
              <a:buFont typeface="Arial" panose="020B0604020202020204" pitchFamily="34" charset="0"/>
              <a:buChar char="•"/>
            </a:pPr>
            <a:r>
              <a:rPr lang="nl-NL" b="1" dirty="0"/>
              <a:t>Beknopte publicatie: </a:t>
            </a:r>
            <a:r>
              <a:rPr lang="nl-NL" dirty="0"/>
              <a:t>met beknopte scenario’s en toepassingsvoorbeelden als prikkels voor bestuurders, beleidsmakers en strategen</a:t>
            </a:r>
          </a:p>
          <a:p>
            <a:pPr marL="171450" indent="-171450">
              <a:buFont typeface="Arial" panose="020B0604020202020204" pitchFamily="34" charset="0"/>
              <a:buChar char="•"/>
            </a:pPr>
            <a:r>
              <a:rPr lang="nl-NL" b="1" dirty="0"/>
              <a:t>Verdiepend rapport: </a:t>
            </a:r>
            <a:r>
              <a:rPr lang="nl-NL" dirty="0"/>
              <a:t>met volledige scenario’s, uitgebreide onderbouwing en verantwoording: voor vakgenoten en professionals die meer willen weten</a:t>
            </a:r>
          </a:p>
          <a:p>
            <a:pPr marL="171450" indent="-171450">
              <a:buFont typeface="Arial" panose="020B0604020202020204" pitchFamily="34" charset="0"/>
              <a:buChar char="•"/>
            </a:pPr>
            <a:r>
              <a:rPr lang="nl-NL" b="1" dirty="0"/>
              <a:t>Animatiefilms:</a:t>
            </a:r>
            <a:r>
              <a:rPr lang="nl-NL" dirty="0"/>
              <a:t> voor een breder publiek</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Daarna volgde in de periode zomer 2019-voorjaar 2020:</a:t>
            </a:r>
          </a:p>
          <a:p>
            <a:pPr marL="171450" indent="-171450">
              <a:buFont typeface="Arial" panose="020B0604020202020204" pitchFamily="34" charset="0"/>
              <a:buChar char="•"/>
            </a:pPr>
            <a:r>
              <a:rPr lang="nl-NL" b="1" dirty="0"/>
              <a:t>RV on tour: </a:t>
            </a:r>
            <a:r>
              <a:rPr lang="nl-NL" b="0" dirty="0"/>
              <a:t>workshopreeks</a:t>
            </a:r>
          </a:p>
          <a:p>
            <a:pPr marL="171450" indent="-171450">
              <a:buFont typeface="Arial" panose="020B0604020202020204" pitchFamily="34" charset="0"/>
              <a:buChar char="•"/>
            </a:pPr>
            <a:endParaRPr lang="nl-NL" b="0" dirty="0"/>
          </a:p>
          <a:p>
            <a:pPr marL="0" indent="0">
              <a:buFont typeface="Arial" panose="020B0604020202020204" pitchFamily="34" charset="0"/>
              <a:buNone/>
            </a:pPr>
            <a:r>
              <a:rPr lang="nl-NL" b="0" dirty="0"/>
              <a:t>De genoemde publicaties en films zijn te downloaden / te bekijken via de volgende themawebsite van PBL: https://themasites.pbl.nl/oefenen-met-de-toekomst/ </a:t>
            </a:r>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3</a:t>
            </a:fld>
            <a:endParaRPr lang="nl-NL"/>
          </a:p>
        </p:txBody>
      </p:sp>
    </p:spTree>
    <p:extLst>
      <p:ext uri="{BB962C8B-B14F-4D97-AF65-F5344CB8AC3E}">
        <p14:creationId xmlns:p14="http://schemas.microsoft.com/office/powerpoint/2010/main" val="83875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30</a:t>
            </a:fld>
            <a:endParaRPr lang="nl-NL"/>
          </a:p>
        </p:txBody>
      </p:sp>
    </p:spTree>
    <p:extLst>
      <p:ext uri="{BB962C8B-B14F-4D97-AF65-F5344CB8AC3E}">
        <p14:creationId xmlns:p14="http://schemas.microsoft.com/office/powerpoint/2010/main" val="466699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31</a:t>
            </a:fld>
            <a:endParaRPr lang="nl-NL"/>
          </a:p>
        </p:txBody>
      </p:sp>
    </p:spTree>
    <p:extLst>
      <p:ext uri="{BB962C8B-B14F-4D97-AF65-F5344CB8AC3E}">
        <p14:creationId xmlns:p14="http://schemas.microsoft.com/office/powerpoint/2010/main" val="3242481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r>
              <a:rPr lang="nl-NL" sz="1200" dirty="0"/>
              <a:t>Als </a:t>
            </a:r>
            <a:r>
              <a:rPr lang="nl-NL" sz="1200" b="1" dirty="0" err="1"/>
              <a:t>teaser</a:t>
            </a:r>
            <a:r>
              <a:rPr lang="nl-NL" sz="1200" b="1" dirty="0"/>
              <a:t>: </a:t>
            </a:r>
            <a:r>
              <a:rPr lang="nl-NL" sz="1200" dirty="0"/>
              <a:t>als je vanavond nog het verhaal over de ontstaansgeschiedenis van nu naar Eigenwijk gaat lezen, dan kom je te weten:</a:t>
            </a:r>
          </a:p>
          <a:p>
            <a:pPr marL="171450" indent="-171450">
              <a:buFontTx/>
              <a:buChar char="-"/>
            </a:pPr>
            <a:r>
              <a:rPr lang="nl-NL" sz="1200" b="1" dirty="0"/>
              <a:t>Welke strenge eisen er aan zelfrijdende auto’s worden gesteld</a:t>
            </a:r>
          </a:p>
          <a:p>
            <a:pPr marL="171450" indent="-171450">
              <a:buFontTx/>
              <a:buChar char="-"/>
            </a:pPr>
            <a:r>
              <a:rPr lang="nl-NL" sz="1200" b="1" dirty="0"/>
              <a:t>Waarom de MKBA het loodje legt en wordt vervangen door de RMKBA</a:t>
            </a:r>
          </a:p>
          <a:p>
            <a:pPr marL="171450" indent="-171450">
              <a:buFontTx/>
              <a:buChar char="-"/>
            </a:pPr>
            <a:r>
              <a:rPr lang="nl-NL" sz="1200" dirty="0"/>
              <a:t>En nog veel meer uiteraard.</a:t>
            </a:r>
          </a:p>
          <a:p>
            <a:endParaRPr lang="nl-NL" dirty="0"/>
          </a:p>
        </p:txBody>
      </p:sp>
      <p:sp>
        <p:nvSpPr>
          <p:cNvPr id="4" name="Slide Number Placeholder 3"/>
          <p:cNvSpPr>
            <a:spLocks noGrp="1"/>
          </p:cNvSpPr>
          <p:nvPr>
            <p:ph type="sldNum" sz="quarter" idx="10"/>
          </p:nvPr>
        </p:nvSpPr>
        <p:spPr/>
        <p:txBody>
          <a:bodyPr/>
          <a:lstStyle/>
          <a:p>
            <a:fld id="{0064805C-F7E5-478F-AF2C-6B8A48D93146}" type="slidenum">
              <a:rPr lang="nl-NL" smtClean="0"/>
              <a:t>32</a:t>
            </a:fld>
            <a:endParaRPr lang="nl-NL"/>
          </a:p>
        </p:txBody>
      </p:sp>
    </p:spTree>
    <p:extLst>
      <p:ext uri="{BB962C8B-B14F-4D97-AF65-F5344CB8AC3E}">
        <p14:creationId xmlns:p14="http://schemas.microsoft.com/office/powerpoint/2010/main" val="2599951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Zoals al aangegeven, vormen de scenario’s geen doel op zich. Ze maken verschillende, geloofwaardige toekomsten voorstelbaar, vergelijkbaar en bespreekbaar. Zo kunnen de scenario’s bestuurders, beleidsmakers, marktpartijen, maatschappelijke organisaties en andere relanten partijen die actief zijn op het terrein van stedelijke ontwikkeling, infrastructuur en mobiliteit </a:t>
            </a:r>
            <a:r>
              <a:rPr lang="nl-NL" b="1" dirty="0"/>
              <a:t>helpen reflecteren op wat er op hen af komt</a:t>
            </a:r>
            <a:r>
              <a:rPr lang="nl-NL" dirty="0"/>
              <a:t>, welke elementen wel of niet aanspreken en </a:t>
            </a:r>
            <a:r>
              <a:rPr lang="nl-NL" b="1" dirty="0"/>
              <a:t>hoe de verschillende mogelijkheden zich verhouden tot wat we nu belangrijk vinden</a:t>
            </a:r>
            <a:r>
              <a:rPr lang="nl-NL" dirty="0"/>
              <a:t>.</a:t>
            </a:r>
          </a:p>
          <a:p>
            <a:endParaRPr lang="nl-NL" b="1" dirty="0"/>
          </a:p>
          <a:p>
            <a:r>
              <a:rPr lang="nl-NL" b="1" dirty="0"/>
              <a:t>De scenario’s kunnen dienen als startpunt voor het doordenken van opgaven en keuzemogelijkheden</a:t>
            </a:r>
            <a:r>
              <a:rPr lang="nl-NL" b="0" dirty="0"/>
              <a:t>.</a:t>
            </a:r>
          </a:p>
          <a:p>
            <a:endParaRPr lang="nl-NL" dirty="0"/>
          </a:p>
          <a:p>
            <a:r>
              <a:rPr lang="nl-NL" dirty="0"/>
              <a:t>Reflectie en gedachtewisseling komt pas op gang als de relevante partijen op dit terrein </a:t>
            </a:r>
            <a:r>
              <a:rPr lang="nl-NL" b="1" dirty="0"/>
              <a:t>zelf aan de slag gaan met deze verkenning</a:t>
            </a:r>
            <a:r>
              <a:rPr lang="nl-NL" dirty="0"/>
              <a:t>. Wij noemen dit </a:t>
            </a:r>
            <a:r>
              <a:rPr lang="nl-NL" b="1" dirty="0"/>
              <a:t>oefenen met de toekomst</a:t>
            </a:r>
            <a:r>
              <a:rPr lang="nl-NL" dirty="0"/>
              <a:t>.</a:t>
            </a:r>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33</a:t>
            </a:fld>
            <a:endParaRPr lang="nl-NL"/>
          </a:p>
        </p:txBody>
      </p:sp>
    </p:spTree>
    <p:extLst>
      <p:ext uri="{BB962C8B-B14F-4D97-AF65-F5344CB8AC3E}">
        <p14:creationId xmlns:p14="http://schemas.microsoft.com/office/powerpoint/2010/main" val="2691099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dirty="0"/>
              <a:t>Door zelf aan de slag te gaan met de scenario’s kunnen betrokkenen (afzonderlijk én in dialoog) zichzelf en elkaar </a:t>
            </a:r>
            <a:r>
              <a:rPr lang="nl-NL" b="1" dirty="0"/>
              <a:t>drie vragen </a:t>
            </a:r>
            <a:r>
              <a:rPr lang="nl-NL" dirty="0"/>
              <a:t>stellen:</a:t>
            </a:r>
          </a:p>
          <a:p>
            <a:pPr marL="331379" indent="-331379">
              <a:buFont typeface="Arial" panose="020B0604020202020204" pitchFamily="34" charset="0"/>
              <a:buChar char="•"/>
            </a:pPr>
            <a:r>
              <a:rPr lang="nl-NL" b="1" dirty="0"/>
              <a:t>Hoe kunnen </a:t>
            </a:r>
            <a:r>
              <a:rPr lang="nl-NL" dirty="0"/>
              <a:t>de stedelijke regio, infrastructuur en mobiliteit en bijbehorende technieken en instituties </a:t>
            </a:r>
            <a:r>
              <a:rPr lang="nl-NL" b="1" dirty="0"/>
              <a:t>er in verschillende toekomstige wereldbeelden uitzien</a:t>
            </a:r>
            <a:r>
              <a:rPr lang="nl-NL" dirty="0"/>
              <a:t>?</a:t>
            </a:r>
          </a:p>
          <a:p>
            <a:pPr marL="331379" indent="-331379">
              <a:buFont typeface="Arial" panose="020B0604020202020204" pitchFamily="34" charset="0"/>
              <a:buChar char="•"/>
            </a:pPr>
            <a:r>
              <a:rPr lang="nl-NL" dirty="0"/>
              <a:t>Wat </a:t>
            </a:r>
            <a:r>
              <a:rPr lang="nl-NL" b="1" dirty="0"/>
              <a:t>betekenen </a:t>
            </a:r>
            <a:r>
              <a:rPr lang="nl-NL" dirty="0"/>
              <a:t>de verschillende scenario’s voor de </a:t>
            </a:r>
            <a:r>
              <a:rPr lang="nl-NL" b="1" dirty="0"/>
              <a:t>opgaven van nu </a:t>
            </a:r>
            <a:r>
              <a:rPr lang="nl-NL" dirty="0"/>
              <a:t>en de </a:t>
            </a:r>
            <a:r>
              <a:rPr lang="nl-NL" b="1" dirty="0"/>
              <a:t>keuzes die nu (moeten) worden gemaakt</a:t>
            </a:r>
            <a:r>
              <a:rPr lang="nl-NL" dirty="0"/>
              <a:t>?</a:t>
            </a:r>
          </a:p>
          <a:p>
            <a:pPr marL="331379" indent="-331379">
              <a:buFont typeface="Arial" panose="020B0604020202020204" pitchFamily="34" charset="0"/>
              <a:buChar char="•"/>
            </a:pPr>
            <a:r>
              <a:rPr lang="nl-NL" dirty="0"/>
              <a:t>Welke </a:t>
            </a:r>
            <a:r>
              <a:rPr lang="nl-NL" b="1" dirty="0"/>
              <a:t>nieuwe opgaven of keuzemogelijkheden </a:t>
            </a:r>
            <a:r>
              <a:rPr lang="nl-NL" dirty="0"/>
              <a:t>brengen de scenario’s in beeld?</a:t>
            </a:r>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34</a:t>
            </a:fld>
            <a:endParaRPr lang="nl-NL"/>
          </a:p>
        </p:txBody>
      </p:sp>
    </p:spTree>
    <p:extLst>
      <p:ext uri="{BB962C8B-B14F-4D97-AF65-F5344CB8AC3E}">
        <p14:creationId xmlns:p14="http://schemas.microsoft.com/office/powerpoint/2010/main" val="2328334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35</a:t>
            </a:fld>
            <a:endParaRPr lang="nl-NL"/>
          </a:p>
        </p:txBody>
      </p:sp>
    </p:spTree>
    <p:extLst>
      <p:ext uri="{BB962C8B-B14F-4D97-AF65-F5344CB8AC3E}">
        <p14:creationId xmlns:p14="http://schemas.microsoft.com/office/powerpoint/2010/main" val="3024494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36</a:t>
            </a:fld>
            <a:endParaRPr lang="nl-NL"/>
          </a:p>
        </p:txBody>
      </p:sp>
    </p:spTree>
    <p:extLst>
      <p:ext uri="{BB962C8B-B14F-4D97-AF65-F5344CB8AC3E}">
        <p14:creationId xmlns:p14="http://schemas.microsoft.com/office/powerpoint/2010/main" val="3494227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37</a:t>
            </a:fld>
            <a:endParaRPr lang="nl-NL"/>
          </a:p>
        </p:txBody>
      </p:sp>
    </p:spTree>
    <p:extLst>
      <p:ext uri="{BB962C8B-B14F-4D97-AF65-F5344CB8AC3E}">
        <p14:creationId xmlns:p14="http://schemas.microsoft.com/office/powerpoint/2010/main" val="2411621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Beeld tijdens werksessie</a:t>
            </a:r>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38</a:t>
            </a:fld>
            <a:endParaRPr lang="nl-NL"/>
          </a:p>
        </p:txBody>
      </p:sp>
    </p:spTree>
    <p:extLst>
      <p:ext uri="{BB962C8B-B14F-4D97-AF65-F5344CB8AC3E}">
        <p14:creationId xmlns:p14="http://schemas.microsoft.com/office/powerpoint/2010/main" val="3773178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39</a:t>
            </a:fld>
            <a:endParaRPr lang="nl-NL"/>
          </a:p>
        </p:txBody>
      </p:sp>
    </p:spTree>
    <p:extLst>
      <p:ext uri="{BB962C8B-B14F-4D97-AF65-F5344CB8AC3E}">
        <p14:creationId xmlns:p14="http://schemas.microsoft.com/office/powerpoint/2010/main" val="312449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t>Centrale doelstelling bij het maken van de scenario’s was het helpen van beleidsmakers en andere partijen die betrokken zijn bij strategische plannen voor de toekomst, om onzekerheid te omarmen.</a:t>
            </a:r>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4</a:t>
            </a:fld>
            <a:endParaRPr lang="nl-NL"/>
          </a:p>
        </p:txBody>
      </p:sp>
    </p:spTree>
    <p:extLst>
      <p:ext uri="{BB962C8B-B14F-4D97-AF65-F5344CB8AC3E}">
        <p14:creationId xmlns:p14="http://schemas.microsoft.com/office/powerpoint/2010/main" val="2067209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40</a:t>
            </a:fld>
            <a:endParaRPr lang="nl-NL"/>
          </a:p>
        </p:txBody>
      </p:sp>
    </p:spTree>
    <p:extLst>
      <p:ext uri="{BB962C8B-B14F-4D97-AF65-F5344CB8AC3E}">
        <p14:creationId xmlns:p14="http://schemas.microsoft.com/office/powerpoint/2010/main" val="3310039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b="1" dirty="0"/>
              <a:t>Reflectie tot slot </a:t>
            </a:r>
            <a:r>
              <a:rPr lang="nl-NL" dirty="0"/>
              <a:t>van de bijeenkomst kan gebeuren aan de hand van de volgende vragen:</a:t>
            </a:r>
          </a:p>
          <a:p>
            <a:pPr marL="171450" indent="-171450">
              <a:buFontTx/>
              <a:buChar char="-"/>
            </a:pPr>
            <a:r>
              <a:rPr lang="nl-NL" dirty="0"/>
              <a:t>Wat komt er in meerdere scenario’s terug? Wat is juist heel </a:t>
            </a:r>
            <a:r>
              <a:rPr lang="nl-NL" dirty="0" err="1"/>
              <a:t>scenariospecifiek</a:t>
            </a:r>
            <a:r>
              <a:rPr lang="nl-NL" dirty="0"/>
              <a:t>?</a:t>
            </a:r>
          </a:p>
          <a:p>
            <a:pPr marL="171450" indent="-171450">
              <a:buFontTx/>
              <a:buChar char="-"/>
            </a:pPr>
            <a:r>
              <a:rPr lang="nl-NL" dirty="0"/>
              <a:t>Hoe verhoudt dit zich tot het werk waar je nu mee bezig bent? Ben je dingen in een ander licht gaan zien?</a:t>
            </a:r>
          </a:p>
          <a:p>
            <a:pPr marL="171450" indent="-171450">
              <a:buFontTx/>
              <a:buChar char="-"/>
            </a:pPr>
            <a:r>
              <a:rPr lang="nl-NL" dirty="0"/>
              <a:t>Wat ga je morgen anders doen?</a:t>
            </a:r>
          </a:p>
          <a:p>
            <a:pPr marL="171450" indent="-171450">
              <a:buFontTx/>
              <a:buChar char="-"/>
            </a:pPr>
            <a:r>
              <a:rPr lang="nl-NL" dirty="0"/>
              <a:t>Wat waren eyeopeners? Heb je blinde vlekken ontdekt? </a:t>
            </a:r>
          </a:p>
          <a:p>
            <a:pPr marL="171450" indent="-171450">
              <a:buFontTx/>
              <a:buChar char="-"/>
            </a:pPr>
            <a:r>
              <a:rPr lang="nl-NL" dirty="0"/>
              <a:t>Is er iets gaan wankelen wat je zeker leek te weten over de toekomst?</a:t>
            </a:r>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41</a:t>
            </a:fld>
            <a:endParaRPr lang="nl-NL"/>
          </a:p>
        </p:txBody>
      </p:sp>
    </p:spTree>
    <p:extLst>
      <p:ext uri="{BB962C8B-B14F-4D97-AF65-F5344CB8AC3E}">
        <p14:creationId xmlns:p14="http://schemas.microsoft.com/office/powerpoint/2010/main" val="3290533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42</a:t>
            </a:fld>
            <a:endParaRPr lang="nl-NL"/>
          </a:p>
        </p:txBody>
      </p:sp>
    </p:spTree>
    <p:extLst>
      <p:ext uri="{BB962C8B-B14F-4D97-AF65-F5344CB8AC3E}">
        <p14:creationId xmlns:p14="http://schemas.microsoft.com/office/powerpoint/2010/main" val="887114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dirty="0"/>
              <a:t>Op het gebied van stedelijke ontwikkeling, infrastructuur en mobiliteit staat Nederland aan de vooravond van een aantal </a:t>
            </a:r>
            <a:r>
              <a:rPr lang="nl-NL" b="1" dirty="0"/>
              <a:t>ingrijpende ontwikkelingen</a:t>
            </a:r>
            <a:r>
              <a:rPr lang="nl-NL" dirty="0"/>
              <a:t>. Voorbeelden:</a:t>
            </a:r>
          </a:p>
          <a:p>
            <a:pPr marL="331379" indent="-331379">
              <a:buFontTx/>
              <a:buChar char="-"/>
            </a:pPr>
            <a:r>
              <a:rPr lang="nl-NL" dirty="0"/>
              <a:t>Er zijn </a:t>
            </a:r>
            <a:r>
              <a:rPr lang="nl-NL" b="1" dirty="0"/>
              <a:t>transities (systeemveranderingen) </a:t>
            </a:r>
            <a:r>
              <a:rPr lang="nl-NL" dirty="0"/>
              <a:t>nodig op het gebied van klimaat, energie en circulariteit.</a:t>
            </a:r>
          </a:p>
          <a:p>
            <a:pPr marL="331379" indent="-331379">
              <a:buFontTx/>
              <a:buChar char="-"/>
            </a:pPr>
            <a:r>
              <a:rPr lang="nl-NL" dirty="0"/>
              <a:t>Tegelijkertijd vinden er </a:t>
            </a:r>
            <a:r>
              <a:rPr lang="nl-NL" b="1" dirty="0"/>
              <a:t>snelle technologische ontwikkelingen </a:t>
            </a:r>
            <a:r>
              <a:rPr lang="nl-NL" dirty="0"/>
              <a:t>plaats, bijvoorbeeld in de informatie-, communicatie- (</a:t>
            </a:r>
            <a:r>
              <a:rPr lang="nl-NL" dirty="0" err="1"/>
              <a:t>ict</a:t>
            </a:r>
            <a:r>
              <a:rPr lang="nl-NL" dirty="0"/>
              <a:t>) en vervoerstechnologie.</a:t>
            </a:r>
          </a:p>
          <a:p>
            <a:pPr marL="331379" indent="-331379">
              <a:buFontTx/>
              <a:buChar char="-"/>
            </a:pPr>
            <a:r>
              <a:rPr lang="nl-NL" dirty="0"/>
              <a:t>Daarnaast is er sprake van </a:t>
            </a:r>
            <a:r>
              <a:rPr lang="nl-NL" b="1" dirty="0"/>
              <a:t>sociale, culturele en economische veranderingen in de samenleving</a:t>
            </a:r>
            <a:r>
              <a:rPr lang="nl-NL" dirty="0"/>
              <a:t>. Zo verandert de samenstelling van de bevolking, ontwikkelen huishoudens nieuwe woonwensen en stimuleren bedrijven thuiswerken.</a:t>
            </a:r>
          </a:p>
          <a:p>
            <a:pPr marL="331379" indent="-331379">
              <a:buFontTx/>
              <a:buChar char="-"/>
            </a:pPr>
            <a:r>
              <a:rPr lang="nl-NL" dirty="0"/>
              <a:t>Bovendien </a:t>
            </a:r>
            <a:r>
              <a:rPr lang="nl-NL" b="1" dirty="0"/>
              <a:t>verandert de houding die de overheid aanneemt ten opzichte van burgers en bedrijven</a:t>
            </a:r>
            <a:r>
              <a:rPr lang="nl-NL" dirty="0"/>
              <a:t>. Hiërarchische (verticale) structuren maken bijvoorbeeld in steeds meer domeinen plaats voor meer horizontale verbanden. </a:t>
            </a:r>
          </a:p>
          <a:p>
            <a:endParaRPr lang="nl-NL" dirty="0"/>
          </a:p>
          <a:p>
            <a:r>
              <a:rPr lang="nl-NL" dirty="0"/>
              <a:t>Op basis van </a:t>
            </a:r>
            <a:r>
              <a:rPr lang="nl-NL" b="1" dirty="0"/>
              <a:t>expertinterviews, literatuurstudie, media-analyse en workshops </a:t>
            </a:r>
            <a:r>
              <a:rPr lang="nl-NL" dirty="0"/>
              <a:t>hebben we </a:t>
            </a:r>
            <a:r>
              <a:rPr lang="nl-NL" b="1" dirty="0"/>
              <a:t>ontwikkelingen, trends en signalen van trendbreuken</a:t>
            </a:r>
            <a:r>
              <a:rPr lang="nl-NL" dirty="0"/>
              <a:t> geïnventariseerd.</a:t>
            </a:r>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5</a:t>
            </a:fld>
            <a:endParaRPr lang="nl-NL"/>
          </a:p>
        </p:txBody>
      </p:sp>
    </p:spTree>
    <p:extLst>
      <p:ext uri="{BB962C8B-B14F-4D97-AF65-F5344CB8AC3E}">
        <p14:creationId xmlns:p14="http://schemas.microsoft.com/office/powerpoint/2010/main" val="547257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pPr defTabSz="914251">
              <a:defRPr/>
            </a:pPr>
            <a:r>
              <a:rPr lang="nl-NL" dirty="0"/>
              <a:t>De toekomst is per definitie onzeker. In de wetenschappelijke literatuur wordt gesproken over </a:t>
            </a:r>
            <a:r>
              <a:rPr lang="nl-NL" i="1" dirty="0" err="1"/>
              <a:t>deep</a:t>
            </a:r>
            <a:r>
              <a:rPr lang="nl-NL" i="1" dirty="0"/>
              <a:t> </a:t>
            </a:r>
            <a:r>
              <a:rPr lang="nl-NL" i="1" dirty="0" err="1"/>
              <a:t>uncertainty</a:t>
            </a:r>
            <a:r>
              <a:rPr lang="nl-NL" dirty="0"/>
              <a:t>. Deze onzekerheid, waar we hier mee te maken hebben, kun je niet ‘temmen’ met meer data, geavanceerdere analyses en betere modellen.</a:t>
            </a:r>
          </a:p>
          <a:p>
            <a:pPr defTabSz="914251">
              <a:defRPr/>
            </a:pPr>
            <a:endParaRPr lang="nl-NL" dirty="0"/>
          </a:p>
          <a:p>
            <a:pPr defTabSz="914251">
              <a:defRPr/>
            </a:pPr>
            <a:r>
              <a:rPr lang="nl-NL" dirty="0"/>
              <a:t>Maar beleidsmakers en bestuurders moeten wel keuzes maken.</a:t>
            </a:r>
          </a:p>
          <a:p>
            <a:pPr defTabSz="914251">
              <a:defRPr/>
            </a:pPr>
            <a:endParaRPr lang="en-GB" dirty="0"/>
          </a:p>
          <a:p>
            <a:pPr defTabSz="914251">
              <a:defRPr/>
            </a:pPr>
            <a:r>
              <a:rPr lang="en-GB" dirty="0"/>
              <a:t>Scenario’s </a:t>
            </a:r>
            <a:r>
              <a:rPr lang="en-GB" dirty="0" err="1"/>
              <a:t>bieden</a:t>
            </a:r>
            <a:r>
              <a:rPr lang="en-GB" dirty="0"/>
              <a:t> </a:t>
            </a:r>
            <a:r>
              <a:rPr lang="en-GB" dirty="0" err="1"/>
              <a:t>hierbij</a:t>
            </a:r>
            <a:r>
              <a:rPr lang="en-GB" dirty="0"/>
              <a:t> </a:t>
            </a:r>
            <a:r>
              <a:rPr lang="en-GB" dirty="0" err="1"/>
              <a:t>uitkomst</a:t>
            </a:r>
            <a:r>
              <a:rPr lang="en-GB" dirty="0"/>
              <a:t>.</a:t>
            </a:r>
          </a:p>
          <a:p>
            <a:pPr defTabSz="914251">
              <a:defRPr/>
            </a:pPr>
            <a:endParaRPr lang="en-GB" dirty="0"/>
          </a:p>
          <a:p>
            <a:r>
              <a:rPr lang="nl-NL" b="0" dirty="0"/>
              <a:t>Scenario’s helpen om onzekerheid serieus te nemen</a:t>
            </a:r>
            <a:r>
              <a:rPr lang="nl-NL" dirty="0"/>
              <a:t>. Ze zijn een </a:t>
            </a:r>
            <a:r>
              <a:rPr lang="nl-NL" b="1" dirty="0"/>
              <a:t>middel</a:t>
            </a:r>
            <a:r>
              <a:rPr lang="nl-NL" dirty="0"/>
              <a:t>:</a:t>
            </a:r>
          </a:p>
          <a:p>
            <a:pPr marL="165689" indent="-165689">
              <a:buFontTx/>
              <a:buChar char="-"/>
            </a:pPr>
            <a:r>
              <a:rPr lang="nl-NL" dirty="0"/>
              <a:t>Om </a:t>
            </a:r>
            <a:r>
              <a:rPr lang="nl-NL" b="1" dirty="0"/>
              <a:t>onzekerheid te erkennen, te analyseren en erop te reflecteren</a:t>
            </a:r>
          </a:p>
          <a:p>
            <a:pPr marL="165689" indent="-165689">
              <a:buFontTx/>
              <a:buChar char="-"/>
            </a:pPr>
            <a:r>
              <a:rPr lang="nl-NL" dirty="0"/>
              <a:t>Om te </a:t>
            </a:r>
            <a:r>
              <a:rPr lang="nl-NL" b="1" dirty="0"/>
              <a:t>anticiperen op ontwikkelingen </a:t>
            </a:r>
            <a:r>
              <a:rPr lang="nl-NL" dirty="0"/>
              <a:t>en </a:t>
            </a:r>
            <a:r>
              <a:rPr lang="nl-NL" b="1" dirty="0"/>
              <a:t>handelingsopties in beeld te krijgen </a:t>
            </a:r>
            <a:r>
              <a:rPr lang="nl-NL" dirty="0"/>
              <a:t>(wij hebben onze scenario’s primair ontwikkeld voor bestuur en beleid, maar ze zijn zeker ook nuttig voor andere strategen, bijvoorbeeld bij marktpartijen en maatschappelijke organisaties)</a:t>
            </a:r>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6</a:t>
            </a:fld>
            <a:endParaRPr lang="nl-NL"/>
          </a:p>
        </p:txBody>
      </p:sp>
    </p:spTree>
    <p:extLst>
      <p:ext uri="{BB962C8B-B14F-4D97-AF65-F5344CB8AC3E}">
        <p14:creationId xmlns:p14="http://schemas.microsoft.com/office/powerpoint/2010/main" val="407888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dirty="0"/>
              <a:t>De scenario’s zijn geen doel op zich, maar een middel dat in beleidsprocessen die zijn gericht op visievorming, strategiebepaling en coalitievorming kan worden gebruikt om:</a:t>
            </a:r>
          </a:p>
          <a:p>
            <a:endParaRPr lang="nl-NL" dirty="0"/>
          </a:p>
          <a:p>
            <a:r>
              <a:rPr lang="nl-NL" b="1" dirty="0"/>
              <a:t>• het inzicht te vergroten:</a:t>
            </a:r>
          </a:p>
          <a:p>
            <a:r>
              <a:rPr lang="nl-NL" dirty="0"/>
              <a:t>- in belangrijke ontwikkelingen op het gebied van stedelijke ontwikkeling, infrastructuur en mobiliteit en de relaties daartussen;</a:t>
            </a:r>
          </a:p>
          <a:p>
            <a:r>
              <a:rPr lang="nl-NL" dirty="0"/>
              <a:t>- in alternatieve benaderingen van bestaande beleidsvraagstukken;</a:t>
            </a:r>
          </a:p>
          <a:p>
            <a:pPr marL="0" indent="0">
              <a:buFontTx/>
              <a:buNone/>
            </a:pPr>
            <a:r>
              <a:rPr lang="nl-NL" dirty="0"/>
              <a:t>- in nieuwe vraagstukken.</a:t>
            </a:r>
          </a:p>
          <a:p>
            <a:pPr marL="171450" indent="-171450">
              <a:buFontTx/>
              <a:buChar char="-"/>
            </a:pPr>
            <a:endParaRPr lang="nl-NL" dirty="0"/>
          </a:p>
          <a:p>
            <a:r>
              <a:rPr lang="nl-NL" b="1" dirty="0"/>
              <a:t>• de communicatie te ondersteunen:</a:t>
            </a:r>
          </a:p>
          <a:p>
            <a:r>
              <a:rPr lang="nl-NL" dirty="0"/>
              <a:t>- door uiteenlopende verwachtingen en wensen van actoren uit verschillende domeinen en praktijken te helpen verkennen en bespreekbaar te maken;</a:t>
            </a:r>
          </a:p>
          <a:p>
            <a:pPr marL="0" indent="0">
              <a:buFontTx/>
              <a:buNone/>
            </a:pPr>
            <a:r>
              <a:rPr lang="nl-NL" dirty="0"/>
              <a:t>- door maatschappelijke en beleidsdebatten te structureren.</a:t>
            </a:r>
          </a:p>
          <a:p>
            <a:pPr marL="171450" indent="-171450">
              <a:buFontTx/>
              <a:buChar char="-"/>
            </a:pPr>
            <a:endParaRPr lang="nl-NL" dirty="0"/>
          </a:p>
          <a:p>
            <a:r>
              <a:rPr lang="nl-NL" b="1" dirty="0"/>
              <a:t>• de betrokkenheid te versterken:</a:t>
            </a:r>
          </a:p>
          <a:p>
            <a:r>
              <a:rPr lang="nl-NL" dirty="0"/>
              <a:t>- van diverse partijen die een rol spelen in debatten over stedelijke ontwikkeling, infrastructuur en mobiliteit;</a:t>
            </a:r>
          </a:p>
          <a:p>
            <a:pPr marL="171450" indent="-171450">
              <a:buFontTx/>
              <a:buChar char="-"/>
            </a:pPr>
            <a:r>
              <a:rPr lang="nl-NL" dirty="0"/>
              <a:t>en hen te inspireren om actief te reflecteren op bestaande beleidsstrategieën en om nieuwe wegen te verkennen.</a:t>
            </a:r>
          </a:p>
          <a:p>
            <a:pPr marL="171450" indent="-171450">
              <a:buFontTx/>
              <a:buChar char="-"/>
            </a:pPr>
            <a:endParaRPr lang="nl-NL" dirty="0"/>
          </a:p>
          <a:p>
            <a:pPr marL="0" indent="0">
              <a:buFontTx/>
              <a:buNone/>
            </a:pPr>
            <a:r>
              <a:rPr lang="nl-NL" dirty="0"/>
              <a:t>Scenario’s zijn dus niet bedoeld om uit te komen en ook niet als iets waar je er eentje van kiest.</a:t>
            </a:r>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7</a:t>
            </a:fld>
            <a:endParaRPr lang="nl-NL"/>
          </a:p>
        </p:txBody>
      </p:sp>
    </p:spTree>
    <p:extLst>
      <p:ext uri="{BB962C8B-B14F-4D97-AF65-F5344CB8AC3E}">
        <p14:creationId xmlns:p14="http://schemas.microsoft.com/office/powerpoint/2010/main" val="881737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dirty="0"/>
              <a:t>Wij hebben het volgende soort scenario’s ontwikkeld:</a:t>
            </a:r>
          </a:p>
          <a:p>
            <a:pPr marL="171450" indent="-171450">
              <a:buFontTx/>
              <a:buChar char="-"/>
            </a:pPr>
            <a:r>
              <a:rPr lang="nl-NL" dirty="0"/>
              <a:t>Grofweg </a:t>
            </a:r>
            <a:r>
              <a:rPr lang="nl-NL" b="1" dirty="0"/>
              <a:t>30 jaar vooruit</a:t>
            </a:r>
            <a:r>
              <a:rPr lang="nl-NL" dirty="0"/>
              <a:t>: lang genoeg om substantiële veranderingen aannemelijk te maken, kort genoeg om het begin daarvan in het nu al te zien.</a:t>
            </a:r>
          </a:p>
          <a:p>
            <a:pPr marL="171450" indent="-171450">
              <a:buFontTx/>
              <a:buChar char="-"/>
            </a:pPr>
            <a:r>
              <a:rPr lang="nl-NL" b="1" dirty="0"/>
              <a:t>Kwalitatief</a:t>
            </a:r>
            <a:r>
              <a:rPr lang="nl-NL" b="0" dirty="0"/>
              <a:t>: aan de meeste dingen in de scenario’s kunnen we niet rekenen; wel rekenen aan de dingen waarvoor dat wel kan, betekent dat die getallen de aandacht gaan afleiden van het grotere verhaal dat </a:t>
            </a:r>
            <a:r>
              <a:rPr lang="nl-NL" b="0" dirty="0" err="1"/>
              <a:t>crucuaal</a:t>
            </a:r>
            <a:r>
              <a:rPr lang="nl-NL" b="0" dirty="0"/>
              <a:t> is in strategische beleidsprocessen.</a:t>
            </a:r>
          </a:p>
          <a:p>
            <a:pPr marL="171450" indent="-171450">
              <a:buFontTx/>
              <a:buChar char="-"/>
            </a:pPr>
            <a:r>
              <a:rPr lang="nl-NL" b="1" dirty="0"/>
              <a:t>Normatief</a:t>
            </a:r>
            <a:r>
              <a:rPr lang="nl-NL" b="0" dirty="0"/>
              <a:t>: in de verschillende scenario’s zijn verschillende waardenpatronen dominant.</a:t>
            </a:r>
          </a:p>
          <a:p>
            <a:pPr marL="171450" indent="-171450">
              <a:buFontTx/>
              <a:buChar char="-"/>
            </a:pPr>
            <a:r>
              <a:rPr lang="nl-NL" b="1" dirty="0"/>
              <a:t>Geen utopie/</a:t>
            </a:r>
            <a:r>
              <a:rPr lang="nl-NL" b="1" dirty="0" err="1"/>
              <a:t>dystopie</a:t>
            </a:r>
            <a:r>
              <a:rPr lang="nl-NL" b="0" dirty="0"/>
              <a:t>: omdat dat de discussie platslaat. Utopieën zijn namelijk saai (en ongeloofwaardig, want geen frictie) en </a:t>
            </a:r>
            <a:r>
              <a:rPr lang="nl-NL" b="0" dirty="0" err="1"/>
              <a:t>dystopieën</a:t>
            </a:r>
            <a:r>
              <a:rPr lang="nl-NL" b="0" dirty="0"/>
              <a:t> stoten af.</a:t>
            </a:r>
          </a:p>
          <a:p>
            <a:pPr marL="171450" indent="-171450">
              <a:buFontTx/>
              <a:buChar char="-"/>
            </a:pPr>
            <a:r>
              <a:rPr lang="nl-NL" b="1" dirty="0"/>
              <a:t>Toekomstbeeld én verhaal</a:t>
            </a:r>
            <a:r>
              <a:rPr lang="nl-NL" b="0" dirty="0"/>
              <a:t>: elk scenario bestaat uit een toekomstbeeld in 2049 en een verhaal over het pad (een serie gebeurtenissen) daar naartoe vanaf 2019.</a:t>
            </a:r>
          </a:p>
          <a:p>
            <a:pPr marL="171450" indent="-171450">
              <a:buFontTx/>
              <a:buChar char="-"/>
            </a:pPr>
            <a:r>
              <a:rPr lang="nl-NL" b="1" dirty="0"/>
              <a:t>Geloofwaardig</a:t>
            </a:r>
            <a:r>
              <a:rPr lang="nl-NL" b="0" dirty="0"/>
              <a:t>: de scenario’s zijn consistent en voorstelbaar.</a:t>
            </a:r>
          </a:p>
          <a:p>
            <a:pPr marL="171450" indent="-171450">
              <a:buFontTx/>
              <a:buChar char="-"/>
            </a:pPr>
            <a:r>
              <a:rPr lang="nl-NL" b="1" dirty="0"/>
              <a:t>Onderscheidend</a:t>
            </a:r>
            <a:r>
              <a:rPr lang="nl-NL" b="0" dirty="0"/>
              <a:t>: de scenario’s verschillen onderling qua mogelijke ontwikkelingen en waarden en wensen.</a:t>
            </a:r>
          </a:p>
          <a:p>
            <a:pPr marL="171450" indent="-171450">
              <a:buFontTx/>
              <a:buChar char="-"/>
            </a:pPr>
            <a:r>
              <a:rPr lang="nl-NL" b="1" dirty="0"/>
              <a:t>Prikkelend</a:t>
            </a:r>
            <a:r>
              <a:rPr lang="nl-NL" b="0" dirty="0"/>
              <a:t>: in elk scenario zitten elementen die de verbeelding prikkelen en zaken uit het heden ter discussie stellen.</a:t>
            </a:r>
          </a:p>
          <a:p>
            <a:pPr marL="171450" indent="-171450">
              <a:buFontTx/>
              <a:buChar char="-"/>
            </a:pPr>
            <a:endParaRPr lang="nl-NL" b="0" dirty="0"/>
          </a:p>
          <a:p>
            <a:pPr marL="0" indent="0">
              <a:buFontTx/>
              <a:buNone/>
            </a:pPr>
            <a:r>
              <a:rPr lang="nl-NL" b="0" dirty="0"/>
              <a:t>De scenario’s zijn ontwikkeld in een i</a:t>
            </a:r>
            <a:r>
              <a:rPr lang="nl-NL" dirty="0"/>
              <a:t>nteractief proces met </a:t>
            </a:r>
            <a:r>
              <a:rPr lang="nl-NL" b="1" dirty="0"/>
              <a:t>externe betrokkenen </a:t>
            </a:r>
            <a:r>
              <a:rPr lang="nl-NL" dirty="0"/>
              <a:t>(overheden, ngo’s, bedrijfsleven, wetenschap, praktijk).</a:t>
            </a:r>
          </a:p>
          <a:p>
            <a:pPr marL="0" indent="0">
              <a:buFontTx/>
              <a:buNone/>
            </a:pPr>
            <a:r>
              <a:rPr lang="nl-NL" dirty="0"/>
              <a:t>Nadere details over de methodologie en het proces zijn terug te vinden in de achtergrondpublicatie bij deze studie.</a:t>
            </a:r>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8</a:t>
            </a:fld>
            <a:endParaRPr lang="nl-NL"/>
          </a:p>
        </p:txBody>
      </p:sp>
    </p:spTree>
    <p:extLst>
      <p:ext uri="{BB962C8B-B14F-4D97-AF65-F5344CB8AC3E}">
        <p14:creationId xmlns:p14="http://schemas.microsoft.com/office/powerpoint/2010/main" val="384272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 y="746125"/>
            <a:ext cx="6626225" cy="3727450"/>
          </a:xfrm>
        </p:spPr>
      </p:sp>
      <p:sp>
        <p:nvSpPr>
          <p:cNvPr id="3" name="Tijdelijke aanduiding voor notities 2"/>
          <p:cNvSpPr>
            <a:spLocks noGrp="1"/>
          </p:cNvSpPr>
          <p:nvPr>
            <p:ph type="body" idx="1"/>
          </p:nvPr>
        </p:nvSpPr>
        <p:spPr/>
        <p:txBody>
          <a:bodyPr/>
          <a:lstStyle/>
          <a:p>
            <a:r>
              <a:rPr lang="nl-NL" b="1" dirty="0"/>
              <a:t>De basis voor de scenario’s zijn vier maatschappijbeelden. </a:t>
            </a:r>
            <a:r>
              <a:rPr lang="nl-NL" b="0" dirty="0"/>
              <a:t>Deze zijn </a:t>
            </a:r>
            <a:r>
              <a:rPr lang="nl-NL" dirty="0"/>
              <a:t>niet volgens de bekende benadering van twee assen ontwikkeld, maar aan de hand van </a:t>
            </a:r>
            <a:r>
              <a:rPr lang="nl-NL" b="1" dirty="0"/>
              <a:t>elf kernonzekerheden. </a:t>
            </a:r>
            <a:r>
              <a:rPr lang="nl-NL" b="0" dirty="0"/>
              <a:t>De</a:t>
            </a:r>
            <a:r>
              <a:rPr lang="nl-NL" b="1" dirty="0"/>
              <a:t> </a:t>
            </a:r>
            <a:r>
              <a:rPr lang="nl-NL" dirty="0"/>
              <a:t>maatschappijbeelden vormden de basis voor de toekomstbeelden (2049) en verhalen (wegen naar 2049) die zijn uitgewerkt voor verstedelijking, infrastructuur en mobiliteit in Nederland. De maatschappijbeelden in zichzelf kunnen ook gebruikt worden om over andere thema’s na te denken. </a:t>
            </a:r>
          </a:p>
          <a:p>
            <a:endParaRPr lang="nl-NL" dirty="0"/>
          </a:p>
          <a:p>
            <a:r>
              <a:rPr lang="nl-NL" dirty="0"/>
              <a:t>Zie het mengpaneel: </a:t>
            </a:r>
            <a:r>
              <a:rPr lang="nl-NL" b="1" dirty="0"/>
              <a:t>drie hoofdcategorieën:</a:t>
            </a:r>
          </a:p>
          <a:p>
            <a:pPr marL="171450" indent="-171450">
              <a:buFontTx/>
              <a:buChar char="-"/>
            </a:pPr>
            <a:r>
              <a:rPr lang="nl-NL" b="1" dirty="0"/>
              <a:t>Sturing</a:t>
            </a:r>
          </a:p>
          <a:p>
            <a:pPr marL="171450" indent="-171450">
              <a:buFontTx/>
              <a:buChar char="-"/>
            </a:pPr>
            <a:r>
              <a:rPr lang="nl-NL" b="1" dirty="0"/>
              <a:t>Duurzaamheid</a:t>
            </a:r>
          </a:p>
          <a:p>
            <a:pPr marL="171450" indent="-171450">
              <a:buFontTx/>
              <a:buChar char="-"/>
            </a:pPr>
            <a:r>
              <a:rPr lang="nl-NL" b="1" dirty="0"/>
              <a:t>Maatschappij</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0064805C-F7E5-478F-AF2C-6B8A48D93146}" type="slidenum">
              <a:rPr lang="nl-NL" smtClean="0"/>
              <a:t>9</a:t>
            </a:fld>
            <a:endParaRPr lang="nl-NL"/>
          </a:p>
        </p:txBody>
      </p:sp>
    </p:spTree>
    <p:extLst>
      <p:ext uri="{BB962C8B-B14F-4D97-AF65-F5344CB8AC3E}">
        <p14:creationId xmlns:p14="http://schemas.microsoft.com/office/powerpoint/2010/main" val="257419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r>
              <a:rPr lang="nl-NL"/>
              <a:t>David Hamers | 15 maart 2019</a:t>
            </a:r>
          </a:p>
        </p:txBody>
      </p:sp>
      <p:sp>
        <p:nvSpPr>
          <p:cNvPr id="5" name="Footer Placeholder 4"/>
          <p:cNvSpPr>
            <a:spLocks noGrp="1"/>
          </p:cNvSpPr>
          <p:nvPr>
            <p:ph type="ftr" sz="quarter" idx="11"/>
          </p:nvPr>
        </p:nvSpPr>
        <p:spPr/>
        <p:txBody>
          <a:bodyPr/>
          <a:lstStyle/>
          <a:p>
            <a:r>
              <a:rPr lang="nl-NL"/>
              <a:t>#pblnl </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173501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r>
              <a:rPr lang="nl-NL"/>
              <a:t>David Hamers | 15 maart 2019</a:t>
            </a:r>
          </a:p>
        </p:txBody>
      </p:sp>
      <p:sp>
        <p:nvSpPr>
          <p:cNvPr id="5" name="Footer Placeholder 4"/>
          <p:cNvSpPr>
            <a:spLocks noGrp="1"/>
          </p:cNvSpPr>
          <p:nvPr>
            <p:ph type="ftr" sz="quarter" idx="11"/>
          </p:nvPr>
        </p:nvSpPr>
        <p:spPr/>
        <p:txBody>
          <a:bodyPr/>
          <a:lstStyle/>
          <a:p>
            <a:r>
              <a:rPr lang="nl-NL"/>
              <a:t>#pblnl </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1640029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r>
              <a:rPr lang="nl-NL"/>
              <a:t>David Hamers | 15 maart 2019</a:t>
            </a:r>
          </a:p>
        </p:txBody>
      </p:sp>
      <p:sp>
        <p:nvSpPr>
          <p:cNvPr id="5" name="Footer Placeholder 4"/>
          <p:cNvSpPr>
            <a:spLocks noGrp="1"/>
          </p:cNvSpPr>
          <p:nvPr>
            <p:ph type="ftr" sz="quarter" idx="11"/>
          </p:nvPr>
        </p:nvSpPr>
        <p:spPr/>
        <p:txBody>
          <a:bodyPr/>
          <a:lstStyle/>
          <a:p>
            <a:r>
              <a:rPr lang="nl-NL"/>
              <a:t>#pblnl </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298366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r>
              <a:rPr lang="nl-NL"/>
              <a:t>David Hamers | 15 maart 2019</a:t>
            </a:r>
          </a:p>
        </p:txBody>
      </p:sp>
      <p:sp>
        <p:nvSpPr>
          <p:cNvPr id="5" name="Footer Placeholder 4"/>
          <p:cNvSpPr>
            <a:spLocks noGrp="1"/>
          </p:cNvSpPr>
          <p:nvPr>
            <p:ph type="ftr" sz="quarter" idx="11"/>
          </p:nvPr>
        </p:nvSpPr>
        <p:spPr/>
        <p:txBody>
          <a:bodyPr/>
          <a:lstStyle/>
          <a:p>
            <a:r>
              <a:rPr lang="nl-NL"/>
              <a:t>#pblnl </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171157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nl-NL"/>
              <a:t>David Hamers | 15 maart 2019</a:t>
            </a:r>
          </a:p>
        </p:txBody>
      </p:sp>
      <p:sp>
        <p:nvSpPr>
          <p:cNvPr id="5" name="Footer Placeholder 4"/>
          <p:cNvSpPr>
            <a:spLocks noGrp="1"/>
          </p:cNvSpPr>
          <p:nvPr>
            <p:ph type="ftr" sz="quarter" idx="11"/>
          </p:nvPr>
        </p:nvSpPr>
        <p:spPr/>
        <p:txBody>
          <a:bodyPr/>
          <a:lstStyle/>
          <a:p>
            <a:r>
              <a:rPr lang="nl-NL"/>
              <a:t>#pblnl </a:t>
            </a:r>
          </a:p>
        </p:txBody>
      </p:sp>
      <p:sp>
        <p:nvSpPr>
          <p:cNvPr id="6" name="Slide Number Placeholder 5"/>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2259404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r>
              <a:rPr lang="nl-NL"/>
              <a:t>David Hamers | 15 maart 2019</a:t>
            </a:r>
          </a:p>
        </p:txBody>
      </p:sp>
      <p:sp>
        <p:nvSpPr>
          <p:cNvPr id="6" name="Footer Placeholder 5"/>
          <p:cNvSpPr>
            <a:spLocks noGrp="1"/>
          </p:cNvSpPr>
          <p:nvPr>
            <p:ph type="ftr" sz="quarter" idx="11"/>
          </p:nvPr>
        </p:nvSpPr>
        <p:spPr/>
        <p:txBody>
          <a:bodyPr/>
          <a:lstStyle/>
          <a:p>
            <a:r>
              <a:rPr lang="nl-NL"/>
              <a:t>#pblnl </a:t>
            </a:r>
          </a:p>
        </p:txBody>
      </p:sp>
      <p:sp>
        <p:nvSpPr>
          <p:cNvPr id="7" name="Slide Number Placeholder 6"/>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4039314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r>
              <a:rPr lang="nl-NL"/>
              <a:t>David Hamers | 15 maart 2019</a:t>
            </a:r>
          </a:p>
        </p:txBody>
      </p:sp>
      <p:sp>
        <p:nvSpPr>
          <p:cNvPr id="8" name="Footer Placeholder 7"/>
          <p:cNvSpPr>
            <a:spLocks noGrp="1"/>
          </p:cNvSpPr>
          <p:nvPr>
            <p:ph type="ftr" sz="quarter" idx="11"/>
          </p:nvPr>
        </p:nvSpPr>
        <p:spPr/>
        <p:txBody>
          <a:bodyPr/>
          <a:lstStyle/>
          <a:p>
            <a:r>
              <a:rPr lang="nl-NL"/>
              <a:t>#pblnl </a:t>
            </a:r>
          </a:p>
        </p:txBody>
      </p:sp>
      <p:sp>
        <p:nvSpPr>
          <p:cNvPr id="9" name="Slide Number Placeholder 8"/>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422733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r>
              <a:rPr lang="nl-NL"/>
              <a:t>David Hamers | 15 maart 2019</a:t>
            </a:r>
          </a:p>
        </p:txBody>
      </p:sp>
      <p:sp>
        <p:nvSpPr>
          <p:cNvPr id="4" name="Footer Placeholder 3"/>
          <p:cNvSpPr>
            <a:spLocks noGrp="1"/>
          </p:cNvSpPr>
          <p:nvPr>
            <p:ph type="ftr" sz="quarter" idx="11"/>
          </p:nvPr>
        </p:nvSpPr>
        <p:spPr/>
        <p:txBody>
          <a:bodyPr/>
          <a:lstStyle/>
          <a:p>
            <a:r>
              <a:rPr lang="nl-NL"/>
              <a:t>#pblnl </a:t>
            </a:r>
          </a:p>
        </p:txBody>
      </p:sp>
      <p:sp>
        <p:nvSpPr>
          <p:cNvPr id="5" name="Slide Number Placeholder 4"/>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3173406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a:t>David Hamers | 15 maart 2019</a:t>
            </a:r>
          </a:p>
        </p:txBody>
      </p:sp>
      <p:sp>
        <p:nvSpPr>
          <p:cNvPr id="3" name="Footer Placeholder 2"/>
          <p:cNvSpPr>
            <a:spLocks noGrp="1"/>
          </p:cNvSpPr>
          <p:nvPr>
            <p:ph type="ftr" sz="quarter" idx="11"/>
          </p:nvPr>
        </p:nvSpPr>
        <p:spPr/>
        <p:txBody>
          <a:bodyPr/>
          <a:lstStyle/>
          <a:p>
            <a:r>
              <a:rPr lang="nl-NL"/>
              <a:t>#pblnl </a:t>
            </a:r>
          </a:p>
        </p:txBody>
      </p:sp>
      <p:sp>
        <p:nvSpPr>
          <p:cNvPr id="4" name="Slide Number Placeholder 3"/>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32257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nl-NL"/>
              <a:t>David Hamers | 15 maart 2019</a:t>
            </a:r>
          </a:p>
        </p:txBody>
      </p:sp>
      <p:sp>
        <p:nvSpPr>
          <p:cNvPr id="6" name="Footer Placeholder 5"/>
          <p:cNvSpPr>
            <a:spLocks noGrp="1"/>
          </p:cNvSpPr>
          <p:nvPr>
            <p:ph type="ftr" sz="quarter" idx="11"/>
          </p:nvPr>
        </p:nvSpPr>
        <p:spPr/>
        <p:txBody>
          <a:bodyPr/>
          <a:lstStyle/>
          <a:p>
            <a:r>
              <a:rPr lang="nl-NL"/>
              <a:t>#pblnl </a:t>
            </a:r>
          </a:p>
        </p:txBody>
      </p:sp>
      <p:sp>
        <p:nvSpPr>
          <p:cNvPr id="7" name="Slide Number Placeholder 6"/>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1856274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nl-NL"/>
              <a:t>David Hamers | 15 maart 2019</a:t>
            </a:r>
          </a:p>
        </p:txBody>
      </p:sp>
      <p:sp>
        <p:nvSpPr>
          <p:cNvPr id="6" name="Footer Placeholder 5"/>
          <p:cNvSpPr>
            <a:spLocks noGrp="1"/>
          </p:cNvSpPr>
          <p:nvPr>
            <p:ph type="ftr" sz="quarter" idx="11"/>
          </p:nvPr>
        </p:nvSpPr>
        <p:spPr/>
        <p:txBody>
          <a:bodyPr/>
          <a:lstStyle/>
          <a:p>
            <a:r>
              <a:rPr lang="nl-NL"/>
              <a:t>#pblnl </a:t>
            </a:r>
          </a:p>
        </p:txBody>
      </p:sp>
      <p:sp>
        <p:nvSpPr>
          <p:cNvPr id="7" name="Slide Number Placeholder 6"/>
          <p:cNvSpPr>
            <a:spLocks noGrp="1"/>
          </p:cNvSpPr>
          <p:nvPr>
            <p:ph type="sldNum" sz="quarter" idx="12"/>
          </p:nvPr>
        </p:nvSpPr>
        <p:spPr/>
        <p:txBody>
          <a:bodyPr/>
          <a:lstStyle/>
          <a:p>
            <a:fld id="{521C8C53-02E6-4493-9744-9EB4A6C9324E}" type="slidenum">
              <a:rPr lang="nl-NL" smtClean="0"/>
              <a:t>‹nr.›</a:t>
            </a:fld>
            <a:endParaRPr lang="nl-NL"/>
          </a:p>
        </p:txBody>
      </p:sp>
    </p:spTree>
    <p:extLst>
      <p:ext uri="{BB962C8B-B14F-4D97-AF65-F5344CB8AC3E}">
        <p14:creationId xmlns:p14="http://schemas.microsoft.com/office/powerpoint/2010/main" val="2913666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David Hamers | 15 maart 2019</a:t>
            </a: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#pblnl </a:t>
            </a: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C8C53-02E6-4493-9744-9EB4A6C9324E}" type="slidenum">
              <a:rPr lang="nl-NL" smtClean="0"/>
              <a:t>‹nr.›</a:t>
            </a:fld>
            <a:endParaRPr lang="nl-NL"/>
          </a:p>
        </p:txBody>
      </p:sp>
    </p:spTree>
    <p:extLst>
      <p:ext uri="{BB962C8B-B14F-4D97-AF65-F5344CB8AC3E}">
        <p14:creationId xmlns:p14="http://schemas.microsoft.com/office/powerpoint/2010/main" val="4287364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5S8OUZ5qjbQ"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umMf3ccM_i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ndphqVbY3GQ"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QbIPdN6njK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1.png"/><Relationship Id="rId7"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4"/>
          <p:cNvSpPr txBox="1"/>
          <p:nvPr/>
        </p:nvSpPr>
        <p:spPr>
          <a:xfrm>
            <a:off x="1524000" y="830712"/>
            <a:ext cx="9144000" cy="1692771"/>
          </a:xfrm>
          <a:prstGeom prst="rect">
            <a:avLst/>
          </a:prstGeom>
          <a:solidFill>
            <a:schemeClr val="bg1"/>
          </a:solidFill>
        </p:spPr>
        <p:txBody>
          <a:bodyPr wrap="square" rtlCol="0" anchor="ctr" anchorCtr="0">
            <a:spAutoFit/>
          </a:bodyPr>
          <a:lstStyle/>
          <a:p>
            <a:pPr algn="ctr"/>
            <a:r>
              <a:rPr lang="nl-NL" sz="4800" b="1" dirty="0">
                <a:solidFill>
                  <a:srgbClr val="0070C0"/>
                </a:solidFill>
              </a:rPr>
              <a:t>Oefenen met de toekomst </a:t>
            </a:r>
          </a:p>
          <a:p>
            <a:pPr algn="ctr"/>
            <a:r>
              <a:rPr lang="nl-NL" sz="2800" b="1" dirty="0">
                <a:solidFill>
                  <a:srgbClr val="0070C0"/>
                </a:solidFill>
              </a:rPr>
              <a:t>Vier scenario’s voor stedelijke ontwikkeling, infrastructuur en mobiliteit in 2049</a:t>
            </a:r>
          </a:p>
        </p:txBody>
      </p:sp>
      <p:pic>
        <p:nvPicPr>
          <p:cNvPr id="25" name="Afbeelding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5" name="TextBox 4"/>
          <p:cNvSpPr txBox="1"/>
          <p:nvPr/>
        </p:nvSpPr>
        <p:spPr>
          <a:xfrm>
            <a:off x="911424" y="2708920"/>
            <a:ext cx="9937104" cy="523220"/>
          </a:xfrm>
          <a:prstGeom prst="rect">
            <a:avLst/>
          </a:prstGeom>
          <a:solidFill>
            <a:schemeClr val="bg1"/>
          </a:solidFill>
        </p:spPr>
        <p:txBody>
          <a:bodyPr wrap="square" rtlCol="0" anchor="ctr" anchorCtr="0">
            <a:spAutoFit/>
          </a:bodyPr>
          <a:lstStyle/>
          <a:p>
            <a:pPr algn="ctr"/>
            <a:r>
              <a:rPr lang="nl-NL" sz="2800" dirty="0">
                <a:solidFill>
                  <a:srgbClr val="0070C0"/>
                </a:solidFill>
              </a:rPr>
              <a:t>IOP – 28 maart 2019</a:t>
            </a:r>
          </a:p>
        </p:txBody>
      </p:sp>
      <p:pic>
        <p:nvPicPr>
          <p:cNvPr id="3" name="Afbeelding 2">
            <a:extLst>
              <a:ext uri="{FF2B5EF4-FFF2-40B4-BE49-F238E27FC236}">
                <a16:creationId xmlns:a16="http://schemas.microsoft.com/office/drawing/2014/main" id="{330E93DD-2172-4DA8-9ED6-42C1957917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87" b="3767"/>
          <a:stretch/>
        </p:blipFill>
        <p:spPr>
          <a:xfrm>
            <a:off x="0" y="0"/>
            <a:ext cx="12192306" cy="6858000"/>
          </a:xfrm>
          <a:prstGeom prst="rect">
            <a:avLst/>
          </a:prstGeom>
        </p:spPr>
      </p:pic>
      <p:sp>
        <p:nvSpPr>
          <p:cNvPr id="4" name="Tekstvak 3">
            <a:extLst>
              <a:ext uri="{FF2B5EF4-FFF2-40B4-BE49-F238E27FC236}">
                <a16:creationId xmlns:a16="http://schemas.microsoft.com/office/drawing/2014/main" id="{CF1BC9DE-AA0D-4610-BD1E-82A8C5DF0291}"/>
              </a:ext>
            </a:extLst>
          </p:cNvPr>
          <p:cNvSpPr txBox="1"/>
          <p:nvPr/>
        </p:nvSpPr>
        <p:spPr>
          <a:xfrm>
            <a:off x="442936" y="416374"/>
            <a:ext cx="11306127" cy="6309420"/>
          </a:xfrm>
          <a:prstGeom prst="rect">
            <a:avLst/>
          </a:prstGeom>
          <a:noFill/>
        </p:spPr>
        <p:txBody>
          <a:bodyPr wrap="square" rtlCol="0">
            <a:spAutoFit/>
          </a:bodyPr>
          <a:lstStyle/>
          <a:p>
            <a:pPr algn="ctr"/>
            <a:r>
              <a:rPr lang="nl-NL" sz="6000" dirty="0">
                <a:solidFill>
                  <a:schemeClr val="tx2"/>
                </a:solidFill>
                <a:latin typeface="+mj-lt"/>
              </a:rPr>
              <a:t>Oefenen met de toekomst</a:t>
            </a:r>
          </a:p>
          <a:p>
            <a:pPr algn="ctr"/>
            <a:r>
              <a:rPr lang="nl-NL" sz="3600" dirty="0">
                <a:solidFill>
                  <a:schemeClr val="tx2"/>
                </a:solidFill>
                <a:latin typeface="+mj-lt"/>
              </a:rPr>
              <a:t>Scenario’s voor stedelijke ontwikkeling, infrastructuur en mobiliteit in Nederland voor 2049</a:t>
            </a:r>
            <a:endParaRPr lang="nl-NL" sz="4000" dirty="0">
              <a:solidFill>
                <a:schemeClr val="tx2"/>
              </a:solidFill>
              <a:latin typeface="+mj-lt"/>
            </a:endParaRPr>
          </a:p>
          <a:p>
            <a:pPr algn="ctr"/>
            <a:endParaRPr lang="nl-NL" sz="4000" dirty="0">
              <a:solidFill>
                <a:schemeClr val="tx2"/>
              </a:solidFill>
              <a:latin typeface="+mj-lt"/>
            </a:endParaRPr>
          </a:p>
          <a:p>
            <a:pPr algn="ctr"/>
            <a:endParaRPr lang="nl-NL" sz="4000" dirty="0">
              <a:solidFill>
                <a:schemeClr val="tx2"/>
              </a:solidFill>
              <a:latin typeface="+mj-lt"/>
            </a:endParaRPr>
          </a:p>
          <a:p>
            <a:pPr algn="ctr"/>
            <a:endParaRPr lang="nl-NL" sz="3600" dirty="0">
              <a:solidFill>
                <a:schemeClr val="tx2"/>
              </a:solidFill>
              <a:latin typeface="+mj-lt"/>
            </a:endParaRPr>
          </a:p>
          <a:p>
            <a:pPr algn="ctr"/>
            <a:endParaRPr lang="nl-NL" sz="3600" dirty="0">
              <a:solidFill>
                <a:schemeClr val="tx2"/>
              </a:solidFill>
              <a:latin typeface="+mj-lt"/>
            </a:endParaRPr>
          </a:p>
          <a:p>
            <a:pPr algn="ctr"/>
            <a:endParaRPr lang="nl-NL" sz="3600" dirty="0">
              <a:solidFill>
                <a:schemeClr val="tx2"/>
              </a:solidFill>
              <a:latin typeface="+mj-lt"/>
            </a:endParaRPr>
          </a:p>
          <a:p>
            <a:pPr algn="ctr"/>
            <a:endParaRPr lang="nl-NL" sz="2800" dirty="0">
              <a:solidFill>
                <a:schemeClr val="tx2"/>
              </a:solidFill>
              <a:latin typeface="+mj-lt"/>
            </a:endParaRPr>
          </a:p>
          <a:p>
            <a:pPr algn="ctr"/>
            <a:endParaRPr lang="nl-NL" sz="2800" dirty="0">
              <a:solidFill>
                <a:schemeClr val="tx2"/>
              </a:solidFill>
            </a:endParaRPr>
          </a:p>
          <a:p>
            <a:r>
              <a:rPr lang="nl-NL" sz="2800" dirty="0">
                <a:solidFill>
                  <a:schemeClr val="tx2"/>
                </a:solidFill>
              </a:rPr>
              <a:t>© PBL 2019</a:t>
            </a:r>
          </a:p>
        </p:txBody>
      </p:sp>
    </p:spTree>
    <p:extLst>
      <p:ext uri="{BB962C8B-B14F-4D97-AF65-F5344CB8AC3E}">
        <p14:creationId xmlns:p14="http://schemas.microsoft.com/office/powerpoint/2010/main" val="297105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2780928"/>
            <a:ext cx="9649072" cy="1143000"/>
          </a:xfrm>
        </p:spPr>
        <p:txBody>
          <a:bodyPr>
            <a:noAutofit/>
          </a:bodyPr>
          <a:lstStyle/>
          <a:p>
            <a:r>
              <a:rPr lang="nl-NL" sz="6600" dirty="0">
                <a:solidFill>
                  <a:schemeClr val="accent1"/>
                </a:solidFill>
              </a:rPr>
              <a:t>De scenario’s</a:t>
            </a:r>
            <a:br>
              <a:rPr lang="nl-NL" sz="6600" b="1" dirty="0">
                <a:solidFill>
                  <a:schemeClr val="accent1"/>
                </a:solidFill>
              </a:rPr>
            </a:br>
            <a:endParaRPr lang="nl-NL" sz="48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3" name="Rechthoek 2">
            <a:extLst>
              <a:ext uri="{FF2B5EF4-FFF2-40B4-BE49-F238E27FC236}">
                <a16:creationId xmlns:a16="http://schemas.microsoft.com/office/drawing/2014/main" id="{A340FB85-CEC0-4465-A13C-27A55D8FDF04}"/>
              </a:ext>
            </a:extLst>
          </p:cNvPr>
          <p:cNvSpPr/>
          <p:nvPr/>
        </p:nvSpPr>
        <p:spPr>
          <a:xfrm>
            <a:off x="1535147" y="4869160"/>
            <a:ext cx="9073008" cy="1200329"/>
          </a:xfrm>
          <a:prstGeom prst="rect">
            <a:avLst/>
          </a:prstGeom>
        </p:spPr>
        <p:txBody>
          <a:bodyPr wrap="square">
            <a:spAutoFit/>
          </a:bodyPr>
          <a:lstStyle/>
          <a:p>
            <a:pPr algn="ctr"/>
            <a:r>
              <a:rPr lang="en-US" i="1" dirty="0">
                <a:solidFill>
                  <a:schemeClr val="accent1"/>
                </a:solidFill>
                <a:latin typeface="Calibri" panose="020F0502020204030204" pitchFamily="34" charset="0"/>
                <a:cs typeface="Calibri" panose="020F0502020204030204" pitchFamily="34" charset="0"/>
              </a:rPr>
              <a:t>Greater engagement with scenario planning is (…) called for</a:t>
            </a:r>
            <a:br>
              <a:rPr lang="en-US" i="1" dirty="0">
                <a:solidFill>
                  <a:schemeClr val="accent1"/>
                </a:solidFill>
                <a:latin typeface="Calibri" panose="020F0502020204030204" pitchFamily="34" charset="0"/>
                <a:cs typeface="Calibri" panose="020F0502020204030204" pitchFamily="34" charset="0"/>
              </a:rPr>
            </a:br>
            <a:r>
              <a:rPr lang="en-US" i="1" dirty="0">
                <a:solidFill>
                  <a:schemeClr val="accent1"/>
                </a:solidFill>
                <a:latin typeface="Calibri" panose="020F0502020204030204" pitchFamily="34" charset="0"/>
                <a:cs typeface="Calibri" panose="020F0502020204030204" pitchFamily="34" charset="0"/>
              </a:rPr>
              <a:t>to enable key actors to ‘rehearse the future’</a:t>
            </a:r>
            <a:br>
              <a:rPr lang="en-US" i="1" dirty="0">
                <a:solidFill>
                  <a:schemeClr val="accent1"/>
                </a:solidFill>
                <a:latin typeface="Calibri" panose="020F0502020204030204" pitchFamily="34" charset="0"/>
                <a:cs typeface="Calibri" panose="020F0502020204030204" pitchFamily="34" charset="0"/>
              </a:rPr>
            </a:br>
            <a:r>
              <a:rPr lang="en-US" i="1" dirty="0">
                <a:solidFill>
                  <a:schemeClr val="accent1"/>
                </a:solidFill>
                <a:latin typeface="Calibri" panose="020F0502020204030204" pitchFamily="34" charset="0"/>
                <a:cs typeface="Calibri" panose="020F0502020204030204" pitchFamily="34" charset="0"/>
              </a:rPr>
              <a:t>- Glenn Lyons -</a:t>
            </a:r>
            <a:br>
              <a:rPr lang="nl-NL" dirty="0">
                <a:solidFill>
                  <a:schemeClr val="accent1"/>
                </a:solidFill>
              </a:rPr>
            </a:br>
            <a:endParaRPr lang="nl-NL" dirty="0"/>
          </a:p>
        </p:txBody>
      </p:sp>
    </p:spTree>
    <p:extLst>
      <p:ext uri="{BB962C8B-B14F-4D97-AF65-F5344CB8AC3E}">
        <p14:creationId xmlns:p14="http://schemas.microsoft.com/office/powerpoint/2010/main" val="125638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456090" y="1298294"/>
            <a:ext cx="11391098" cy="1143000"/>
          </a:xfrm>
        </p:spPr>
        <p:txBody>
          <a:bodyPr>
            <a:noAutofit/>
          </a:bodyPr>
          <a:lstStyle/>
          <a:p>
            <a:pPr algn="l"/>
            <a:r>
              <a:rPr lang="nl-NL" dirty="0">
                <a:solidFill>
                  <a:schemeClr val="tx2"/>
                </a:solidFill>
              </a:rPr>
              <a:t>maatschappijbeelden </a:t>
            </a:r>
            <a:r>
              <a:rPr lang="nl-NL" dirty="0">
                <a:solidFill>
                  <a:schemeClr val="tx2"/>
                </a:solidFill>
                <a:sym typeface="Wingdings" panose="05000000000000000000" pitchFamily="2" charset="2"/>
              </a:rPr>
              <a:t></a:t>
            </a:r>
            <a:r>
              <a:rPr lang="nl-NL" dirty="0">
                <a:solidFill>
                  <a:schemeClr val="tx2"/>
                </a:solidFill>
              </a:rPr>
              <a:t> toekomstbeelden</a:t>
            </a:r>
          </a:p>
        </p:txBody>
      </p:sp>
      <p:pic>
        <p:nvPicPr>
          <p:cNvPr id="6146" name="Picture 2" descr="http://intranet.pbl.nl/indibase/figuur/origineel/138612">
            <a:extLst>
              <a:ext uri="{FF2B5EF4-FFF2-40B4-BE49-F238E27FC236}">
                <a16:creationId xmlns:a16="http://schemas.microsoft.com/office/drawing/2014/main" id="{5B2DD848-C618-4BF1-A644-3992CD5CA4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436" y="4077072"/>
            <a:ext cx="2808312" cy="17636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ntranet.pbl.nl/indibase/figuur/origineel/138613">
            <a:extLst>
              <a:ext uri="{FF2B5EF4-FFF2-40B4-BE49-F238E27FC236}">
                <a16:creationId xmlns:a16="http://schemas.microsoft.com/office/drawing/2014/main" id="{78E7B5A3-1400-4CF6-A556-B7F268DEA7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6411" y="4052511"/>
            <a:ext cx="2808000" cy="165064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intranet.pbl.nl/indibase/figuur/origineel/138614">
            <a:extLst>
              <a:ext uri="{FF2B5EF4-FFF2-40B4-BE49-F238E27FC236}">
                <a16:creationId xmlns:a16="http://schemas.microsoft.com/office/drawing/2014/main" id="{A8FCAC9E-533F-4548-B76F-C9502D50DD87}"/>
              </a:ext>
            </a:extLst>
          </p:cNvPr>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6151639" y="4053146"/>
            <a:ext cx="2808000" cy="165060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intranet.pbl.nl/indibase/figuur/origineel/138615">
            <a:extLst>
              <a:ext uri="{FF2B5EF4-FFF2-40B4-BE49-F238E27FC236}">
                <a16:creationId xmlns:a16="http://schemas.microsoft.com/office/drawing/2014/main" id="{5F379482-9155-46E8-A281-123D048F90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0966" y="4053110"/>
            <a:ext cx="2808000" cy="165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654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17868" y="831377"/>
            <a:ext cx="10972800" cy="1143000"/>
          </a:xfrm>
        </p:spPr>
        <p:txBody>
          <a:bodyPr>
            <a:normAutofit/>
          </a:bodyPr>
          <a:lstStyle/>
          <a:p>
            <a:pPr algn="l"/>
            <a:r>
              <a:rPr lang="nl-NL" dirty="0">
                <a:solidFill>
                  <a:schemeClr val="tx2"/>
                </a:solidFill>
              </a:rPr>
              <a:t>toekomstbeelden </a:t>
            </a:r>
            <a:r>
              <a:rPr lang="nl-NL" dirty="0">
                <a:solidFill>
                  <a:schemeClr val="tx2"/>
                </a:solidFill>
                <a:sym typeface="Wingdings" panose="05000000000000000000" pitchFamily="2" charset="2"/>
              </a:rPr>
              <a:t></a:t>
            </a:r>
            <a:r>
              <a:rPr lang="nl-NL" dirty="0">
                <a:solidFill>
                  <a:schemeClr val="tx2"/>
                </a:solidFill>
              </a:rPr>
              <a:t> verhalen</a:t>
            </a:r>
          </a:p>
        </p:txBody>
      </p:sp>
      <p:pic>
        <p:nvPicPr>
          <p:cNvPr id="12" name="Afbeelding 11">
            <a:extLst>
              <a:ext uri="{FF2B5EF4-FFF2-40B4-BE49-F238E27FC236}">
                <a16:creationId xmlns:a16="http://schemas.microsoft.com/office/drawing/2014/main" id="{A76DC43A-8B9F-41D0-8409-1F162B2D21E3}"/>
              </a:ext>
            </a:extLst>
          </p:cNvPr>
          <p:cNvPicPr>
            <a:picLocks noChangeAspect="1"/>
          </p:cNvPicPr>
          <p:nvPr/>
        </p:nvPicPr>
        <p:blipFill>
          <a:blip r:embed="rId4"/>
          <a:stretch>
            <a:fillRect/>
          </a:stretch>
        </p:blipFill>
        <p:spPr>
          <a:xfrm>
            <a:off x="-7199" y="2636912"/>
            <a:ext cx="3079878" cy="2999513"/>
          </a:xfrm>
          <a:prstGeom prst="rect">
            <a:avLst/>
          </a:prstGeom>
        </p:spPr>
      </p:pic>
      <p:pic>
        <p:nvPicPr>
          <p:cNvPr id="13" name="Afbeelding 12">
            <a:extLst>
              <a:ext uri="{FF2B5EF4-FFF2-40B4-BE49-F238E27FC236}">
                <a16:creationId xmlns:a16="http://schemas.microsoft.com/office/drawing/2014/main" id="{63B53942-164F-4301-A3CE-050A70B1F1A5}"/>
              </a:ext>
            </a:extLst>
          </p:cNvPr>
          <p:cNvPicPr>
            <a:picLocks noChangeAspect="1"/>
          </p:cNvPicPr>
          <p:nvPr/>
        </p:nvPicPr>
        <p:blipFill>
          <a:blip r:embed="rId5"/>
          <a:stretch>
            <a:fillRect/>
          </a:stretch>
        </p:blipFill>
        <p:spPr>
          <a:xfrm>
            <a:off x="3046800" y="2636912"/>
            <a:ext cx="3049200" cy="3052217"/>
          </a:xfrm>
          <a:prstGeom prst="rect">
            <a:avLst/>
          </a:prstGeom>
        </p:spPr>
      </p:pic>
      <p:pic>
        <p:nvPicPr>
          <p:cNvPr id="14" name="Afbeelding 13">
            <a:extLst>
              <a:ext uri="{FF2B5EF4-FFF2-40B4-BE49-F238E27FC236}">
                <a16:creationId xmlns:a16="http://schemas.microsoft.com/office/drawing/2014/main" id="{ED37FBA7-EADB-4368-925A-3C24737FD59E}"/>
              </a:ext>
            </a:extLst>
          </p:cNvPr>
          <p:cNvPicPr>
            <a:picLocks noChangeAspect="1"/>
          </p:cNvPicPr>
          <p:nvPr/>
        </p:nvPicPr>
        <p:blipFill>
          <a:blip r:embed="rId6"/>
          <a:stretch>
            <a:fillRect/>
          </a:stretch>
        </p:blipFill>
        <p:spPr>
          <a:xfrm>
            <a:off x="6096000" y="2636912"/>
            <a:ext cx="3049200" cy="3055256"/>
          </a:xfrm>
          <a:prstGeom prst="rect">
            <a:avLst/>
          </a:prstGeom>
        </p:spPr>
      </p:pic>
      <p:pic>
        <p:nvPicPr>
          <p:cNvPr id="15" name="Afbeelding 14">
            <a:extLst>
              <a:ext uri="{FF2B5EF4-FFF2-40B4-BE49-F238E27FC236}">
                <a16:creationId xmlns:a16="http://schemas.microsoft.com/office/drawing/2014/main" id="{9BCD022E-C8FD-4FC9-AC98-DFC7DA56E61E}"/>
              </a:ext>
            </a:extLst>
          </p:cNvPr>
          <p:cNvPicPr>
            <a:picLocks noChangeAspect="1"/>
          </p:cNvPicPr>
          <p:nvPr/>
        </p:nvPicPr>
        <p:blipFill>
          <a:blip r:embed="rId7"/>
          <a:stretch>
            <a:fillRect/>
          </a:stretch>
        </p:blipFill>
        <p:spPr>
          <a:xfrm>
            <a:off x="9145200" y="2636912"/>
            <a:ext cx="3049200" cy="3043239"/>
          </a:xfrm>
          <a:prstGeom prst="rect">
            <a:avLst/>
          </a:prstGeom>
        </p:spPr>
      </p:pic>
      <p:sp>
        <p:nvSpPr>
          <p:cNvPr id="16" name="Title 1">
            <a:extLst>
              <a:ext uri="{FF2B5EF4-FFF2-40B4-BE49-F238E27FC236}">
                <a16:creationId xmlns:a16="http://schemas.microsoft.com/office/drawing/2014/main" id="{850FE783-DD2A-4380-9A04-2BC6617EB2D9}"/>
              </a:ext>
            </a:extLst>
          </p:cNvPr>
          <p:cNvSpPr txBox="1">
            <a:spLocks/>
          </p:cNvSpPr>
          <p:nvPr/>
        </p:nvSpPr>
        <p:spPr>
          <a:xfrm>
            <a:off x="4801" y="5868217"/>
            <a:ext cx="3042000" cy="588771"/>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lgn="ctr">
              <a:defRPr/>
            </a:pPr>
            <a:r>
              <a:rPr lang="nl-NL" altLang="nl-NL" sz="3600" dirty="0">
                <a:solidFill>
                  <a:srgbClr val="401563"/>
                </a:solidFill>
              </a:rPr>
              <a:t>Bubbelstad</a:t>
            </a:r>
            <a:endParaRPr lang="nl-NL" sz="3600" kern="0" dirty="0">
              <a:solidFill>
                <a:srgbClr val="401563"/>
              </a:solidFill>
            </a:endParaRPr>
          </a:p>
        </p:txBody>
      </p:sp>
      <p:sp>
        <p:nvSpPr>
          <p:cNvPr id="17" name="Title 1">
            <a:extLst>
              <a:ext uri="{FF2B5EF4-FFF2-40B4-BE49-F238E27FC236}">
                <a16:creationId xmlns:a16="http://schemas.microsoft.com/office/drawing/2014/main" id="{D9233C8E-F67C-4F16-AC17-D57C7B30814C}"/>
              </a:ext>
            </a:extLst>
          </p:cNvPr>
          <p:cNvSpPr txBox="1">
            <a:spLocks/>
          </p:cNvSpPr>
          <p:nvPr/>
        </p:nvSpPr>
        <p:spPr>
          <a:xfrm>
            <a:off x="3082128" y="5868216"/>
            <a:ext cx="3042000" cy="588771"/>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lgn="ctr">
              <a:defRPr/>
            </a:pPr>
            <a:r>
              <a:rPr lang="nl-NL" altLang="nl-NL" sz="3600" dirty="0">
                <a:solidFill>
                  <a:srgbClr val="B6006C"/>
                </a:solidFill>
              </a:rPr>
              <a:t>Groenrijk</a:t>
            </a:r>
            <a:endParaRPr lang="nl-NL" sz="3600" kern="0" dirty="0">
              <a:solidFill>
                <a:srgbClr val="B6006C"/>
              </a:solidFill>
            </a:endParaRPr>
          </a:p>
        </p:txBody>
      </p:sp>
      <p:sp>
        <p:nvSpPr>
          <p:cNvPr id="18" name="Title 1">
            <a:extLst>
              <a:ext uri="{FF2B5EF4-FFF2-40B4-BE49-F238E27FC236}">
                <a16:creationId xmlns:a16="http://schemas.microsoft.com/office/drawing/2014/main" id="{5D691B87-8C16-472D-85E2-133EAE7F8E0A}"/>
              </a:ext>
            </a:extLst>
          </p:cNvPr>
          <p:cNvSpPr txBox="1">
            <a:spLocks/>
          </p:cNvSpPr>
          <p:nvPr/>
        </p:nvSpPr>
        <p:spPr>
          <a:xfrm>
            <a:off x="6088800" y="5868215"/>
            <a:ext cx="3042000" cy="588771"/>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lgn="ctr">
              <a:defRPr/>
            </a:pPr>
            <a:r>
              <a:rPr lang="nl-NL" altLang="nl-NL" sz="3600" dirty="0">
                <a:solidFill>
                  <a:srgbClr val="0070C0"/>
                </a:solidFill>
              </a:rPr>
              <a:t>Beursplein</a:t>
            </a:r>
            <a:endParaRPr lang="nl-NL" sz="3600" kern="0" dirty="0">
              <a:solidFill>
                <a:srgbClr val="0070C0"/>
              </a:solidFill>
            </a:endParaRPr>
          </a:p>
        </p:txBody>
      </p:sp>
      <p:sp>
        <p:nvSpPr>
          <p:cNvPr id="19" name="Title 1">
            <a:extLst>
              <a:ext uri="{FF2B5EF4-FFF2-40B4-BE49-F238E27FC236}">
                <a16:creationId xmlns:a16="http://schemas.microsoft.com/office/drawing/2014/main" id="{275B89C9-CF67-431A-86DF-41497E16FDB3}"/>
              </a:ext>
            </a:extLst>
          </p:cNvPr>
          <p:cNvSpPr txBox="1">
            <a:spLocks/>
          </p:cNvSpPr>
          <p:nvPr/>
        </p:nvSpPr>
        <p:spPr>
          <a:xfrm>
            <a:off x="9130799" y="5877258"/>
            <a:ext cx="3042000" cy="588771"/>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lgn="ctr">
              <a:defRPr/>
            </a:pPr>
            <a:r>
              <a:rPr lang="nl-NL" altLang="nl-NL" sz="3600" dirty="0">
                <a:solidFill>
                  <a:schemeClr val="accent6">
                    <a:lumMod val="75000"/>
                  </a:schemeClr>
                </a:solidFill>
              </a:rPr>
              <a:t>Eigenwijk</a:t>
            </a:r>
            <a:endParaRPr lang="nl-NL" sz="3600" kern="0" dirty="0">
              <a:solidFill>
                <a:schemeClr val="accent6">
                  <a:lumMod val="75000"/>
                </a:schemeClr>
              </a:solidFill>
            </a:endParaRPr>
          </a:p>
        </p:txBody>
      </p:sp>
    </p:spTree>
    <p:extLst>
      <p:ext uri="{BB962C8B-B14F-4D97-AF65-F5344CB8AC3E}">
        <p14:creationId xmlns:p14="http://schemas.microsoft.com/office/powerpoint/2010/main" val="22879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401563"/>
                </a:solidFill>
              </a:rPr>
              <a:t>Bubbelstad</a:t>
            </a:r>
            <a:r>
              <a:rPr lang="nl-NL" kern="0" dirty="0"/>
              <a:t> </a:t>
            </a:r>
          </a:p>
        </p:txBody>
      </p:sp>
      <p:pic>
        <p:nvPicPr>
          <p:cNvPr id="6" name="Picture 6">
            <a:hlinkClick r:id="rId3"/>
          </p:cNvPr>
          <p:cNvPicPr>
            <a:picLocks noChangeAspect="1"/>
          </p:cNvPicPr>
          <p:nvPr/>
        </p:nvPicPr>
        <p:blipFill>
          <a:blip r:embed="rId4">
            <a:extLst>
              <a:ext uri="{28A0092B-C50C-407E-A947-70E740481C1C}">
                <a14:useLocalDpi xmlns:a14="http://schemas.microsoft.com/office/drawing/2010/main" val="0"/>
              </a:ext>
            </a:extLst>
          </a:blip>
          <a:srcRect l="6500" t="34332" r="73648" b="36681"/>
          <a:stretch>
            <a:fillRect/>
          </a:stretch>
        </p:blipFill>
        <p:spPr bwMode="auto">
          <a:xfrm>
            <a:off x="479376" y="1628800"/>
            <a:ext cx="22320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a:extLst>
              <a:ext uri="{FF2B5EF4-FFF2-40B4-BE49-F238E27FC236}">
                <a16:creationId xmlns:a16="http://schemas.microsoft.com/office/drawing/2014/main" id="{AB8FA71C-E4B4-44D7-AF70-7B2BE7E43519}"/>
              </a:ext>
            </a:extLst>
          </p:cNvPr>
          <p:cNvPicPr>
            <a:picLocks noChangeAspect="1"/>
          </p:cNvPicPr>
          <p:nvPr/>
        </p:nvPicPr>
        <p:blipFill rotWithShape="1">
          <a:blip r:embed="rId5"/>
          <a:srcRect l="5195" t="30" r="5649" b="-30"/>
          <a:stretch/>
        </p:blipFill>
        <p:spPr>
          <a:xfrm>
            <a:off x="6071651" y="0"/>
            <a:ext cx="6120349" cy="6858000"/>
          </a:xfrm>
          <a:prstGeom prst="rect">
            <a:avLst/>
          </a:prstGeom>
        </p:spPr>
      </p:pic>
    </p:spTree>
    <p:extLst>
      <p:ext uri="{BB962C8B-B14F-4D97-AF65-F5344CB8AC3E}">
        <p14:creationId xmlns:p14="http://schemas.microsoft.com/office/powerpoint/2010/main" val="2027456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401563"/>
                </a:solidFill>
              </a:rPr>
              <a:t>Bubbelstad</a:t>
            </a:r>
            <a:r>
              <a:rPr lang="nl-NL" kern="0" dirty="0"/>
              <a:t> </a:t>
            </a: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l="6500" t="34332" r="73648" b="36681"/>
          <a:stretch>
            <a:fillRect/>
          </a:stretch>
        </p:blipFill>
        <p:spPr bwMode="auto">
          <a:xfrm>
            <a:off x="310531" y="980926"/>
            <a:ext cx="2093011"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hoek 3"/>
          <p:cNvSpPr/>
          <p:nvPr/>
        </p:nvSpPr>
        <p:spPr>
          <a:xfrm>
            <a:off x="396000" y="3746905"/>
            <a:ext cx="5411968" cy="2841034"/>
          </a:xfrm>
          <a:prstGeom prst="rect">
            <a:avLst/>
          </a:prstGeom>
        </p:spPr>
        <p:txBody>
          <a:bodyPr wrap="square">
            <a:spAutoFit/>
          </a:bodyPr>
          <a:lstStyle/>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Gefragmenteerde samenleving</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Mensen vinden elkaar in digitale bubbels</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Markt en lifestylecollectieven leidend</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Digitaal belangrijker dan fysiek</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Flexibiliteit en vluchtigheid</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Permanente bèta-status technologie</a:t>
            </a:r>
          </a:p>
        </p:txBody>
      </p:sp>
      <p:pic>
        <p:nvPicPr>
          <p:cNvPr id="10" name="Afbeelding 9">
            <a:extLst>
              <a:ext uri="{FF2B5EF4-FFF2-40B4-BE49-F238E27FC236}">
                <a16:creationId xmlns:a16="http://schemas.microsoft.com/office/drawing/2014/main" id="{AB8FA71C-E4B4-44D7-AF70-7B2BE7E43519}"/>
              </a:ext>
            </a:extLst>
          </p:cNvPr>
          <p:cNvPicPr>
            <a:picLocks noChangeAspect="1"/>
          </p:cNvPicPr>
          <p:nvPr/>
        </p:nvPicPr>
        <p:blipFill rotWithShape="1">
          <a:blip r:embed="rId4"/>
          <a:srcRect l="5195" t="30" r="5649" b="-30"/>
          <a:stretch/>
        </p:blipFill>
        <p:spPr>
          <a:xfrm>
            <a:off x="6071651" y="0"/>
            <a:ext cx="6120349" cy="6858000"/>
          </a:xfrm>
          <a:prstGeom prst="rect">
            <a:avLst/>
          </a:prstGeom>
        </p:spPr>
      </p:pic>
    </p:spTree>
    <p:extLst>
      <p:ext uri="{BB962C8B-B14F-4D97-AF65-F5344CB8AC3E}">
        <p14:creationId xmlns:p14="http://schemas.microsoft.com/office/powerpoint/2010/main" val="1543053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401563"/>
                </a:solidFill>
              </a:rPr>
              <a:t>Bubbelstad: ruimte</a:t>
            </a:r>
          </a:p>
        </p:txBody>
      </p:sp>
      <p:sp>
        <p:nvSpPr>
          <p:cNvPr id="12" name="Rechthoek 3"/>
          <p:cNvSpPr/>
          <p:nvPr/>
        </p:nvSpPr>
        <p:spPr>
          <a:xfrm>
            <a:off x="396000" y="1236500"/>
            <a:ext cx="5555984" cy="5638980"/>
          </a:xfrm>
          <a:prstGeom prst="rect">
            <a:avLst/>
          </a:prstGeom>
        </p:spPr>
        <p:txBody>
          <a:bodyPr wrap="square">
            <a:spAutoFit/>
          </a:bodyPr>
          <a:lstStyle/>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Stedelijk patroon verandert weinig.</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Mens heeft weinig binding met plekken.</a:t>
            </a:r>
          </a:p>
          <a:p>
            <a:pPr marL="342900" indent="-342900">
              <a:lnSpc>
                <a:spcPct val="107000"/>
              </a:lnSpc>
              <a:buFont typeface="Arial" panose="020B0604020202020204" pitchFamily="34" charset="0"/>
              <a:buChar char="•"/>
            </a:pPr>
            <a:r>
              <a:rPr lang="nl-NL" sz="2600" i="1" dirty="0">
                <a:latin typeface="Calibri" panose="020F0502020204030204" pitchFamily="34" charset="0"/>
                <a:ea typeface="Calibri" panose="020F0502020204030204" pitchFamily="34" charset="0"/>
                <a:cs typeface="Times New Roman" panose="02020603050405020304" pitchFamily="18" charset="0"/>
              </a:rPr>
              <a:t>Tiny </a:t>
            </a:r>
            <a:r>
              <a:rPr lang="nl-NL" sz="2600" i="1" dirty="0" err="1">
                <a:latin typeface="Calibri" panose="020F0502020204030204" pitchFamily="34" charset="0"/>
                <a:ea typeface="Calibri" panose="020F0502020204030204" pitchFamily="34" charset="0"/>
                <a:cs typeface="Times New Roman" panose="02020603050405020304" pitchFamily="18" charset="0"/>
              </a:rPr>
              <a:t>houses</a:t>
            </a:r>
            <a:r>
              <a:rPr lang="nl-NL" sz="2600" i="1" dirty="0">
                <a:latin typeface="Calibri" panose="020F0502020204030204" pitchFamily="34" charset="0"/>
                <a:ea typeface="Calibri" panose="020F0502020204030204" pitchFamily="34" charset="0"/>
                <a:cs typeface="Times New Roman" panose="02020603050405020304" pitchFamily="18" charset="0"/>
              </a:rPr>
              <a:t>,</a:t>
            </a:r>
            <a:r>
              <a:rPr lang="nl-NL" sz="2600" dirty="0">
                <a:latin typeface="Calibri" panose="020F0502020204030204" pitchFamily="34" charset="0"/>
                <a:ea typeface="Calibri" panose="020F0502020204030204" pitchFamily="34" charset="0"/>
                <a:cs typeface="Times New Roman" panose="02020603050405020304" pitchFamily="18" charset="0"/>
              </a:rPr>
              <a:t> wooncapsules, tijdelijke woonvormen en flexibel huren via abonnementen.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Nieuwe dynamiek in verouderd vastgoed d.m.v. </a:t>
            </a:r>
            <a:r>
              <a:rPr lang="nl-NL" sz="2600" i="1" dirty="0">
                <a:latin typeface="Calibri" panose="020F0502020204030204" pitchFamily="34" charset="0"/>
                <a:ea typeface="Calibri" panose="020F0502020204030204" pitchFamily="34" charset="0"/>
                <a:cs typeface="Times New Roman" panose="02020603050405020304" pitchFamily="18" charset="0"/>
              </a:rPr>
              <a:t>virtual </a:t>
            </a:r>
            <a:r>
              <a:rPr lang="nl-NL" sz="2600" dirty="0">
                <a:latin typeface="Calibri" panose="020F0502020204030204" pitchFamily="34" charset="0"/>
                <a:ea typeface="Calibri" panose="020F0502020204030204" pitchFamily="34" charset="0"/>
                <a:cs typeface="Times New Roman" panose="02020603050405020304" pitchFamily="18" charset="0"/>
              </a:rPr>
              <a:t>en </a:t>
            </a:r>
            <a:r>
              <a:rPr lang="nl-NL" sz="2600" i="1" dirty="0" err="1">
                <a:latin typeface="Calibri" panose="020F0502020204030204" pitchFamily="34" charset="0"/>
                <a:ea typeface="Calibri" panose="020F0502020204030204" pitchFamily="34" charset="0"/>
                <a:cs typeface="Times New Roman" panose="02020603050405020304" pitchFamily="18" charset="0"/>
              </a:rPr>
              <a:t>augmented</a:t>
            </a:r>
            <a:r>
              <a:rPr lang="nl-NL" sz="2600" i="1" dirty="0">
                <a:latin typeface="Calibri" panose="020F0502020204030204" pitchFamily="34" charset="0"/>
                <a:ea typeface="Calibri" panose="020F0502020204030204" pitchFamily="34" charset="0"/>
                <a:cs typeface="Times New Roman" panose="02020603050405020304" pitchFamily="18" charset="0"/>
              </a:rPr>
              <a:t> </a:t>
            </a:r>
            <a:r>
              <a:rPr lang="nl-NL" sz="2600" i="1" dirty="0" err="1">
                <a:latin typeface="Calibri" panose="020F0502020204030204" pitchFamily="34" charset="0"/>
                <a:ea typeface="Calibri" panose="020F0502020204030204" pitchFamily="34" charset="0"/>
                <a:cs typeface="Times New Roman" panose="02020603050405020304" pitchFamily="18" charset="0"/>
              </a:rPr>
              <a:t>reality</a:t>
            </a:r>
            <a:r>
              <a:rPr lang="nl-NL" sz="26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Veel flexibel werken, altijd, overal, </a:t>
            </a:r>
            <a:r>
              <a:rPr lang="nl-NL" sz="2600" dirty="0" err="1">
                <a:latin typeface="Calibri" panose="020F0502020204030204" pitchFamily="34" charset="0"/>
                <a:ea typeface="Calibri" panose="020F0502020204030204" pitchFamily="34" charset="0"/>
                <a:cs typeface="Times New Roman" panose="02020603050405020304" pitchFamily="18" charset="0"/>
              </a:rPr>
              <a:t>mbv</a:t>
            </a:r>
            <a:r>
              <a:rPr lang="nl-NL" sz="2600" dirty="0">
                <a:latin typeface="Calibri" panose="020F0502020204030204" pitchFamily="34" charset="0"/>
                <a:ea typeface="Calibri" panose="020F0502020204030204" pitchFamily="34" charset="0"/>
                <a:cs typeface="Times New Roman" panose="02020603050405020304" pitchFamily="18" charset="0"/>
              </a:rPr>
              <a:t> digitale middelen.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Zichtlocaties doen er niet meer toe.</a:t>
            </a:r>
          </a:p>
          <a:p>
            <a:pPr marL="342900" indent="-342900">
              <a:lnSpc>
                <a:spcPct val="107000"/>
              </a:lnSpc>
              <a:buFont typeface="Arial" panose="020B0604020202020204" pitchFamily="34" charset="0"/>
              <a:buChar char="•"/>
            </a:pPr>
            <a:endParaRPr lang="nl-NL" sz="2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fbeelding 9">
            <a:extLst>
              <a:ext uri="{FF2B5EF4-FFF2-40B4-BE49-F238E27FC236}">
                <a16:creationId xmlns:a16="http://schemas.microsoft.com/office/drawing/2014/main" id="{AB8FA71C-E4B4-44D7-AF70-7B2BE7E43519}"/>
              </a:ext>
            </a:extLst>
          </p:cNvPr>
          <p:cNvPicPr>
            <a:picLocks noChangeAspect="1"/>
          </p:cNvPicPr>
          <p:nvPr/>
        </p:nvPicPr>
        <p:blipFill rotWithShape="1">
          <a:blip r:embed="rId3"/>
          <a:srcRect l="5195" t="30" r="5649" b="-30"/>
          <a:stretch/>
        </p:blipFill>
        <p:spPr>
          <a:xfrm>
            <a:off x="6071651" y="0"/>
            <a:ext cx="6120349" cy="6858000"/>
          </a:xfrm>
          <a:prstGeom prst="rect">
            <a:avLst/>
          </a:prstGeom>
        </p:spPr>
      </p:pic>
    </p:spTree>
    <p:extLst>
      <p:ext uri="{BB962C8B-B14F-4D97-AF65-F5344CB8AC3E}">
        <p14:creationId xmlns:p14="http://schemas.microsoft.com/office/powerpoint/2010/main" val="1130456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401563"/>
                </a:solidFill>
              </a:rPr>
              <a:t>Bubbelstad: mobiliteit</a:t>
            </a:r>
            <a:r>
              <a:rPr lang="nl-NL" kern="0" dirty="0"/>
              <a:t> </a:t>
            </a:r>
          </a:p>
        </p:txBody>
      </p:sp>
      <p:sp>
        <p:nvSpPr>
          <p:cNvPr id="12" name="Rechthoek 3"/>
          <p:cNvSpPr/>
          <p:nvPr/>
        </p:nvSpPr>
        <p:spPr>
          <a:xfrm>
            <a:off x="441026" y="1465770"/>
            <a:ext cx="5555984" cy="3926459"/>
          </a:xfrm>
          <a:prstGeom prst="rect">
            <a:avLst/>
          </a:prstGeom>
        </p:spPr>
        <p:txBody>
          <a:bodyPr wrap="square">
            <a:spAutoFit/>
          </a:bodyPr>
          <a:lstStyle/>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Minder fysieke verplaatsingen.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Matig onderhoud deel infrastructuur.</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Mobiliteit veelal kriskras, ad hoc. </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Allerlei vormen van mobiliteitsdiensten. </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Versnipperd aanbod. Kwetsbaar systeem.</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Zelfrijdende auto’s, maar communiceren slecht. </a:t>
            </a:r>
          </a:p>
        </p:txBody>
      </p:sp>
      <p:pic>
        <p:nvPicPr>
          <p:cNvPr id="10" name="Afbeelding 9">
            <a:extLst>
              <a:ext uri="{FF2B5EF4-FFF2-40B4-BE49-F238E27FC236}">
                <a16:creationId xmlns:a16="http://schemas.microsoft.com/office/drawing/2014/main" id="{AB8FA71C-E4B4-44D7-AF70-7B2BE7E43519}"/>
              </a:ext>
            </a:extLst>
          </p:cNvPr>
          <p:cNvPicPr>
            <a:picLocks noChangeAspect="1"/>
          </p:cNvPicPr>
          <p:nvPr/>
        </p:nvPicPr>
        <p:blipFill rotWithShape="1">
          <a:blip r:embed="rId3"/>
          <a:srcRect l="5195" t="30" r="5649" b="-30"/>
          <a:stretch/>
        </p:blipFill>
        <p:spPr>
          <a:xfrm>
            <a:off x="6071651" y="0"/>
            <a:ext cx="6120349" cy="6858000"/>
          </a:xfrm>
          <a:prstGeom prst="rect">
            <a:avLst/>
          </a:prstGeom>
        </p:spPr>
      </p:pic>
    </p:spTree>
    <p:extLst>
      <p:ext uri="{BB962C8B-B14F-4D97-AF65-F5344CB8AC3E}">
        <p14:creationId xmlns:p14="http://schemas.microsoft.com/office/powerpoint/2010/main" val="3850010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401563"/>
                </a:solidFill>
              </a:rPr>
              <a:t>Bubbelstad: het verhaal van 2019 tot 2049 </a:t>
            </a:r>
            <a:endParaRPr lang="nl-NL" kern="0" dirty="0"/>
          </a:p>
        </p:txBody>
      </p:sp>
      <p:pic>
        <p:nvPicPr>
          <p:cNvPr id="1026" name="Picture 2" descr="http://intranet.pbl.nl/indibase/figuur/origineel/138785">
            <a:extLst>
              <a:ext uri="{FF2B5EF4-FFF2-40B4-BE49-F238E27FC236}">
                <a16:creationId xmlns:a16="http://schemas.microsoft.com/office/drawing/2014/main" id="{6B2FDE56-5173-4D95-83BA-7281BCC28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880" y="4365104"/>
            <a:ext cx="26776830"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765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B6006C"/>
                </a:solidFill>
              </a:rPr>
              <a:t>Groenrijk</a:t>
            </a:r>
          </a:p>
        </p:txBody>
      </p:sp>
      <p:pic>
        <p:nvPicPr>
          <p:cNvPr id="6" name="Picture 7">
            <a:hlinkClick r:id="rId3"/>
          </p:cNvPr>
          <p:cNvPicPr>
            <a:picLocks noChangeAspect="1"/>
          </p:cNvPicPr>
          <p:nvPr/>
        </p:nvPicPr>
        <p:blipFill>
          <a:blip r:embed="rId4">
            <a:extLst>
              <a:ext uri="{28A0092B-C50C-407E-A947-70E740481C1C}">
                <a14:useLocalDpi xmlns:a14="http://schemas.microsoft.com/office/drawing/2010/main" val="0"/>
              </a:ext>
            </a:extLst>
          </a:blip>
          <a:srcRect l="29459" t="34332" r="50690" b="36681"/>
          <a:stretch>
            <a:fillRect/>
          </a:stretch>
        </p:blipFill>
        <p:spPr bwMode="auto">
          <a:xfrm>
            <a:off x="263352" y="1700808"/>
            <a:ext cx="22320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09F5A6C4-CB17-4CA0-83D8-3B9F4BACA6AD}"/>
              </a:ext>
            </a:extLst>
          </p:cNvPr>
          <p:cNvPicPr>
            <a:picLocks noChangeAspect="1"/>
          </p:cNvPicPr>
          <p:nvPr/>
        </p:nvPicPr>
        <p:blipFill rotWithShape="1">
          <a:blip r:embed="rId5"/>
          <a:srcRect l="7327" r="4066"/>
          <a:stretch/>
        </p:blipFill>
        <p:spPr>
          <a:xfrm>
            <a:off x="6095999" y="-1"/>
            <a:ext cx="6126631" cy="6886581"/>
          </a:xfrm>
          <a:prstGeom prst="rect">
            <a:avLst/>
          </a:prstGeom>
        </p:spPr>
      </p:pic>
    </p:spTree>
    <p:extLst>
      <p:ext uri="{BB962C8B-B14F-4D97-AF65-F5344CB8AC3E}">
        <p14:creationId xmlns:p14="http://schemas.microsoft.com/office/powerpoint/2010/main" val="311069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B6006C"/>
                </a:solidFill>
              </a:rPr>
              <a:t>Groenrijk</a:t>
            </a:r>
          </a:p>
        </p:txBody>
      </p:sp>
      <p:pic>
        <p:nvPicPr>
          <p:cNvPr id="6" name="Picture 7"/>
          <p:cNvPicPr>
            <a:picLocks noChangeAspect="1"/>
          </p:cNvPicPr>
          <p:nvPr/>
        </p:nvPicPr>
        <p:blipFill>
          <a:blip r:embed="rId3" cstate="print">
            <a:extLst>
              <a:ext uri="{28A0092B-C50C-407E-A947-70E740481C1C}">
                <a14:useLocalDpi xmlns:a14="http://schemas.microsoft.com/office/drawing/2010/main" val="0"/>
              </a:ext>
            </a:extLst>
          </a:blip>
          <a:srcRect l="29459" t="34332" r="50690" b="36681"/>
          <a:stretch>
            <a:fillRect/>
          </a:stretch>
        </p:blipFill>
        <p:spPr bwMode="auto">
          <a:xfrm>
            <a:off x="335360" y="1052766"/>
            <a:ext cx="209301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09F5A6C4-CB17-4CA0-83D8-3B9F4BACA6AD}"/>
              </a:ext>
            </a:extLst>
          </p:cNvPr>
          <p:cNvPicPr>
            <a:picLocks noChangeAspect="1"/>
          </p:cNvPicPr>
          <p:nvPr/>
        </p:nvPicPr>
        <p:blipFill rotWithShape="1">
          <a:blip r:embed="rId4"/>
          <a:srcRect l="7327" r="4066"/>
          <a:stretch/>
        </p:blipFill>
        <p:spPr>
          <a:xfrm>
            <a:off x="6095999" y="-1"/>
            <a:ext cx="6126631" cy="6886581"/>
          </a:xfrm>
          <a:prstGeom prst="rect">
            <a:avLst/>
          </a:prstGeom>
        </p:spPr>
      </p:pic>
      <p:sp>
        <p:nvSpPr>
          <p:cNvPr id="7" name="Rechthoek 3">
            <a:extLst>
              <a:ext uri="{FF2B5EF4-FFF2-40B4-BE49-F238E27FC236}">
                <a16:creationId xmlns:a16="http://schemas.microsoft.com/office/drawing/2014/main" id="{E07FF12C-D7C4-4BD0-8B4A-01C5625BC296}"/>
              </a:ext>
            </a:extLst>
          </p:cNvPr>
          <p:cNvSpPr/>
          <p:nvPr/>
        </p:nvSpPr>
        <p:spPr>
          <a:xfrm>
            <a:off x="395362" y="3443289"/>
            <a:ext cx="5412606" cy="2841034"/>
          </a:xfrm>
          <a:prstGeom prst="rect">
            <a:avLst/>
          </a:prstGeom>
        </p:spPr>
        <p:txBody>
          <a:bodyPr wrap="square">
            <a:spAutoFit/>
          </a:bodyPr>
          <a:lstStyle/>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Top-down groene systeemtransitie </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Planeetpunten</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Mens als onderdeel van ecosysteem</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Minder materialistisch (‘niet hebben’)</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Minder keuzevrijheid, betere leefomgeving</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Technologie dient groene ambities</a:t>
            </a:r>
          </a:p>
        </p:txBody>
      </p:sp>
    </p:spTree>
    <p:extLst>
      <p:ext uri="{BB962C8B-B14F-4D97-AF65-F5344CB8AC3E}">
        <p14:creationId xmlns:p14="http://schemas.microsoft.com/office/powerpoint/2010/main" val="50648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17868" y="548680"/>
            <a:ext cx="10972800" cy="1143000"/>
          </a:xfrm>
        </p:spPr>
        <p:txBody>
          <a:bodyPr/>
          <a:lstStyle/>
          <a:p>
            <a:pPr algn="l"/>
            <a:r>
              <a:rPr lang="nl-NL" dirty="0">
                <a:solidFill>
                  <a:schemeClr val="tx2"/>
                </a:solidFill>
              </a:rPr>
              <a:t>Programma</a:t>
            </a:r>
          </a:p>
        </p:txBody>
      </p:sp>
      <p:sp>
        <p:nvSpPr>
          <p:cNvPr id="8" name="Tijdelijke aanduiding voor inhoud 7">
            <a:extLst>
              <a:ext uri="{FF2B5EF4-FFF2-40B4-BE49-F238E27FC236}">
                <a16:creationId xmlns:a16="http://schemas.microsoft.com/office/drawing/2014/main" id="{D8BF8BE9-BDBA-46A5-BEBE-24C0230547FA}"/>
              </a:ext>
            </a:extLst>
          </p:cNvPr>
          <p:cNvSpPr>
            <a:spLocks noGrp="1"/>
          </p:cNvSpPr>
          <p:nvPr>
            <p:ph idx="1"/>
          </p:nvPr>
        </p:nvSpPr>
        <p:spPr>
          <a:xfrm>
            <a:off x="627995" y="1698468"/>
            <a:ext cx="10972800" cy="4644765"/>
          </a:xfrm>
        </p:spPr>
        <p:txBody>
          <a:bodyPr>
            <a:normAutofit/>
          </a:bodyPr>
          <a:lstStyle/>
          <a:p>
            <a:pPr marL="0" indent="0">
              <a:buNone/>
            </a:pPr>
            <a:r>
              <a:rPr lang="nl-NL" dirty="0"/>
              <a:t>p.m.</a:t>
            </a:r>
          </a:p>
        </p:txBody>
      </p:sp>
    </p:spTree>
    <p:extLst>
      <p:ext uri="{BB962C8B-B14F-4D97-AF65-F5344CB8AC3E}">
        <p14:creationId xmlns:p14="http://schemas.microsoft.com/office/powerpoint/2010/main" val="49581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B6006C"/>
                </a:solidFill>
              </a:rPr>
              <a:t>Groenrijk: ruimte</a:t>
            </a:r>
          </a:p>
        </p:txBody>
      </p:sp>
      <p:pic>
        <p:nvPicPr>
          <p:cNvPr id="11" name="Afbeelding 10">
            <a:extLst>
              <a:ext uri="{FF2B5EF4-FFF2-40B4-BE49-F238E27FC236}">
                <a16:creationId xmlns:a16="http://schemas.microsoft.com/office/drawing/2014/main" id="{09F5A6C4-CB17-4CA0-83D8-3B9F4BACA6AD}"/>
              </a:ext>
            </a:extLst>
          </p:cNvPr>
          <p:cNvPicPr>
            <a:picLocks noChangeAspect="1"/>
          </p:cNvPicPr>
          <p:nvPr/>
        </p:nvPicPr>
        <p:blipFill rotWithShape="1">
          <a:blip r:embed="rId3"/>
          <a:srcRect l="7327" r="4066"/>
          <a:stretch/>
        </p:blipFill>
        <p:spPr>
          <a:xfrm>
            <a:off x="6095999" y="-1"/>
            <a:ext cx="6126631" cy="6886581"/>
          </a:xfrm>
          <a:prstGeom prst="rect">
            <a:avLst/>
          </a:prstGeom>
        </p:spPr>
      </p:pic>
      <p:sp>
        <p:nvSpPr>
          <p:cNvPr id="8" name="Rechthoek 3">
            <a:extLst>
              <a:ext uri="{FF2B5EF4-FFF2-40B4-BE49-F238E27FC236}">
                <a16:creationId xmlns:a16="http://schemas.microsoft.com/office/drawing/2014/main" id="{5C7BDD85-1004-4CE9-A7CE-01CDDC9781E0}"/>
              </a:ext>
            </a:extLst>
          </p:cNvPr>
          <p:cNvSpPr/>
          <p:nvPr/>
        </p:nvSpPr>
        <p:spPr>
          <a:xfrm>
            <a:off x="391486" y="1236501"/>
            <a:ext cx="5555984" cy="5243487"/>
          </a:xfrm>
          <a:prstGeom prst="rect">
            <a:avLst/>
          </a:prstGeom>
        </p:spPr>
        <p:txBody>
          <a:bodyPr wrap="square">
            <a:spAutoFit/>
          </a:bodyPr>
          <a:lstStyle/>
          <a:p>
            <a:pPr marL="342900" indent="-342900">
              <a:lnSpc>
                <a:spcPct val="107000"/>
              </a:lnSpc>
              <a:buFont typeface="Arial" panose="020B0604020202020204" pitchFamily="34" charset="0"/>
              <a:buChar char="•"/>
            </a:pPr>
            <a:r>
              <a:rPr lang="nl-NL" sz="2400" dirty="0">
                <a:latin typeface="Calibri" panose="020F0502020204030204" pitchFamily="34" charset="0"/>
                <a:ea typeface="Calibri" panose="020F0502020204030204" pitchFamily="34" charset="0"/>
                <a:cs typeface="Times New Roman" panose="02020603050405020304" pitchFamily="18" charset="0"/>
              </a:rPr>
              <a:t>Bestaande stedelijke structuur optimaal benut. </a:t>
            </a:r>
          </a:p>
          <a:p>
            <a:pPr marL="342900" indent="-342900">
              <a:lnSpc>
                <a:spcPct val="107000"/>
              </a:lnSpc>
              <a:buFont typeface="Arial" panose="020B0604020202020204" pitchFamily="34" charset="0"/>
              <a:buChar char="•"/>
            </a:pPr>
            <a:r>
              <a:rPr lang="nl-NL" sz="2400" dirty="0">
                <a:latin typeface="Calibri" panose="020F0502020204030204" pitchFamily="34" charset="0"/>
                <a:ea typeface="Calibri" panose="020F0502020204030204" pitchFamily="34" charset="0"/>
                <a:cs typeface="Times New Roman" panose="02020603050405020304" pitchFamily="18" charset="0"/>
              </a:rPr>
              <a:t>Veel functiemenging / kleine centra rond vervoersknopen.</a:t>
            </a:r>
          </a:p>
          <a:p>
            <a:pPr marL="342900" indent="-342900">
              <a:lnSpc>
                <a:spcPct val="107000"/>
              </a:lnSpc>
              <a:buFont typeface="Arial" panose="020B0604020202020204" pitchFamily="34" charset="0"/>
              <a:buChar char="•"/>
            </a:pPr>
            <a:r>
              <a:rPr lang="nl-NL" sz="2400" dirty="0">
                <a:latin typeface="Calibri" panose="020F0502020204030204" pitchFamily="34" charset="0"/>
                <a:ea typeface="Calibri" panose="020F0502020204030204" pitchFamily="34" charset="0"/>
                <a:cs typeface="Times New Roman" panose="02020603050405020304" pitchFamily="18" charset="0"/>
              </a:rPr>
              <a:t>Groene innovaties in stedelijke omgevingen.</a:t>
            </a:r>
          </a:p>
          <a:p>
            <a:pPr marL="342900" indent="-342900">
              <a:lnSpc>
                <a:spcPct val="107000"/>
              </a:lnSpc>
              <a:buFont typeface="Arial" panose="020B0604020202020204" pitchFamily="34" charset="0"/>
              <a:buChar char="•"/>
            </a:pPr>
            <a:r>
              <a:rPr lang="nl-NL" sz="2400" dirty="0">
                <a:latin typeface="Calibri" panose="020F0502020204030204" pitchFamily="34" charset="0"/>
                <a:ea typeface="Calibri" panose="020F0502020204030204" pitchFamily="34" charset="0"/>
                <a:cs typeface="Times New Roman" panose="02020603050405020304" pitchFamily="18" charset="0"/>
              </a:rPr>
              <a:t>Woningen worden veelal gedeeld.</a:t>
            </a:r>
          </a:p>
          <a:p>
            <a:pPr marL="342900" indent="-342900">
              <a:lnSpc>
                <a:spcPct val="107000"/>
              </a:lnSpc>
              <a:buFont typeface="Arial" panose="020B0604020202020204" pitchFamily="34" charset="0"/>
              <a:buChar char="•"/>
            </a:pPr>
            <a:r>
              <a:rPr lang="nl-NL" sz="2400" dirty="0">
                <a:latin typeface="Calibri" panose="020F0502020204030204" pitchFamily="34" charset="0"/>
                <a:ea typeface="Calibri" panose="020F0502020204030204" pitchFamily="34" charset="0"/>
                <a:cs typeface="Times New Roman" panose="02020603050405020304" pitchFamily="18" charset="0"/>
              </a:rPr>
              <a:t>Veel thuiswerken of in lokale kantoren.</a:t>
            </a:r>
          </a:p>
          <a:p>
            <a:pPr marL="342900" indent="-342900">
              <a:lnSpc>
                <a:spcPct val="107000"/>
              </a:lnSpc>
              <a:buFont typeface="Arial" panose="020B0604020202020204" pitchFamily="34" charset="0"/>
              <a:buChar char="•"/>
            </a:pPr>
            <a:r>
              <a:rPr lang="nl-NL" sz="2400" dirty="0">
                <a:latin typeface="Calibri" panose="020F0502020204030204" pitchFamily="34" charset="0"/>
                <a:ea typeface="Calibri" panose="020F0502020204030204" pitchFamily="34" charset="0"/>
                <a:cs typeface="Times New Roman" panose="02020603050405020304" pitchFamily="18" charset="0"/>
              </a:rPr>
              <a:t>Productie vindt zo dicht mogelijk bij consumptie plaats.</a:t>
            </a:r>
          </a:p>
          <a:p>
            <a:pPr marL="342900" indent="-342900">
              <a:lnSpc>
                <a:spcPct val="107000"/>
              </a:lnSpc>
              <a:buFont typeface="Arial" panose="020B0604020202020204" pitchFamily="34" charset="0"/>
              <a:buChar char="•"/>
            </a:pPr>
            <a:r>
              <a:rPr lang="nl-NL" sz="2400" dirty="0">
                <a:latin typeface="Calibri" panose="020F0502020204030204" pitchFamily="34" charset="0"/>
                <a:ea typeface="Calibri" panose="020F0502020204030204" pitchFamily="34" charset="0"/>
                <a:cs typeface="Times New Roman" panose="02020603050405020304" pitchFamily="18" charset="0"/>
              </a:rPr>
              <a:t>Buiten stedelijk gebied: laag voorzieningenniveau (</a:t>
            </a:r>
            <a:r>
              <a:rPr lang="nl-NL" sz="2400" i="1" dirty="0">
                <a:latin typeface="Calibri" panose="020F0502020204030204" pitchFamily="34" charset="0"/>
                <a:ea typeface="Calibri" panose="020F0502020204030204" pitchFamily="34" charset="0"/>
                <a:cs typeface="Times New Roman" panose="02020603050405020304" pitchFamily="18" charset="0"/>
              </a:rPr>
              <a:t>off-</a:t>
            </a:r>
            <a:r>
              <a:rPr lang="nl-NL" sz="2400" i="1" dirty="0" err="1">
                <a:latin typeface="Calibri" panose="020F0502020204030204" pitchFamily="34" charset="0"/>
                <a:ea typeface="Calibri" panose="020F0502020204030204" pitchFamily="34" charset="0"/>
                <a:cs typeface="Times New Roman" panose="02020603050405020304" pitchFamily="18" charset="0"/>
              </a:rPr>
              <a:t>grid</a:t>
            </a:r>
            <a:r>
              <a:rPr lang="nl-NL" sz="24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buFont typeface="Arial" panose="020B0604020202020204" pitchFamily="34" charset="0"/>
              <a:buChar char="•"/>
            </a:pPr>
            <a:endParaRPr lang="nl-NL"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692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B6006C"/>
                </a:solidFill>
              </a:rPr>
              <a:t>Groenrijk: mobiliteit</a:t>
            </a:r>
          </a:p>
        </p:txBody>
      </p:sp>
      <p:pic>
        <p:nvPicPr>
          <p:cNvPr id="11" name="Afbeelding 10">
            <a:extLst>
              <a:ext uri="{FF2B5EF4-FFF2-40B4-BE49-F238E27FC236}">
                <a16:creationId xmlns:a16="http://schemas.microsoft.com/office/drawing/2014/main" id="{09F5A6C4-CB17-4CA0-83D8-3B9F4BACA6AD}"/>
              </a:ext>
            </a:extLst>
          </p:cNvPr>
          <p:cNvPicPr>
            <a:picLocks noChangeAspect="1"/>
          </p:cNvPicPr>
          <p:nvPr/>
        </p:nvPicPr>
        <p:blipFill rotWithShape="1">
          <a:blip r:embed="rId3"/>
          <a:srcRect l="7327" r="4066"/>
          <a:stretch/>
        </p:blipFill>
        <p:spPr>
          <a:xfrm>
            <a:off x="6095999" y="-1"/>
            <a:ext cx="6126631" cy="6886581"/>
          </a:xfrm>
          <a:prstGeom prst="rect">
            <a:avLst/>
          </a:prstGeom>
        </p:spPr>
      </p:pic>
      <p:sp>
        <p:nvSpPr>
          <p:cNvPr id="8" name="Rechthoek 3">
            <a:extLst>
              <a:ext uri="{FF2B5EF4-FFF2-40B4-BE49-F238E27FC236}">
                <a16:creationId xmlns:a16="http://schemas.microsoft.com/office/drawing/2014/main" id="{5C7BDD85-1004-4CE9-A7CE-01CDDC9781E0}"/>
              </a:ext>
            </a:extLst>
          </p:cNvPr>
          <p:cNvSpPr/>
          <p:nvPr/>
        </p:nvSpPr>
        <p:spPr>
          <a:xfrm>
            <a:off x="396000" y="1412776"/>
            <a:ext cx="5555984" cy="3070199"/>
          </a:xfrm>
          <a:prstGeom prst="rect">
            <a:avLst/>
          </a:prstGeom>
        </p:spPr>
        <p:txBody>
          <a:bodyPr wrap="square">
            <a:spAutoFit/>
          </a:bodyPr>
          <a:lstStyle/>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Minimaliseren noodzaak tot reizen.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Lopen en fietsen zijn de norm, gevolgd door ov. </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Verschuiving van investeringen van weg naar ov/spoor.</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Zelfrijdende technologie ingezet voor collectief (openbaar) vervoer.</a:t>
            </a:r>
          </a:p>
        </p:txBody>
      </p:sp>
    </p:spTree>
    <p:extLst>
      <p:ext uri="{BB962C8B-B14F-4D97-AF65-F5344CB8AC3E}">
        <p14:creationId xmlns:p14="http://schemas.microsoft.com/office/powerpoint/2010/main" val="323606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B6006C"/>
                </a:solidFill>
              </a:rPr>
              <a:t>Groenrijk: het verhaal van 2019 tot 2049 </a:t>
            </a:r>
          </a:p>
        </p:txBody>
      </p:sp>
      <p:pic>
        <p:nvPicPr>
          <p:cNvPr id="2050" name="Picture 2" descr="http://intranet.pbl.nl/indibase/figuur/origineel/138786">
            <a:extLst>
              <a:ext uri="{FF2B5EF4-FFF2-40B4-BE49-F238E27FC236}">
                <a16:creationId xmlns:a16="http://schemas.microsoft.com/office/drawing/2014/main" id="{C8CF868D-391C-484F-AA7E-437CB0567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232" y="4389757"/>
            <a:ext cx="26797273" cy="249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17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0070C0"/>
                </a:solidFill>
              </a:rPr>
              <a:t>Beursplein</a:t>
            </a:r>
            <a:r>
              <a:rPr lang="nl-NL" kern="0" dirty="0"/>
              <a:t>  </a:t>
            </a:r>
          </a:p>
        </p:txBody>
      </p:sp>
      <p:pic>
        <p:nvPicPr>
          <p:cNvPr id="6" name="Picture 8">
            <a:hlinkClick r:id="rId3"/>
          </p:cNvPr>
          <p:cNvPicPr>
            <a:picLocks noChangeAspect="1"/>
          </p:cNvPicPr>
          <p:nvPr/>
        </p:nvPicPr>
        <p:blipFill>
          <a:blip r:embed="rId4">
            <a:extLst>
              <a:ext uri="{28A0092B-C50C-407E-A947-70E740481C1C}">
                <a14:useLocalDpi xmlns:a14="http://schemas.microsoft.com/office/drawing/2010/main" val="0"/>
              </a:ext>
            </a:extLst>
          </a:blip>
          <a:srcRect l="53152" t="34332" r="26996" b="36681"/>
          <a:stretch>
            <a:fillRect/>
          </a:stretch>
        </p:blipFill>
        <p:spPr bwMode="auto">
          <a:xfrm>
            <a:off x="396000" y="1628800"/>
            <a:ext cx="22320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B5B469E9-BBAC-418B-AC11-5915AFEFBAD6}"/>
              </a:ext>
            </a:extLst>
          </p:cNvPr>
          <p:cNvPicPr>
            <a:picLocks noChangeAspect="1"/>
          </p:cNvPicPr>
          <p:nvPr/>
        </p:nvPicPr>
        <p:blipFill rotWithShape="1">
          <a:blip r:embed="rId5"/>
          <a:srcRect l="4324" r="2575"/>
          <a:stretch/>
        </p:blipFill>
        <p:spPr>
          <a:xfrm>
            <a:off x="6122640" y="0"/>
            <a:ext cx="6372200" cy="6858000"/>
          </a:xfrm>
          <a:prstGeom prst="rect">
            <a:avLst/>
          </a:prstGeom>
        </p:spPr>
      </p:pic>
    </p:spTree>
    <p:extLst>
      <p:ext uri="{BB962C8B-B14F-4D97-AF65-F5344CB8AC3E}">
        <p14:creationId xmlns:p14="http://schemas.microsoft.com/office/powerpoint/2010/main" val="4176048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0070C0"/>
                </a:solidFill>
              </a:rPr>
              <a:t>Beursplein</a:t>
            </a:r>
            <a:r>
              <a:rPr lang="nl-NL" kern="0" dirty="0"/>
              <a:t>  </a:t>
            </a:r>
          </a:p>
        </p:txBody>
      </p:sp>
      <p:pic>
        <p:nvPicPr>
          <p:cNvPr id="6" name="Picture 8"/>
          <p:cNvPicPr>
            <a:picLocks noChangeAspect="1"/>
          </p:cNvPicPr>
          <p:nvPr/>
        </p:nvPicPr>
        <p:blipFill>
          <a:blip r:embed="rId3" cstate="print">
            <a:extLst>
              <a:ext uri="{28A0092B-C50C-407E-A947-70E740481C1C}">
                <a14:useLocalDpi xmlns:a14="http://schemas.microsoft.com/office/drawing/2010/main" val="0"/>
              </a:ext>
            </a:extLst>
          </a:blip>
          <a:srcRect l="53152" t="34332" r="26996" b="36681"/>
          <a:stretch>
            <a:fillRect/>
          </a:stretch>
        </p:blipFill>
        <p:spPr bwMode="auto">
          <a:xfrm>
            <a:off x="335035" y="997161"/>
            <a:ext cx="209301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B5B469E9-BBAC-418B-AC11-5915AFEFBAD6}"/>
              </a:ext>
            </a:extLst>
          </p:cNvPr>
          <p:cNvPicPr>
            <a:picLocks noChangeAspect="1"/>
          </p:cNvPicPr>
          <p:nvPr/>
        </p:nvPicPr>
        <p:blipFill rotWithShape="1">
          <a:blip r:embed="rId4"/>
          <a:srcRect l="4324" r="2575"/>
          <a:stretch/>
        </p:blipFill>
        <p:spPr>
          <a:xfrm>
            <a:off x="6122640" y="0"/>
            <a:ext cx="6372200" cy="6858000"/>
          </a:xfrm>
          <a:prstGeom prst="rect">
            <a:avLst/>
          </a:prstGeom>
        </p:spPr>
      </p:pic>
      <p:sp>
        <p:nvSpPr>
          <p:cNvPr id="12" name="Rechthoek 3">
            <a:extLst>
              <a:ext uri="{FF2B5EF4-FFF2-40B4-BE49-F238E27FC236}">
                <a16:creationId xmlns:a16="http://schemas.microsoft.com/office/drawing/2014/main" id="{8579B410-8535-47CD-B46B-D9CA57231648}"/>
              </a:ext>
            </a:extLst>
          </p:cNvPr>
          <p:cNvSpPr/>
          <p:nvPr/>
        </p:nvSpPr>
        <p:spPr>
          <a:xfrm>
            <a:off x="396000" y="3472004"/>
            <a:ext cx="5483976" cy="3236207"/>
          </a:xfrm>
          <a:prstGeom prst="rect">
            <a:avLst/>
          </a:prstGeom>
        </p:spPr>
        <p:txBody>
          <a:bodyPr wrap="square">
            <a:spAutoFit/>
          </a:bodyPr>
          <a:lstStyle/>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Prestatie, succes en zelfredzaamheid</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Grote bedrijven in de lead: </a:t>
            </a:r>
            <a:r>
              <a:rPr lang="nl-NL" sz="2400" dirty="0" err="1">
                <a:latin typeface="Calibri" panose="020F0502020204030204" pitchFamily="34" charset="0"/>
                <a:ea typeface="Calibri" panose="020F0502020204030204" pitchFamily="34" charset="0"/>
                <a:cs typeface="Times New Roman" panose="02020603050405020304" pitchFamily="18" charset="0"/>
              </a:rPr>
              <a:t>marktgedreven</a:t>
            </a:r>
            <a:r>
              <a:rPr lang="nl-NL" sz="2400" dirty="0">
                <a:latin typeface="Calibri" panose="020F0502020204030204" pitchFamily="34" charset="0"/>
                <a:ea typeface="Calibri" panose="020F0502020204030204" pitchFamily="34" charset="0"/>
                <a:cs typeface="Times New Roman" panose="02020603050405020304" pitchFamily="18" charset="0"/>
              </a:rPr>
              <a:t> ontwikkeling</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Overheid faciliteert bedrijfsleven</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Technologie dienend aan efficiency</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Grote </a:t>
            </a:r>
            <a:r>
              <a:rPr lang="nl-NL" sz="2400" dirty="0" err="1">
                <a:latin typeface="Calibri" panose="020F0502020204030204" pitchFamily="34" charset="0"/>
                <a:ea typeface="Calibri" panose="020F0502020204030204" pitchFamily="34" charset="0"/>
                <a:cs typeface="Times New Roman" panose="02020603050405020304" pitchFamily="18" charset="0"/>
              </a:rPr>
              <a:t>sociaal-economische</a:t>
            </a:r>
            <a:r>
              <a:rPr lang="nl-NL" sz="2400" dirty="0">
                <a:latin typeface="Calibri" panose="020F0502020204030204" pitchFamily="34" charset="0"/>
                <a:ea typeface="Calibri" panose="020F0502020204030204" pitchFamily="34" charset="0"/>
                <a:cs typeface="Times New Roman" panose="02020603050405020304" pitchFamily="18" charset="0"/>
              </a:rPr>
              <a:t> contrasten</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Veel mobiliteit, alle mogelijke vervoerwijzen</a:t>
            </a:r>
          </a:p>
        </p:txBody>
      </p:sp>
    </p:spTree>
    <p:extLst>
      <p:ext uri="{BB962C8B-B14F-4D97-AF65-F5344CB8AC3E}">
        <p14:creationId xmlns:p14="http://schemas.microsoft.com/office/powerpoint/2010/main" val="231334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0070C0"/>
                </a:solidFill>
              </a:rPr>
              <a:t>Beursplein: ruimte</a:t>
            </a:r>
          </a:p>
        </p:txBody>
      </p:sp>
      <p:pic>
        <p:nvPicPr>
          <p:cNvPr id="11" name="Afbeelding 10">
            <a:extLst>
              <a:ext uri="{FF2B5EF4-FFF2-40B4-BE49-F238E27FC236}">
                <a16:creationId xmlns:a16="http://schemas.microsoft.com/office/drawing/2014/main" id="{B5B469E9-BBAC-418B-AC11-5915AFEFBAD6}"/>
              </a:ext>
            </a:extLst>
          </p:cNvPr>
          <p:cNvPicPr>
            <a:picLocks noChangeAspect="1"/>
          </p:cNvPicPr>
          <p:nvPr/>
        </p:nvPicPr>
        <p:blipFill rotWithShape="1">
          <a:blip r:embed="rId3"/>
          <a:srcRect l="4324" r="2575"/>
          <a:stretch/>
        </p:blipFill>
        <p:spPr>
          <a:xfrm>
            <a:off x="6122640" y="0"/>
            <a:ext cx="6372200" cy="6858000"/>
          </a:xfrm>
          <a:prstGeom prst="rect">
            <a:avLst/>
          </a:prstGeom>
        </p:spPr>
      </p:pic>
      <p:sp>
        <p:nvSpPr>
          <p:cNvPr id="7" name="Rechthoek 3">
            <a:extLst>
              <a:ext uri="{FF2B5EF4-FFF2-40B4-BE49-F238E27FC236}">
                <a16:creationId xmlns:a16="http://schemas.microsoft.com/office/drawing/2014/main" id="{DE833F26-D4D9-4AD4-8E5B-089CFCEC1CC6}"/>
              </a:ext>
            </a:extLst>
          </p:cNvPr>
          <p:cNvSpPr/>
          <p:nvPr/>
        </p:nvSpPr>
        <p:spPr>
          <a:xfrm>
            <a:off x="396000" y="1104210"/>
            <a:ext cx="5555984" cy="5210850"/>
          </a:xfrm>
          <a:prstGeom prst="rect">
            <a:avLst/>
          </a:prstGeom>
        </p:spPr>
        <p:txBody>
          <a:bodyPr wrap="square">
            <a:spAutoFit/>
          </a:bodyPr>
          <a:lstStyle/>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Sterke centra (</a:t>
            </a:r>
            <a:r>
              <a:rPr lang="nl-NL" sz="2600" dirty="0" err="1">
                <a:latin typeface="Calibri" panose="020F0502020204030204" pitchFamily="34" charset="0"/>
                <a:ea typeface="Calibri" panose="020F0502020204030204" pitchFamily="34" charset="0"/>
                <a:cs typeface="Times New Roman" panose="02020603050405020304" pitchFamily="18" charset="0"/>
              </a:rPr>
              <a:t>CBD’s</a:t>
            </a:r>
            <a:r>
              <a:rPr lang="nl-NL" sz="2600" dirty="0">
                <a:latin typeface="Calibri" panose="020F0502020204030204" pitchFamily="34" charset="0"/>
                <a:ea typeface="Calibri" panose="020F0502020204030204" pitchFamily="34" charset="0"/>
                <a:cs typeface="Times New Roman" panose="02020603050405020304" pitchFamily="18" charset="0"/>
              </a:rPr>
              <a:t>), campussen en aangename wijken, luxe wonen in (semi)gesloten enclaves.</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Ook basic woonwijken en bedrijventerreinen en gebieden met zeer matige kwaliteit.</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Wonen gecombineerd met persoonlijke dienstverlening.</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Thuiswerk met name voor routinetaken.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Contrast tussen </a:t>
            </a:r>
            <a:r>
              <a:rPr lang="nl-NL" sz="2600" dirty="0" err="1">
                <a:latin typeface="Calibri" panose="020F0502020204030204" pitchFamily="34" charset="0"/>
                <a:ea typeface="Calibri" panose="020F0502020204030204" pitchFamily="34" charset="0"/>
                <a:cs typeface="Times New Roman" panose="02020603050405020304" pitchFamily="18" charset="0"/>
              </a:rPr>
              <a:t>KernNL</a:t>
            </a:r>
            <a:r>
              <a:rPr lang="nl-NL" sz="2600" dirty="0">
                <a:latin typeface="Calibri" panose="020F0502020204030204" pitchFamily="34" charset="0"/>
                <a:ea typeface="Calibri" panose="020F0502020204030204" pitchFamily="34" charset="0"/>
                <a:cs typeface="Times New Roman" panose="02020603050405020304" pitchFamily="18" charset="0"/>
              </a:rPr>
              <a:t> (verdienen) en </a:t>
            </a:r>
            <a:r>
              <a:rPr lang="nl-NL" sz="2600" dirty="0" err="1">
                <a:latin typeface="Calibri" panose="020F0502020204030204" pitchFamily="34" charset="0"/>
                <a:ea typeface="Calibri" panose="020F0502020204030204" pitchFamily="34" charset="0"/>
                <a:cs typeface="Times New Roman" panose="02020603050405020304" pitchFamily="18" charset="0"/>
              </a:rPr>
              <a:t>WeekendNL</a:t>
            </a:r>
            <a:r>
              <a:rPr lang="nl-NL" sz="2600" dirty="0">
                <a:latin typeface="Calibri" panose="020F0502020204030204" pitchFamily="34" charset="0"/>
                <a:ea typeface="Calibri" panose="020F0502020204030204" pitchFamily="34" charset="0"/>
                <a:cs typeface="Times New Roman" panose="02020603050405020304" pitchFamily="18" charset="0"/>
              </a:rPr>
              <a:t> (relaxen).</a:t>
            </a:r>
          </a:p>
        </p:txBody>
      </p:sp>
    </p:spTree>
    <p:extLst>
      <p:ext uri="{BB962C8B-B14F-4D97-AF65-F5344CB8AC3E}">
        <p14:creationId xmlns:p14="http://schemas.microsoft.com/office/powerpoint/2010/main" val="412256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0070C0"/>
                </a:solidFill>
              </a:rPr>
              <a:t>Beursplein: mobiliteit</a:t>
            </a:r>
            <a:r>
              <a:rPr lang="nl-NL" kern="0" dirty="0"/>
              <a:t>  </a:t>
            </a:r>
          </a:p>
        </p:txBody>
      </p:sp>
      <p:pic>
        <p:nvPicPr>
          <p:cNvPr id="11" name="Afbeelding 10">
            <a:extLst>
              <a:ext uri="{FF2B5EF4-FFF2-40B4-BE49-F238E27FC236}">
                <a16:creationId xmlns:a16="http://schemas.microsoft.com/office/drawing/2014/main" id="{B5B469E9-BBAC-418B-AC11-5915AFEFBAD6}"/>
              </a:ext>
            </a:extLst>
          </p:cNvPr>
          <p:cNvPicPr>
            <a:picLocks noChangeAspect="1"/>
          </p:cNvPicPr>
          <p:nvPr/>
        </p:nvPicPr>
        <p:blipFill rotWithShape="1">
          <a:blip r:embed="rId3"/>
          <a:srcRect l="4324" r="2575"/>
          <a:stretch/>
        </p:blipFill>
        <p:spPr>
          <a:xfrm>
            <a:off x="6122640" y="0"/>
            <a:ext cx="6372200" cy="6858000"/>
          </a:xfrm>
          <a:prstGeom prst="rect">
            <a:avLst/>
          </a:prstGeom>
        </p:spPr>
      </p:pic>
      <p:sp>
        <p:nvSpPr>
          <p:cNvPr id="7" name="Rechthoek 3">
            <a:extLst>
              <a:ext uri="{FF2B5EF4-FFF2-40B4-BE49-F238E27FC236}">
                <a16:creationId xmlns:a16="http://schemas.microsoft.com/office/drawing/2014/main" id="{DE833F26-D4D9-4AD4-8E5B-089CFCEC1CC6}"/>
              </a:ext>
            </a:extLst>
          </p:cNvPr>
          <p:cNvSpPr/>
          <p:nvPr/>
        </p:nvSpPr>
        <p:spPr>
          <a:xfrm>
            <a:off x="396000" y="1196470"/>
            <a:ext cx="5555984" cy="5210850"/>
          </a:xfrm>
          <a:prstGeom prst="rect">
            <a:avLst/>
          </a:prstGeom>
        </p:spPr>
        <p:txBody>
          <a:bodyPr wrap="square">
            <a:spAutoFit/>
          </a:bodyPr>
          <a:lstStyle/>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Ver moeten reizen is armoede, ver kunnen reizen is rijkdom.</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Grote verschillen in bereikbaarheid.</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Lopen en fietsen in welvarende campusgebieden.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OV is er voor wie nabijheid niet kan betalen.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Investeringen in infrastructuur alleen op ‘winnende’ locaties.</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Geprivatiseerde, </a:t>
            </a:r>
            <a:r>
              <a:rPr lang="nl-NL" sz="2600" dirty="0" err="1">
                <a:latin typeface="Calibri" panose="020F0502020204030204" pitchFamily="34" charset="0"/>
                <a:ea typeface="Calibri" panose="020F0502020204030204" pitchFamily="34" charset="0"/>
                <a:cs typeface="Times New Roman" panose="02020603050405020304" pitchFamily="18" charset="0"/>
              </a:rPr>
              <a:t>beprijsde</a:t>
            </a:r>
            <a:r>
              <a:rPr lang="nl-NL" sz="2600" dirty="0">
                <a:latin typeface="Calibri" panose="020F0502020204030204" pitchFamily="34" charset="0"/>
                <a:ea typeface="Calibri" panose="020F0502020204030204" pitchFamily="34" charset="0"/>
                <a:cs typeface="Times New Roman" panose="02020603050405020304" pitchFamily="18" charset="0"/>
              </a:rPr>
              <a:t> wegen.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Zelfrijdende auto’s op grote schaal, met exclusieve infrastructuur.</a:t>
            </a:r>
          </a:p>
        </p:txBody>
      </p:sp>
    </p:spTree>
    <p:extLst>
      <p:ext uri="{BB962C8B-B14F-4D97-AF65-F5344CB8AC3E}">
        <p14:creationId xmlns:p14="http://schemas.microsoft.com/office/powerpoint/2010/main" val="2170342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sz="4000" kern="0" dirty="0">
                <a:solidFill>
                  <a:srgbClr val="0070C0"/>
                </a:solidFill>
              </a:rPr>
              <a:t>Beursplein: het verhaal van 2019 tot 2049 </a:t>
            </a:r>
            <a:r>
              <a:rPr lang="nl-NL" kern="0" dirty="0"/>
              <a:t>  </a:t>
            </a:r>
          </a:p>
        </p:txBody>
      </p:sp>
      <p:pic>
        <p:nvPicPr>
          <p:cNvPr id="3074" name="Picture 2" descr="http://intranet.pbl.nl/indibase/figuur/origineel/138787">
            <a:extLst>
              <a:ext uri="{FF2B5EF4-FFF2-40B4-BE49-F238E27FC236}">
                <a16:creationId xmlns:a16="http://schemas.microsoft.com/office/drawing/2014/main" id="{E6E9001B-AE73-4214-9B27-3C504E1C5F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248" y="4395567"/>
            <a:ext cx="26797281" cy="249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418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F17E27"/>
                </a:solidFill>
              </a:rPr>
              <a:t>Eigenwijk</a:t>
            </a:r>
            <a:endParaRPr lang="nl-NL" sz="4000" kern="0" dirty="0">
              <a:solidFill>
                <a:srgbClr val="F17E27"/>
              </a:solidFill>
            </a:endParaRPr>
          </a:p>
        </p:txBody>
      </p:sp>
      <p:pic>
        <p:nvPicPr>
          <p:cNvPr id="6" name="Picture 6">
            <a:hlinkClick r:id="rId3"/>
          </p:cNvPr>
          <p:cNvPicPr>
            <a:picLocks noChangeAspect="1"/>
          </p:cNvPicPr>
          <p:nvPr/>
        </p:nvPicPr>
        <p:blipFill>
          <a:blip r:embed="rId4">
            <a:extLst>
              <a:ext uri="{28A0092B-C50C-407E-A947-70E740481C1C}">
                <a14:useLocalDpi xmlns:a14="http://schemas.microsoft.com/office/drawing/2010/main" val="0"/>
              </a:ext>
            </a:extLst>
          </a:blip>
          <a:srcRect l="76846" t="34332" r="3302" b="36681"/>
          <a:stretch>
            <a:fillRect/>
          </a:stretch>
        </p:blipFill>
        <p:spPr bwMode="auto">
          <a:xfrm>
            <a:off x="335360" y="1545786"/>
            <a:ext cx="22320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37B4BC82-004F-4D37-9933-88CE127FA5CE}"/>
              </a:ext>
            </a:extLst>
          </p:cNvPr>
          <p:cNvPicPr>
            <a:picLocks noChangeAspect="1"/>
          </p:cNvPicPr>
          <p:nvPr/>
        </p:nvPicPr>
        <p:blipFill rotWithShape="1">
          <a:blip r:embed="rId5"/>
          <a:srcRect l="6430" r="2158"/>
          <a:stretch/>
        </p:blipFill>
        <p:spPr>
          <a:xfrm>
            <a:off x="6032056" y="0"/>
            <a:ext cx="6256632" cy="6858000"/>
          </a:xfrm>
          <a:prstGeom prst="rect">
            <a:avLst/>
          </a:prstGeom>
        </p:spPr>
      </p:pic>
    </p:spTree>
    <p:extLst>
      <p:ext uri="{BB962C8B-B14F-4D97-AF65-F5344CB8AC3E}">
        <p14:creationId xmlns:p14="http://schemas.microsoft.com/office/powerpoint/2010/main" val="2115546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F17E27"/>
                </a:solidFill>
              </a:rPr>
              <a:t>Eigenwijk</a:t>
            </a:r>
            <a:endParaRPr lang="nl-NL" sz="4000" kern="0" dirty="0">
              <a:solidFill>
                <a:srgbClr val="F17E27"/>
              </a:solidFill>
            </a:endParaRP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l="76846" t="34332" r="3302" b="36681"/>
          <a:stretch>
            <a:fillRect/>
          </a:stretch>
        </p:blipFill>
        <p:spPr bwMode="auto">
          <a:xfrm>
            <a:off x="396000" y="1052736"/>
            <a:ext cx="209301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37B4BC82-004F-4D37-9933-88CE127FA5CE}"/>
              </a:ext>
            </a:extLst>
          </p:cNvPr>
          <p:cNvPicPr>
            <a:picLocks noChangeAspect="1"/>
          </p:cNvPicPr>
          <p:nvPr/>
        </p:nvPicPr>
        <p:blipFill rotWithShape="1">
          <a:blip r:embed="rId4"/>
          <a:srcRect l="6430" r="2158"/>
          <a:stretch/>
        </p:blipFill>
        <p:spPr>
          <a:xfrm>
            <a:off x="6032056" y="0"/>
            <a:ext cx="6256632" cy="6858000"/>
          </a:xfrm>
          <a:prstGeom prst="rect">
            <a:avLst/>
          </a:prstGeom>
        </p:spPr>
      </p:pic>
      <p:sp>
        <p:nvSpPr>
          <p:cNvPr id="7" name="Rechthoek 3">
            <a:extLst>
              <a:ext uri="{FF2B5EF4-FFF2-40B4-BE49-F238E27FC236}">
                <a16:creationId xmlns:a16="http://schemas.microsoft.com/office/drawing/2014/main" id="{7FA5F993-8B19-4AA5-8F10-9601AFD76C8A}"/>
              </a:ext>
            </a:extLst>
          </p:cNvPr>
          <p:cNvSpPr/>
          <p:nvPr/>
        </p:nvSpPr>
        <p:spPr>
          <a:xfrm>
            <a:off x="396000" y="3789040"/>
            <a:ext cx="5353062" cy="2841034"/>
          </a:xfrm>
          <a:prstGeom prst="rect">
            <a:avLst/>
          </a:prstGeom>
        </p:spPr>
        <p:txBody>
          <a:bodyPr wrap="square">
            <a:spAutoFit/>
          </a:bodyPr>
          <a:lstStyle/>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Eigen wijk is centrum van dagelijks leven</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Mens als lid van een gemeenschap</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Vergaande decentralisatie</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Belangrijke rol lokale collectieven</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Grote lokale en regionale verschillen</a:t>
            </a:r>
          </a:p>
          <a:p>
            <a:pPr marL="263525" indent="-263525">
              <a:lnSpc>
                <a:spcPct val="107000"/>
              </a:lnSpc>
              <a:buFont typeface="Wingdings" panose="05000000000000000000" pitchFamily="2" charset="2"/>
              <a:buChar char="§"/>
            </a:pPr>
            <a:r>
              <a:rPr lang="nl-NL" sz="2400" dirty="0">
                <a:latin typeface="Calibri" panose="020F0502020204030204" pitchFamily="34" charset="0"/>
                <a:ea typeface="Calibri" panose="020F0502020204030204" pitchFamily="34" charset="0"/>
                <a:cs typeface="Times New Roman" panose="02020603050405020304" pitchFamily="18" charset="0"/>
              </a:rPr>
              <a:t>Bovenlokale afstemming is lastig</a:t>
            </a:r>
          </a:p>
        </p:txBody>
      </p:sp>
    </p:spTree>
    <p:extLst>
      <p:ext uri="{BB962C8B-B14F-4D97-AF65-F5344CB8AC3E}">
        <p14:creationId xmlns:p14="http://schemas.microsoft.com/office/powerpoint/2010/main" val="175628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17868" y="831377"/>
            <a:ext cx="10972800" cy="1143000"/>
          </a:xfrm>
        </p:spPr>
        <p:txBody>
          <a:bodyPr>
            <a:normAutofit/>
          </a:bodyPr>
          <a:lstStyle/>
          <a:p>
            <a:pPr algn="l"/>
            <a:r>
              <a:rPr lang="nl-NL" dirty="0">
                <a:solidFill>
                  <a:schemeClr val="tx2"/>
                </a:solidFill>
              </a:rPr>
              <a:t>Deze workshop is gebaseerd op</a:t>
            </a:r>
          </a:p>
        </p:txBody>
      </p:sp>
      <p:sp>
        <p:nvSpPr>
          <p:cNvPr id="8" name="Tijdelijke aanduiding voor inhoud 7">
            <a:extLst>
              <a:ext uri="{FF2B5EF4-FFF2-40B4-BE49-F238E27FC236}">
                <a16:creationId xmlns:a16="http://schemas.microsoft.com/office/drawing/2014/main" id="{D8BF8BE9-BDBA-46A5-BEBE-24C0230547FA}"/>
              </a:ext>
            </a:extLst>
          </p:cNvPr>
          <p:cNvSpPr>
            <a:spLocks noGrp="1"/>
          </p:cNvSpPr>
          <p:nvPr>
            <p:ph idx="1"/>
          </p:nvPr>
        </p:nvSpPr>
        <p:spPr/>
        <p:txBody>
          <a:bodyPr>
            <a:normAutofit/>
          </a:bodyPr>
          <a:lstStyle/>
          <a:p>
            <a:pPr marL="0" indent="0">
              <a:buNone/>
            </a:pPr>
            <a:endParaRPr lang="nl-NL" sz="2400" dirty="0"/>
          </a:p>
          <a:p>
            <a:endParaRPr lang="en-GB" sz="2800" dirty="0"/>
          </a:p>
          <a:p>
            <a:pPr marL="0" indent="0">
              <a:buNone/>
            </a:pPr>
            <a:endParaRPr lang="nl-NL" sz="2800" dirty="0"/>
          </a:p>
        </p:txBody>
      </p:sp>
      <p:pic>
        <p:nvPicPr>
          <p:cNvPr id="2" name="Afbeelding 1">
            <a:extLst>
              <a:ext uri="{FF2B5EF4-FFF2-40B4-BE49-F238E27FC236}">
                <a16:creationId xmlns:a16="http://schemas.microsoft.com/office/drawing/2014/main" id="{65FAF286-90C0-4360-8585-DA96F4AA5220}"/>
              </a:ext>
            </a:extLst>
          </p:cNvPr>
          <p:cNvPicPr>
            <a:picLocks noChangeAspect="1"/>
          </p:cNvPicPr>
          <p:nvPr/>
        </p:nvPicPr>
        <p:blipFill>
          <a:blip r:embed="rId4"/>
          <a:stretch>
            <a:fillRect/>
          </a:stretch>
        </p:blipFill>
        <p:spPr>
          <a:xfrm>
            <a:off x="695400" y="2356096"/>
            <a:ext cx="3393537" cy="3747036"/>
          </a:xfrm>
          <a:prstGeom prst="rect">
            <a:avLst/>
          </a:prstGeom>
        </p:spPr>
      </p:pic>
      <p:pic>
        <p:nvPicPr>
          <p:cNvPr id="10" name="Afbeelding 9">
            <a:extLst>
              <a:ext uri="{FF2B5EF4-FFF2-40B4-BE49-F238E27FC236}">
                <a16:creationId xmlns:a16="http://schemas.microsoft.com/office/drawing/2014/main" id="{2495F5CA-6E09-400E-AB7E-8C1DFB05F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5096" y="4032511"/>
            <a:ext cx="1822920" cy="1026912"/>
          </a:xfrm>
          <a:prstGeom prst="rect">
            <a:avLst/>
          </a:prstGeom>
        </p:spPr>
      </p:pic>
      <p:pic>
        <p:nvPicPr>
          <p:cNvPr id="12" name="Afbeelding 11">
            <a:extLst>
              <a:ext uri="{FF2B5EF4-FFF2-40B4-BE49-F238E27FC236}">
                <a16:creationId xmlns:a16="http://schemas.microsoft.com/office/drawing/2014/main" id="{863FE742-D6F6-4219-BDE2-FDC13FA64B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4747" y="3863186"/>
            <a:ext cx="1709722" cy="2157099"/>
          </a:xfrm>
          <a:prstGeom prst="rect">
            <a:avLst/>
          </a:prstGeom>
        </p:spPr>
      </p:pic>
      <p:pic>
        <p:nvPicPr>
          <p:cNvPr id="14" name="Afbeelding 13">
            <a:extLst>
              <a:ext uri="{FF2B5EF4-FFF2-40B4-BE49-F238E27FC236}">
                <a16:creationId xmlns:a16="http://schemas.microsoft.com/office/drawing/2014/main" id="{B65F8702-73AD-468B-B211-7C82083B70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5096" y="2353760"/>
            <a:ext cx="1822919" cy="1522138"/>
          </a:xfrm>
          <a:prstGeom prst="rect">
            <a:avLst/>
          </a:prstGeom>
        </p:spPr>
      </p:pic>
      <p:pic>
        <p:nvPicPr>
          <p:cNvPr id="16" name="Afbeelding 15">
            <a:extLst>
              <a:ext uri="{FF2B5EF4-FFF2-40B4-BE49-F238E27FC236}">
                <a16:creationId xmlns:a16="http://schemas.microsoft.com/office/drawing/2014/main" id="{5AE9A0E0-D516-47B8-8A53-D28AE386A8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5096" y="5216036"/>
            <a:ext cx="1822920" cy="1301565"/>
          </a:xfrm>
          <a:prstGeom prst="rect">
            <a:avLst/>
          </a:prstGeom>
        </p:spPr>
      </p:pic>
      <p:pic>
        <p:nvPicPr>
          <p:cNvPr id="18" name="Afbeelding 17">
            <a:extLst>
              <a:ext uri="{FF2B5EF4-FFF2-40B4-BE49-F238E27FC236}">
                <a16:creationId xmlns:a16="http://schemas.microsoft.com/office/drawing/2014/main" id="{8B821438-5BF6-4898-B113-F87A81DCD6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4747" y="2353760"/>
            <a:ext cx="1709722" cy="1360179"/>
          </a:xfrm>
          <a:prstGeom prst="rect">
            <a:avLst/>
          </a:prstGeom>
        </p:spPr>
      </p:pic>
      <p:pic>
        <p:nvPicPr>
          <p:cNvPr id="9" name="Afbeelding 8">
            <a:extLst>
              <a:ext uri="{FF2B5EF4-FFF2-40B4-BE49-F238E27FC236}">
                <a16:creationId xmlns:a16="http://schemas.microsoft.com/office/drawing/2014/main" id="{A0C3118E-4401-46FE-AD1E-4C1A704A6F95}"/>
              </a:ext>
            </a:extLst>
          </p:cNvPr>
          <p:cNvPicPr>
            <a:picLocks noChangeAspect="1"/>
          </p:cNvPicPr>
          <p:nvPr/>
        </p:nvPicPr>
        <p:blipFill>
          <a:blip r:embed="rId10"/>
          <a:stretch>
            <a:fillRect/>
          </a:stretch>
        </p:blipFill>
        <p:spPr>
          <a:xfrm>
            <a:off x="4421346" y="2353760"/>
            <a:ext cx="3312368" cy="4199215"/>
          </a:xfrm>
          <a:prstGeom prst="rect">
            <a:avLst/>
          </a:prstGeom>
        </p:spPr>
      </p:pic>
    </p:spTree>
    <p:extLst>
      <p:ext uri="{BB962C8B-B14F-4D97-AF65-F5344CB8AC3E}">
        <p14:creationId xmlns:p14="http://schemas.microsoft.com/office/powerpoint/2010/main" val="546841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F17E27"/>
                </a:solidFill>
              </a:rPr>
              <a:t>Eigenwijk: ruimte</a:t>
            </a:r>
          </a:p>
        </p:txBody>
      </p:sp>
      <p:pic>
        <p:nvPicPr>
          <p:cNvPr id="11" name="Afbeelding 10">
            <a:extLst>
              <a:ext uri="{FF2B5EF4-FFF2-40B4-BE49-F238E27FC236}">
                <a16:creationId xmlns:a16="http://schemas.microsoft.com/office/drawing/2014/main" id="{37B4BC82-004F-4D37-9933-88CE127FA5CE}"/>
              </a:ext>
            </a:extLst>
          </p:cNvPr>
          <p:cNvPicPr>
            <a:picLocks noChangeAspect="1"/>
          </p:cNvPicPr>
          <p:nvPr/>
        </p:nvPicPr>
        <p:blipFill rotWithShape="1">
          <a:blip r:embed="rId3"/>
          <a:srcRect l="6430" r="2158"/>
          <a:stretch/>
        </p:blipFill>
        <p:spPr>
          <a:xfrm>
            <a:off x="6032056" y="0"/>
            <a:ext cx="6256632" cy="6858000"/>
          </a:xfrm>
          <a:prstGeom prst="rect">
            <a:avLst/>
          </a:prstGeom>
        </p:spPr>
      </p:pic>
      <p:sp>
        <p:nvSpPr>
          <p:cNvPr id="8" name="Rechthoek 3">
            <a:extLst>
              <a:ext uri="{FF2B5EF4-FFF2-40B4-BE49-F238E27FC236}">
                <a16:creationId xmlns:a16="http://schemas.microsoft.com/office/drawing/2014/main" id="{7E27A4F2-6F61-44DA-BD3D-72BFF7102DCE}"/>
              </a:ext>
            </a:extLst>
          </p:cNvPr>
          <p:cNvSpPr/>
          <p:nvPr/>
        </p:nvSpPr>
        <p:spPr>
          <a:xfrm>
            <a:off x="393768" y="1256344"/>
            <a:ext cx="5555984" cy="5638980"/>
          </a:xfrm>
          <a:prstGeom prst="rect">
            <a:avLst/>
          </a:prstGeom>
        </p:spPr>
        <p:txBody>
          <a:bodyPr wrap="square">
            <a:spAutoFit/>
          </a:bodyPr>
          <a:lstStyle/>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Gevarieerd patroon van woonkernen die hun eigen karakter cultiveren.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Kleinschaligheid.</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Ontwikkeling door collectieven van burgers en marktpartijen.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Collectieve, lokale voorzieningen.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Levensloopbestendige woningen en </a:t>
            </a:r>
            <a:r>
              <a:rPr lang="nl-NL" sz="2600" dirty="0" err="1">
                <a:latin typeface="Calibri" panose="020F0502020204030204" pitchFamily="34" charset="0"/>
                <a:ea typeface="Calibri" panose="020F0502020204030204" pitchFamily="34" charset="0"/>
                <a:cs typeface="Times New Roman" panose="02020603050405020304" pitchFamily="18" charset="0"/>
              </a:rPr>
              <a:t>meergeneratiewoningen</a:t>
            </a:r>
            <a:r>
              <a:rPr lang="nl-NL" sz="26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Veel lokale werkgelegenheid, ook in de maakindustrie (ambachten).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Daarnaast werken mensen veel thuis of in de </a:t>
            </a:r>
            <a:r>
              <a:rPr lang="nl-NL" sz="2600" dirty="0" err="1">
                <a:latin typeface="Calibri" panose="020F0502020204030204" pitchFamily="34" charset="0"/>
                <a:ea typeface="Calibri" panose="020F0502020204030204" pitchFamily="34" charset="0"/>
                <a:cs typeface="Times New Roman" panose="02020603050405020304" pitchFamily="18" charset="0"/>
              </a:rPr>
              <a:t>buurthub</a:t>
            </a:r>
            <a:r>
              <a:rPr lang="nl-NL" sz="26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buFont typeface="Arial" panose="020B0604020202020204" pitchFamily="34" charset="0"/>
              <a:buChar char="•"/>
            </a:pPr>
            <a:endParaRPr lang="nl-NL"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4912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F17E27"/>
                </a:solidFill>
              </a:rPr>
              <a:t>Eigenwijk: mobiliteit</a:t>
            </a:r>
            <a:endParaRPr lang="nl-NL" sz="4000" kern="0" dirty="0">
              <a:solidFill>
                <a:srgbClr val="F17E27"/>
              </a:solidFill>
            </a:endParaRPr>
          </a:p>
        </p:txBody>
      </p:sp>
      <p:pic>
        <p:nvPicPr>
          <p:cNvPr id="11" name="Afbeelding 10">
            <a:extLst>
              <a:ext uri="{FF2B5EF4-FFF2-40B4-BE49-F238E27FC236}">
                <a16:creationId xmlns:a16="http://schemas.microsoft.com/office/drawing/2014/main" id="{37B4BC82-004F-4D37-9933-88CE127FA5CE}"/>
              </a:ext>
            </a:extLst>
          </p:cNvPr>
          <p:cNvPicPr>
            <a:picLocks noChangeAspect="1"/>
          </p:cNvPicPr>
          <p:nvPr/>
        </p:nvPicPr>
        <p:blipFill rotWithShape="1">
          <a:blip r:embed="rId3"/>
          <a:srcRect l="6430" r="2158"/>
          <a:stretch/>
        </p:blipFill>
        <p:spPr>
          <a:xfrm>
            <a:off x="6032056" y="0"/>
            <a:ext cx="6256632" cy="6858000"/>
          </a:xfrm>
          <a:prstGeom prst="rect">
            <a:avLst/>
          </a:prstGeom>
        </p:spPr>
      </p:pic>
      <p:sp>
        <p:nvSpPr>
          <p:cNvPr id="8" name="Rechthoek 3">
            <a:extLst>
              <a:ext uri="{FF2B5EF4-FFF2-40B4-BE49-F238E27FC236}">
                <a16:creationId xmlns:a16="http://schemas.microsoft.com/office/drawing/2014/main" id="{7E27A4F2-6F61-44DA-BD3D-72BFF7102DCE}"/>
              </a:ext>
            </a:extLst>
          </p:cNvPr>
          <p:cNvSpPr/>
          <p:nvPr/>
        </p:nvSpPr>
        <p:spPr>
          <a:xfrm>
            <a:off x="396000" y="1292181"/>
            <a:ext cx="5555984" cy="4782720"/>
          </a:xfrm>
          <a:prstGeom prst="rect">
            <a:avLst/>
          </a:prstGeom>
        </p:spPr>
        <p:txBody>
          <a:bodyPr wrap="square">
            <a:spAutoFit/>
          </a:bodyPr>
          <a:lstStyle/>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Omgevingskwaliteit belangrijker dan snel of ver kunnen reizen.</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Voorkeur voor kleine actieradius en actieve mobiliteit. </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Lokale/regionale netwerken goed onderhouden. (</a:t>
            </a:r>
            <a:r>
              <a:rPr lang="nl-NL" sz="2600" dirty="0" err="1">
                <a:latin typeface="Calibri" panose="020F0502020204030204" pitchFamily="34" charset="0"/>
                <a:ea typeface="Calibri" panose="020F0502020204030204" pitchFamily="34" charset="0"/>
                <a:cs typeface="Times New Roman" panose="02020603050405020304" pitchFamily="18" charset="0"/>
              </a:rPr>
              <a:t>Inter</a:t>
            </a:r>
            <a:r>
              <a:rPr lang="nl-NL" sz="2600" dirty="0">
                <a:latin typeface="Calibri" panose="020F0502020204030204" pitchFamily="34" charset="0"/>
                <a:ea typeface="Calibri" panose="020F0502020204030204" pitchFamily="34" charset="0"/>
                <a:cs typeface="Times New Roman" panose="02020603050405020304" pitchFamily="18" charset="0"/>
              </a:rPr>
              <a:t>)nationale verbindingen gebrekkig. </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Lokale en regionale wijkbusjes met chauffeur. </a:t>
            </a:r>
          </a:p>
          <a:p>
            <a:pPr marL="342900" indent="-342900">
              <a:lnSpc>
                <a:spcPct val="107000"/>
              </a:lnSpc>
              <a:buFont typeface="Arial" panose="020B0604020202020204" pitchFamily="34" charset="0"/>
              <a:buChar char="•"/>
            </a:pPr>
            <a:r>
              <a:rPr lang="nl-NL" sz="2600" dirty="0">
                <a:latin typeface="Calibri" panose="020F0502020204030204" pitchFamily="34" charset="0"/>
                <a:ea typeface="Calibri" panose="020F0502020204030204" pitchFamily="34" charset="0"/>
                <a:cs typeface="Times New Roman" panose="02020603050405020304" pitchFamily="18" charset="0"/>
              </a:rPr>
              <a:t>Autonoom vervoer traag en weinig populair.</a:t>
            </a:r>
          </a:p>
        </p:txBody>
      </p:sp>
    </p:spTree>
    <p:extLst>
      <p:ext uri="{BB962C8B-B14F-4D97-AF65-F5344CB8AC3E}">
        <p14:creationId xmlns:p14="http://schemas.microsoft.com/office/powerpoint/2010/main" val="1705421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6000" y="396000"/>
            <a:ext cx="10896600" cy="444500"/>
          </a:xfrm>
          <a:prstGeom prst="rect">
            <a:avLst/>
          </a:prstGeom>
        </p:spPr>
        <p:txBody>
          <a:bodyPr/>
          <a:lstStyle>
            <a:lvl1pPr algn="l" rtl="0" eaLnBrk="0" fontAlgn="base" hangingPunct="0">
              <a:spcBef>
                <a:spcPct val="0"/>
              </a:spcBef>
              <a:spcAft>
                <a:spcPct val="0"/>
              </a:spcAft>
              <a:defRPr sz="2600">
                <a:solidFill>
                  <a:srgbClr val="007BC7"/>
                </a:solidFill>
                <a:latin typeface="+mj-lt"/>
                <a:ea typeface="+mj-ea"/>
                <a:cs typeface="+mj-cs"/>
              </a:defRPr>
            </a:lvl1pPr>
            <a:lvl2pPr algn="l" rtl="0" eaLnBrk="0" fontAlgn="base" hangingPunct="0">
              <a:spcBef>
                <a:spcPct val="0"/>
              </a:spcBef>
              <a:spcAft>
                <a:spcPct val="0"/>
              </a:spcAft>
              <a:defRPr sz="2600">
                <a:solidFill>
                  <a:srgbClr val="007BC7"/>
                </a:solidFill>
                <a:latin typeface="Verdana" pitchFamily="34" charset="0"/>
                <a:cs typeface="Arial" charset="0"/>
              </a:defRPr>
            </a:lvl2pPr>
            <a:lvl3pPr algn="l" rtl="0" eaLnBrk="0" fontAlgn="base" hangingPunct="0">
              <a:spcBef>
                <a:spcPct val="0"/>
              </a:spcBef>
              <a:spcAft>
                <a:spcPct val="0"/>
              </a:spcAft>
              <a:defRPr sz="2600">
                <a:solidFill>
                  <a:srgbClr val="007BC7"/>
                </a:solidFill>
                <a:latin typeface="Verdana" pitchFamily="34" charset="0"/>
                <a:cs typeface="Arial" charset="0"/>
              </a:defRPr>
            </a:lvl3pPr>
            <a:lvl4pPr algn="l" rtl="0" eaLnBrk="0" fontAlgn="base" hangingPunct="0">
              <a:spcBef>
                <a:spcPct val="0"/>
              </a:spcBef>
              <a:spcAft>
                <a:spcPct val="0"/>
              </a:spcAft>
              <a:defRPr sz="2600">
                <a:solidFill>
                  <a:srgbClr val="007BC7"/>
                </a:solidFill>
                <a:latin typeface="Verdana" pitchFamily="34" charset="0"/>
                <a:cs typeface="Arial" charset="0"/>
              </a:defRPr>
            </a:lvl4pPr>
            <a:lvl5pPr algn="l" rtl="0" eaLnBrk="0" fontAlgn="base" hangingPunct="0">
              <a:spcBef>
                <a:spcPct val="0"/>
              </a:spcBef>
              <a:spcAft>
                <a:spcPct val="0"/>
              </a:spcAft>
              <a:defRPr sz="2600">
                <a:solidFill>
                  <a:srgbClr val="007BC7"/>
                </a:solidFill>
                <a:latin typeface="Verdana" pitchFamily="34" charset="0"/>
                <a:cs typeface="Arial" charset="0"/>
              </a:defRPr>
            </a:lvl5pPr>
            <a:lvl6pPr marL="457200" algn="l" rtl="0" fontAlgn="base">
              <a:spcBef>
                <a:spcPct val="0"/>
              </a:spcBef>
              <a:spcAft>
                <a:spcPct val="0"/>
              </a:spcAft>
              <a:defRPr sz="2600">
                <a:solidFill>
                  <a:srgbClr val="007BC7"/>
                </a:solidFill>
                <a:latin typeface="Verdana" pitchFamily="34" charset="0"/>
                <a:cs typeface="Arial" charset="0"/>
              </a:defRPr>
            </a:lvl6pPr>
            <a:lvl7pPr marL="914400" algn="l" rtl="0" fontAlgn="base">
              <a:spcBef>
                <a:spcPct val="0"/>
              </a:spcBef>
              <a:spcAft>
                <a:spcPct val="0"/>
              </a:spcAft>
              <a:defRPr sz="2600">
                <a:solidFill>
                  <a:srgbClr val="007BC7"/>
                </a:solidFill>
                <a:latin typeface="Verdana" pitchFamily="34" charset="0"/>
                <a:cs typeface="Arial" charset="0"/>
              </a:defRPr>
            </a:lvl7pPr>
            <a:lvl8pPr marL="1371600" algn="l" rtl="0" fontAlgn="base">
              <a:spcBef>
                <a:spcPct val="0"/>
              </a:spcBef>
              <a:spcAft>
                <a:spcPct val="0"/>
              </a:spcAft>
              <a:defRPr sz="2600">
                <a:solidFill>
                  <a:srgbClr val="007BC7"/>
                </a:solidFill>
                <a:latin typeface="Verdana" pitchFamily="34" charset="0"/>
                <a:cs typeface="Arial" charset="0"/>
              </a:defRPr>
            </a:lvl8pPr>
            <a:lvl9pPr marL="1828800" algn="l" rtl="0" fontAlgn="base">
              <a:spcBef>
                <a:spcPct val="0"/>
              </a:spcBef>
              <a:spcAft>
                <a:spcPct val="0"/>
              </a:spcAft>
              <a:defRPr sz="2600">
                <a:solidFill>
                  <a:srgbClr val="007BC7"/>
                </a:solidFill>
                <a:latin typeface="Verdana" pitchFamily="34" charset="0"/>
                <a:cs typeface="Arial" charset="0"/>
              </a:defRPr>
            </a:lvl9pPr>
          </a:lstStyle>
          <a:p>
            <a:pPr>
              <a:defRPr/>
            </a:pPr>
            <a:r>
              <a:rPr lang="nl-NL" altLang="nl-NL" sz="4000" dirty="0">
                <a:solidFill>
                  <a:srgbClr val="F17E27"/>
                </a:solidFill>
              </a:rPr>
              <a:t>Eigenwijk: het verhaal van 2019 tot 2049 </a:t>
            </a:r>
            <a:endParaRPr lang="nl-NL" sz="4000" kern="0" dirty="0">
              <a:solidFill>
                <a:srgbClr val="F17E27"/>
              </a:solidFill>
            </a:endParaRPr>
          </a:p>
        </p:txBody>
      </p:sp>
      <p:pic>
        <p:nvPicPr>
          <p:cNvPr id="5122" name="Picture 2" descr="http://intranet.pbl.nl/indibase/figuur/origineel/138801">
            <a:extLst>
              <a:ext uri="{FF2B5EF4-FFF2-40B4-BE49-F238E27FC236}">
                <a16:creationId xmlns:a16="http://schemas.microsoft.com/office/drawing/2014/main" id="{8B31F441-8A19-4709-B785-0C6C963E8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9296" y="4383948"/>
            <a:ext cx="26797281" cy="249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099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2780928"/>
            <a:ext cx="9649072" cy="1143000"/>
          </a:xfrm>
        </p:spPr>
        <p:txBody>
          <a:bodyPr>
            <a:noAutofit/>
          </a:bodyPr>
          <a:lstStyle/>
          <a:p>
            <a:r>
              <a:rPr lang="nl-NL" sz="6600" dirty="0">
                <a:solidFill>
                  <a:schemeClr val="accent1"/>
                </a:solidFill>
              </a:rPr>
              <a:t>Aan de slag</a:t>
            </a:r>
            <a:br>
              <a:rPr lang="nl-NL" sz="6600" dirty="0">
                <a:solidFill>
                  <a:schemeClr val="accent1"/>
                </a:solidFill>
              </a:rPr>
            </a:br>
            <a:r>
              <a:rPr lang="nl-NL" sz="4800" dirty="0">
                <a:solidFill>
                  <a:schemeClr val="accent1"/>
                </a:solidFill>
              </a:rPr>
              <a:t>Oefenen met de toekomst</a:t>
            </a:r>
            <a:br>
              <a:rPr lang="nl-NL" sz="6600" b="1" dirty="0">
                <a:solidFill>
                  <a:schemeClr val="accent1"/>
                </a:solidFill>
              </a:rPr>
            </a:br>
            <a:endParaRPr lang="nl-NL" sz="48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6" name="Rechthoek 5">
            <a:extLst>
              <a:ext uri="{FF2B5EF4-FFF2-40B4-BE49-F238E27FC236}">
                <a16:creationId xmlns:a16="http://schemas.microsoft.com/office/drawing/2014/main" id="{3E44CDCB-A4D6-4BD6-ACA9-76620121F9C8}"/>
              </a:ext>
            </a:extLst>
          </p:cNvPr>
          <p:cNvSpPr/>
          <p:nvPr/>
        </p:nvSpPr>
        <p:spPr>
          <a:xfrm>
            <a:off x="1031776" y="5433959"/>
            <a:ext cx="10128448" cy="880369"/>
          </a:xfrm>
          <a:prstGeom prst="rect">
            <a:avLst/>
          </a:prstGeom>
        </p:spPr>
        <p:txBody>
          <a:bodyPr wrap="square">
            <a:spAutoFit/>
          </a:bodyPr>
          <a:lstStyle/>
          <a:p>
            <a:pPr algn="ctr">
              <a:lnSpc>
                <a:spcPct val="150000"/>
              </a:lnSpc>
            </a:pPr>
            <a:r>
              <a:rPr lang="en-US" i="1" dirty="0">
                <a:solidFill>
                  <a:schemeClr val="accent1"/>
                </a:solidFill>
                <a:latin typeface="Calibri" panose="020F0502020204030204" pitchFamily="34" charset="0"/>
                <a:cs typeface="Calibri" panose="020F0502020204030204" pitchFamily="34" charset="0"/>
              </a:rPr>
              <a:t>The end result (…) is not an accurate picture of tomorrow, but better decisions about the future</a:t>
            </a:r>
          </a:p>
          <a:p>
            <a:pPr algn="ctr">
              <a:lnSpc>
                <a:spcPct val="150000"/>
              </a:lnSpc>
            </a:pPr>
            <a:r>
              <a:rPr lang="en-US" i="1" dirty="0">
                <a:solidFill>
                  <a:schemeClr val="accent1"/>
                </a:solidFill>
                <a:latin typeface="Calibri" panose="020F0502020204030204" pitchFamily="34" charset="0"/>
                <a:cs typeface="Calibri" panose="020F0502020204030204" pitchFamily="34" charset="0"/>
              </a:rPr>
              <a:t>Peter Schwartz</a:t>
            </a:r>
          </a:p>
        </p:txBody>
      </p:sp>
    </p:spTree>
    <p:extLst>
      <p:ext uri="{BB962C8B-B14F-4D97-AF65-F5344CB8AC3E}">
        <p14:creationId xmlns:p14="http://schemas.microsoft.com/office/powerpoint/2010/main" val="2369010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17868" y="831377"/>
            <a:ext cx="10972800" cy="1143000"/>
          </a:xfrm>
        </p:spPr>
        <p:txBody>
          <a:bodyPr>
            <a:normAutofit/>
          </a:bodyPr>
          <a:lstStyle/>
          <a:p>
            <a:pPr algn="l"/>
            <a:r>
              <a:rPr lang="nl-NL" dirty="0">
                <a:solidFill>
                  <a:schemeClr val="tx2"/>
                </a:solidFill>
              </a:rPr>
              <a:t>Vragen stellen en antwoorden uitproberen</a:t>
            </a:r>
          </a:p>
        </p:txBody>
      </p:sp>
      <p:sp>
        <p:nvSpPr>
          <p:cNvPr id="8" name="Tijdelijke aanduiding voor inhoud 7">
            <a:extLst>
              <a:ext uri="{FF2B5EF4-FFF2-40B4-BE49-F238E27FC236}">
                <a16:creationId xmlns:a16="http://schemas.microsoft.com/office/drawing/2014/main" id="{D8BF8BE9-BDBA-46A5-BEBE-24C0230547FA}"/>
              </a:ext>
            </a:extLst>
          </p:cNvPr>
          <p:cNvSpPr>
            <a:spLocks noGrp="1"/>
          </p:cNvSpPr>
          <p:nvPr>
            <p:ph idx="1"/>
          </p:nvPr>
        </p:nvSpPr>
        <p:spPr/>
        <p:txBody>
          <a:bodyPr/>
          <a:lstStyle/>
          <a:p>
            <a:pPr marL="0" indent="0">
              <a:buNone/>
            </a:pPr>
            <a:endParaRPr lang="nl-NL" sz="2400" dirty="0"/>
          </a:p>
          <a:p>
            <a:r>
              <a:rPr lang="nl-NL" dirty="0"/>
              <a:t>Hoe kunnen de stedelijke regio, infrastructuur en mobiliteit (en bijbehorende technieken en instituties) er in verschillende toekomsten uitzien?</a:t>
            </a:r>
          </a:p>
          <a:p>
            <a:r>
              <a:rPr lang="nl-NL" dirty="0"/>
              <a:t>Wat betekenen de verschillende scenario’s voor de opgaven van nu en de keuzes die nu (moeten) worden gemaakt?</a:t>
            </a:r>
          </a:p>
          <a:p>
            <a:r>
              <a:rPr lang="nl-NL" dirty="0"/>
              <a:t>Welke nieuwe opgaven of keuzemogelijkheden brengen de scenario’s in beeld?</a:t>
            </a:r>
            <a:r>
              <a:rPr lang="nl-NL" sz="2800" dirty="0"/>
              <a:t> </a:t>
            </a:r>
          </a:p>
        </p:txBody>
      </p:sp>
    </p:spTree>
    <p:extLst>
      <p:ext uri="{BB962C8B-B14F-4D97-AF65-F5344CB8AC3E}">
        <p14:creationId xmlns:p14="http://schemas.microsoft.com/office/powerpoint/2010/main" val="2418316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2780928"/>
            <a:ext cx="9649072" cy="1143000"/>
          </a:xfrm>
        </p:spPr>
        <p:txBody>
          <a:bodyPr>
            <a:noAutofit/>
          </a:bodyPr>
          <a:lstStyle/>
          <a:p>
            <a:r>
              <a:rPr lang="nl-NL" sz="6600" dirty="0">
                <a:solidFill>
                  <a:schemeClr val="accent1"/>
                </a:solidFill>
              </a:rPr>
              <a:t>Nu echt aan de slag</a:t>
            </a:r>
            <a:br>
              <a:rPr lang="nl-NL" sz="6600" dirty="0">
                <a:solidFill>
                  <a:schemeClr val="accent1"/>
                </a:solidFill>
              </a:rPr>
            </a:br>
            <a:r>
              <a:rPr lang="nl-NL" sz="4800" dirty="0">
                <a:solidFill>
                  <a:schemeClr val="accent1"/>
                </a:solidFill>
              </a:rPr>
              <a:t>Zelf oefenen met de toekomst</a:t>
            </a:r>
            <a:br>
              <a:rPr lang="nl-NL" sz="6600" b="1" dirty="0">
                <a:solidFill>
                  <a:schemeClr val="accent1"/>
                </a:solidFill>
              </a:rPr>
            </a:br>
            <a:endParaRPr lang="nl-NL" sz="48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4" name="Rechthoek 3">
            <a:extLst>
              <a:ext uri="{FF2B5EF4-FFF2-40B4-BE49-F238E27FC236}">
                <a16:creationId xmlns:a16="http://schemas.microsoft.com/office/drawing/2014/main" id="{C34DA1D8-C727-4E61-B273-226B0E995B43}"/>
              </a:ext>
            </a:extLst>
          </p:cNvPr>
          <p:cNvSpPr/>
          <p:nvPr/>
        </p:nvSpPr>
        <p:spPr>
          <a:xfrm>
            <a:off x="3048000" y="5301208"/>
            <a:ext cx="6096000" cy="1295868"/>
          </a:xfrm>
          <a:prstGeom prst="rect">
            <a:avLst/>
          </a:prstGeom>
        </p:spPr>
        <p:txBody>
          <a:bodyPr>
            <a:spAutoFit/>
          </a:bodyPr>
          <a:lstStyle/>
          <a:p>
            <a:pPr algn="ctr">
              <a:lnSpc>
                <a:spcPct val="150000"/>
              </a:lnSpc>
            </a:pPr>
            <a:r>
              <a:rPr lang="en-US" i="1" dirty="0">
                <a:solidFill>
                  <a:schemeClr val="accent1"/>
                </a:solidFill>
                <a:latin typeface="Calibri" panose="020F0502020204030204" pitchFamily="34" charset="0"/>
                <a:cs typeface="Calibri" panose="020F0502020204030204" pitchFamily="34" charset="0"/>
              </a:rPr>
              <a:t>It is the images of the future that shape present decisions</a:t>
            </a:r>
          </a:p>
          <a:p>
            <a:pPr algn="ctr">
              <a:lnSpc>
                <a:spcPct val="150000"/>
              </a:lnSpc>
            </a:pPr>
            <a:r>
              <a:rPr lang="en-US" i="1" dirty="0">
                <a:solidFill>
                  <a:schemeClr val="accent1"/>
                </a:solidFill>
                <a:latin typeface="Calibri" panose="020F0502020204030204" pitchFamily="34" charset="0"/>
                <a:cs typeface="Calibri" panose="020F0502020204030204" pitchFamily="34" charset="0"/>
              </a:rPr>
              <a:t>Jens </a:t>
            </a:r>
            <a:r>
              <a:rPr lang="en-US" i="1" dirty="0" err="1">
                <a:solidFill>
                  <a:schemeClr val="accent1"/>
                </a:solidFill>
                <a:latin typeface="Calibri" panose="020F0502020204030204" pitchFamily="34" charset="0"/>
                <a:cs typeface="Calibri" panose="020F0502020204030204" pitchFamily="34" charset="0"/>
              </a:rPr>
              <a:t>Beckert</a:t>
            </a:r>
            <a:endParaRPr lang="en-US" i="1" dirty="0">
              <a:solidFill>
                <a:schemeClr val="accent1"/>
              </a:solidFill>
              <a:latin typeface="Calibri" panose="020F0502020204030204" pitchFamily="34" charset="0"/>
              <a:cs typeface="Calibri" panose="020F0502020204030204" pitchFamily="34" charset="0"/>
            </a:endParaRPr>
          </a:p>
          <a:p>
            <a:pPr>
              <a:lnSpc>
                <a:spcPct val="150000"/>
              </a:lnSpc>
            </a:pPr>
            <a:endParaRPr lang="nl-NL" dirty="0">
              <a:solidFill>
                <a:schemeClr val="accent1"/>
              </a:solidFill>
            </a:endParaRPr>
          </a:p>
        </p:txBody>
      </p:sp>
    </p:spTree>
    <p:extLst>
      <p:ext uri="{BB962C8B-B14F-4D97-AF65-F5344CB8AC3E}">
        <p14:creationId xmlns:p14="http://schemas.microsoft.com/office/powerpoint/2010/main" val="2049440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09600" y="1844824"/>
            <a:ext cx="10022904" cy="1143000"/>
          </a:xfrm>
        </p:spPr>
        <p:txBody>
          <a:bodyPr>
            <a:normAutofit fontScale="90000"/>
          </a:bodyPr>
          <a:lstStyle/>
          <a:p>
            <a:pPr algn="l"/>
            <a:br>
              <a:rPr lang="nl-NL" dirty="0">
                <a:solidFill>
                  <a:schemeClr val="tx2"/>
                </a:solidFill>
              </a:rPr>
            </a:br>
            <a:r>
              <a:rPr lang="nl-NL" dirty="0">
                <a:solidFill>
                  <a:schemeClr val="tx2"/>
                </a:solidFill>
              </a:rPr>
              <a:t>Vraagstelling 1</a:t>
            </a:r>
          </a:p>
        </p:txBody>
      </p:sp>
      <p:pic>
        <p:nvPicPr>
          <p:cNvPr id="6" name="Afbeelding 5">
            <a:extLst>
              <a:ext uri="{FF2B5EF4-FFF2-40B4-BE49-F238E27FC236}">
                <a16:creationId xmlns:a16="http://schemas.microsoft.com/office/drawing/2014/main" id="{F2BD1431-7F26-4111-8E8F-A8B72BCA6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128"/>
            <a:ext cx="12192000" cy="1135200"/>
          </a:xfrm>
          <a:prstGeom prst="rect">
            <a:avLst/>
          </a:prstGeom>
        </p:spPr>
      </p:pic>
    </p:spTree>
    <p:extLst>
      <p:ext uri="{BB962C8B-B14F-4D97-AF65-F5344CB8AC3E}">
        <p14:creationId xmlns:p14="http://schemas.microsoft.com/office/powerpoint/2010/main" val="1072960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pic>
        <p:nvPicPr>
          <p:cNvPr id="10" name="Afbeelding 9">
            <a:extLst>
              <a:ext uri="{FF2B5EF4-FFF2-40B4-BE49-F238E27FC236}">
                <a16:creationId xmlns:a16="http://schemas.microsoft.com/office/drawing/2014/main" id="{792B277E-90C7-4E55-BC1D-E14F0C8E92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128"/>
            <a:ext cx="12192000" cy="1135200"/>
          </a:xfrm>
          <a:prstGeom prst="rect">
            <a:avLst/>
          </a:prstGeom>
        </p:spPr>
      </p:pic>
      <p:sp>
        <p:nvSpPr>
          <p:cNvPr id="6" name="Tijdelijke aanduiding voor inhoud 5">
            <a:extLst>
              <a:ext uri="{FF2B5EF4-FFF2-40B4-BE49-F238E27FC236}">
                <a16:creationId xmlns:a16="http://schemas.microsoft.com/office/drawing/2014/main" id="{359E2D5C-85B3-479E-B8E2-E09F5BC216AB}"/>
              </a:ext>
            </a:extLst>
          </p:cNvPr>
          <p:cNvSpPr>
            <a:spLocks noGrp="1"/>
          </p:cNvSpPr>
          <p:nvPr>
            <p:ph idx="1"/>
          </p:nvPr>
        </p:nvSpPr>
        <p:spPr>
          <a:xfrm>
            <a:off x="609600" y="1166018"/>
            <a:ext cx="10972800" cy="4525963"/>
          </a:xfrm>
        </p:spPr>
        <p:txBody>
          <a:bodyPr>
            <a:normAutofit/>
          </a:bodyPr>
          <a:lstStyle/>
          <a:p>
            <a:pPr marL="0" indent="0">
              <a:buNone/>
            </a:pPr>
            <a:r>
              <a:rPr lang="nl-NL" sz="2800" dirty="0"/>
              <a:t>Deelvragen</a:t>
            </a:r>
          </a:p>
        </p:txBody>
      </p:sp>
    </p:spTree>
    <p:extLst>
      <p:ext uri="{BB962C8B-B14F-4D97-AF65-F5344CB8AC3E}">
        <p14:creationId xmlns:p14="http://schemas.microsoft.com/office/powerpoint/2010/main" val="1714065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4" name="Titel 3">
            <a:extLst>
              <a:ext uri="{FF2B5EF4-FFF2-40B4-BE49-F238E27FC236}">
                <a16:creationId xmlns:a16="http://schemas.microsoft.com/office/drawing/2014/main" id="{CC5DABB5-8F06-45FB-9FD1-7731EA5A7487}"/>
              </a:ext>
            </a:extLst>
          </p:cNvPr>
          <p:cNvSpPr>
            <a:spLocks noGrp="1"/>
          </p:cNvSpPr>
          <p:nvPr>
            <p:ph type="title"/>
          </p:nvPr>
        </p:nvSpPr>
        <p:spPr/>
        <p:txBody>
          <a:bodyPr/>
          <a:lstStyle/>
          <a:p>
            <a:endParaRPr lang="nl-NL"/>
          </a:p>
        </p:txBody>
      </p:sp>
      <p:pic>
        <p:nvPicPr>
          <p:cNvPr id="6" name="Afbeelding 5">
            <a:extLst>
              <a:ext uri="{FF2B5EF4-FFF2-40B4-BE49-F238E27FC236}">
                <a16:creationId xmlns:a16="http://schemas.microsoft.com/office/drawing/2014/main" id="{6F1B5C22-2315-4A9F-BB57-4A860E3B0C89}"/>
              </a:ext>
            </a:extLst>
          </p:cNvPr>
          <p:cNvPicPr>
            <a:picLocks noChangeAspect="1"/>
          </p:cNvPicPr>
          <p:nvPr/>
        </p:nvPicPr>
        <p:blipFill>
          <a:blip r:embed="rId4"/>
          <a:stretch>
            <a:fillRect/>
          </a:stretch>
        </p:blipFill>
        <p:spPr>
          <a:xfrm>
            <a:off x="0" y="-30269"/>
            <a:ext cx="12192000" cy="6918538"/>
          </a:xfrm>
          <a:prstGeom prst="rect">
            <a:avLst/>
          </a:prstGeom>
        </p:spPr>
      </p:pic>
    </p:spTree>
    <p:extLst>
      <p:ext uri="{BB962C8B-B14F-4D97-AF65-F5344CB8AC3E}">
        <p14:creationId xmlns:p14="http://schemas.microsoft.com/office/powerpoint/2010/main" val="2781728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09600" y="1844824"/>
            <a:ext cx="10972800" cy="1143000"/>
          </a:xfrm>
        </p:spPr>
        <p:txBody>
          <a:bodyPr>
            <a:normAutofit fontScale="90000"/>
          </a:bodyPr>
          <a:lstStyle/>
          <a:p>
            <a:pPr algn="l"/>
            <a:br>
              <a:rPr lang="nl-NL" dirty="0">
                <a:solidFill>
                  <a:schemeClr val="tx2"/>
                </a:solidFill>
              </a:rPr>
            </a:br>
            <a:r>
              <a:rPr lang="nl-NL" dirty="0">
                <a:solidFill>
                  <a:schemeClr val="tx2"/>
                </a:solidFill>
              </a:rPr>
              <a:t>Vraagstelling 2</a:t>
            </a:r>
          </a:p>
        </p:txBody>
      </p:sp>
      <p:pic>
        <p:nvPicPr>
          <p:cNvPr id="8" name="Afbeelding 7">
            <a:extLst>
              <a:ext uri="{FF2B5EF4-FFF2-40B4-BE49-F238E27FC236}">
                <a16:creationId xmlns:a16="http://schemas.microsoft.com/office/drawing/2014/main" id="{1D8D3F15-5B17-4E4D-94AB-322F9627D7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128"/>
            <a:ext cx="12192000" cy="1135200"/>
          </a:xfrm>
          <a:prstGeom prst="rect">
            <a:avLst/>
          </a:prstGeom>
        </p:spPr>
      </p:pic>
    </p:spTree>
    <p:extLst>
      <p:ext uri="{BB962C8B-B14F-4D97-AF65-F5344CB8AC3E}">
        <p14:creationId xmlns:p14="http://schemas.microsoft.com/office/powerpoint/2010/main" val="184619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570" y="2560835"/>
            <a:ext cx="9649072" cy="1143000"/>
          </a:xfrm>
        </p:spPr>
        <p:txBody>
          <a:bodyPr>
            <a:noAutofit/>
          </a:bodyPr>
          <a:lstStyle/>
          <a:p>
            <a:pPr>
              <a:lnSpc>
                <a:spcPct val="150000"/>
              </a:lnSpc>
            </a:pPr>
            <a:br>
              <a:rPr lang="nl-NL" sz="6600" dirty="0">
                <a:solidFill>
                  <a:schemeClr val="accent1"/>
                </a:solidFill>
              </a:rPr>
            </a:br>
            <a:r>
              <a:rPr lang="nl-NL" sz="6600" dirty="0">
                <a:solidFill>
                  <a:schemeClr val="accent1"/>
                </a:solidFill>
              </a:rPr>
              <a:t>Omgaan met onzekerheid</a:t>
            </a:r>
            <a:br>
              <a:rPr lang="nl-NL" sz="6600" dirty="0">
                <a:solidFill>
                  <a:schemeClr val="accent1"/>
                </a:solidFill>
              </a:rPr>
            </a:br>
            <a:br>
              <a:rPr lang="nl-NL" sz="4800" dirty="0">
                <a:solidFill>
                  <a:schemeClr val="accent1"/>
                </a:solidFill>
              </a:rPr>
            </a:br>
            <a:endParaRPr lang="nl-NL" sz="20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4" name="Rechthoek 3">
            <a:extLst>
              <a:ext uri="{FF2B5EF4-FFF2-40B4-BE49-F238E27FC236}">
                <a16:creationId xmlns:a16="http://schemas.microsoft.com/office/drawing/2014/main" id="{8E60EDEC-9DF6-45A1-91D9-8B9F6DBE0275}"/>
              </a:ext>
            </a:extLst>
          </p:cNvPr>
          <p:cNvSpPr/>
          <p:nvPr/>
        </p:nvSpPr>
        <p:spPr>
          <a:xfrm>
            <a:off x="1176465" y="5433959"/>
            <a:ext cx="9753282" cy="880369"/>
          </a:xfrm>
          <a:prstGeom prst="rect">
            <a:avLst/>
          </a:prstGeom>
        </p:spPr>
        <p:txBody>
          <a:bodyPr wrap="square">
            <a:spAutoFit/>
          </a:bodyPr>
          <a:lstStyle/>
          <a:p>
            <a:pPr algn="ctr">
              <a:lnSpc>
                <a:spcPct val="150000"/>
              </a:lnSpc>
            </a:pPr>
            <a:r>
              <a:rPr lang="en-US" i="1" dirty="0">
                <a:solidFill>
                  <a:schemeClr val="accent1"/>
                </a:solidFill>
                <a:latin typeface="Calibri" panose="020F0502020204030204" pitchFamily="34" charset="0"/>
                <a:cs typeface="Calibri" panose="020F0502020204030204" pitchFamily="34" charset="0"/>
              </a:rPr>
              <a:t>Everybody has a plan until they get punched in the mouth</a:t>
            </a:r>
          </a:p>
          <a:p>
            <a:pPr algn="ctr">
              <a:lnSpc>
                <a:spcPct val="150000"/>
              </a:lnSpc>
            </a:pPr>
            <a:r>
              <a:rPr lang="en-US" dirty="0">
                <a:solidFill>
                  <a:schemeClr val="accent1"/>
                </a:solidFill>
                <a:latin typeface="Calibri" panose="020F0502020204030204" pitchFamily="34" charset="0"/>
                <a:cs typeface="Calibri" panose="020F0502020204030204" pitchFamily="34" charset="0"/>
              </a:rPr>
              <a:t>Mike Tyson</a:t>
            </a:r>
            <a:endParaRPr lang="nl-NL" dirty="0">
              <a:solidFill>
                <a:schemeClr val="accent1"/>
              </a:solidFill>
            </a:endParaRPr>
          </a:p>
        </p:txBody>
      </p:sp>
    </p:spTree>
    <p:extLst>
      <p:ext uri="{BB962C8B-B14F-4D97-AF65-F5344CB8AC3E}">
        <p14:creationId xmlns:p14="http://schemas.microsoft.com/office/powerpoint/2010/main" val="3201022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6" name="Tijdelijke aanduiding voor inhoud 5">
            <a:extLst>
              <a:ext uri="{FF2B5EF4-FFF2-40B4-BE49-F238E27FC236}">
                <a16:creationId xmlns:a16="http://schemas.microsoft.com/office/drawing/2014/main" id="{359E2D5C-85B3-479E-B8E2-E09F5BC216AB}"/>
              </a:ext>
            </a:extLst>
          </p:cNvPr>
          <p:cNvSpPr>
            <a:spLocks noGrp="1"/>
          </p:cNvSpPr>
          <p:nvPr>
            <p:ph idx="1"/>
          </p:nvPr>
        </p:nvSpPr>
        <p:spPr>
          <a:xfrm>
            <a:off x="609600" y="1166018"/>
            <a:ext cx="10972800" cy="4525963"/>
          </a:xfrm>
        </p:spPr>
        <p:txBody>
          <a:bodyPr>
            <a:normAutofit/>
          </a:bodyPr>
          <a:lstStyle/>
          <a:p>
            <a:pPr marL="0" indent="0">
              <a:buNone/>
            </a:pPr>
            <a:r>
              <a:rPr lang="nl-NL" sz="2800" dirty="0"/>
              <a:t>Deelvragen</a:t>
            </a:r>
          </a:p>
        </p:txBody>
      </p:sp>
      <p:pic>
        <p:nvPicPr>
          <p:cNvPr id="7" name="Afbeelding 6">
            <a:extLst>
              <a:ext uri="{FF2B5EF4-FFF2-40B4-BE49-F238E27FC236}">
                <a16:creationId xmlns:a16="http://schemas.microsoft.com/office/drawing/2014/main" id="{99827A56-6D9C-40D2-8AAC-3D1EB3583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1687"/>
            <a:ext cx="12192000" cy="1135200"/>
          </a:xfrm>
          <a:prstGeom prst="rect">
            <a:avLst/>
          </a:prstGeom>
        </p:spPr>
      </p:pic>
    </p:spTree>
    <p:extLst>
      <p:ext uri="{BB962C8B-B14F-4D97-AF65-F5344CB8AC3E}">
        <p14:creationId xmlns:p14="http://schemas.microsoft.com/office/powerpoint/2010/main" val="3638142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6" name="Rechthoek 5">
            <a:extLst>
              <a:ext uri="{FF2B5EF4-FFF2-40B4-BE49-F238E27FC236}">
                <a16:creationId xmlns:a16="http://schemas.microsoft.com/office/drawing/2014/main" id="{F43BA3DE-FEF0-4275-A235-E6CD0FE368E8}"/>
              </a:ext>
            </a:extLst>
          </p:cNvPr>
          <p:cNvSpPr/>
          <p:nvPr/>
        </p:nvSpPr>
        <p:spPr>
          <a:xfrm>
            <a:off x="3048000" y="5560095"/>
            <a:ext cx="6096000" cy="1295868"/>
          </a:xfrm>
          <a:prstGeom prst="rect">
            <a:avLst/>
          </a:prstGeom>
        </p:spPr>
        <p:txBody>
          <a:bodyPr>
            <a:spAutoFit/>
          </a:bodyPr>
          <a:lstStyle/>
          <a:p>
            <a:pPr algn="ctr">
              <a:lnSpc>
                <a:spcPct val="150000"/>
              </a:lnSpc>
            </a:pPr>
            <a:r>
              <a:rPr lang="en-US" i="1" dirty="0">
                <a:solidFill>
                  <a:schemeClr val="accent1"/>
                </a:solidFill>
                <a:latin typeface="Calibri" panose="020F0502020204030204" pitchFamily="34" charset="0"/>
                <a:cs typeface="Calibri" panose="020F0502020204030204" pitchFamily="34" charset="0"/>
              </a:rPr>
              <a:t>The best way to know the future is to create it</a:t>
            </a:r>
          </a:p>
          <a:p>
            <a:pPr algn="ctr">
              <a:lnSpc>
                <a:spcPct val="150000"/>
              </a:lnSpc>
            </a:pPr>
            <a:r>
              <a:rPr lang="en-US" i="1" dirty="0">
                <a:solidFill>
                  <a:schemeClr val="accent1"/>
                </a:solidFill>
                <a:latin typeface="Calibri" panose="020F0502020204030204" pitchFamily="34" charset="0"/>
                <a:cs typeface="Calibri" panose="020F0502020204030204" pitchFamily="34" charset="0"/>
              </a:rPr>
              <a:t>Abraham Lincoln</a:t>
            </a:r>
          </a:p>
          <a:p>
            <a:pPr>
              <a:lnSpc>
                <a:spcPct val="150000"/>
              </a:lnSpc>
            </a:pPr>
            <a:endParaRPr lang="nl-NL" dirty="0">
              <a:solidFill>
                <a:schemeClr val="accent1"/>
              </a:solidFill>
            </a:endParaRPr>
          </a:p>
        </p:txBody>
      </p:sp>
      <p:sp>
        <p:nvSpPr>
          <p:cNvPr id="9" name="Title 1">
            <a:extLst>
              <a:ext uri="{FF2B5EF4-FFF2-40B4-BE49-F238E27FC236}">
                <a16:creationId xmlns:a16="http://schemas.microsoft.com/office/drawing/2014/main" id="{109F53F4-CFBF-4D95-B822-18A3C4964A29}"/>
              </a:ext>
            </a:extLst>
          </p:cNvPr>
          <p:cNvSpPr txBox="1">
            <a:spLocks/>
          </p:cNvSpPr>
          <p:nvPr/>
        </p:nvSpPr>
        <p:spPr>
          <a:xfrm>
            <a:off x="1271464" y="2780928"/>
            <a:ext cx="96490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6600" dirty="0">
                <a:solidFill>
                  <a:schemeClr val="accent1"/>
                </a:solidFill>
              </a:rPr>
              <a:t>Reflectie</a:t>
            </a:r>
            <a:br>
              <a:rPr lang="nl-NL" sz="6600" b="1" dirty="0">
                <a:solidFill>
                  <a:schemeClr val="accent1"/>
                </a:solidFill>
              </a:rPr>
            </a:br>
            <a:endParaRPr lang="nl-NL" sz="4800" dirty="0"/>
          </a:p>
        </p:txBody>
      </p:sp>
    </p:spTree>
    <p:extLst>
      <p:ext uri="{BB962C8B-B14F-4D97-AF65-F5344CB8AC3E}">
        <p14:creationId xmlns:p14="http://schemas.microsoft.com/office/powerpoint/2010/main" val="3649186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4"/>
          <p:cNvSpPr txBox="1"/>
          <p:nvPr/>
        </p:nvSpPr>
        <p:spPr>
          <a:xfrm>
            <a:off x="1524000" y="830712"/>
            <a:ext cx="9144000" cy="1692771"/>
          </a:xfrm>
          <a:prstGeom prst="rect">
            <a:avLst/>
          </a:prstGeom>
          <a:solidFill>
            <a:schemeClr val="bg1"/>
          </a:solidFill>
        </p:spPr>
        <p:txBody>
          <a:bodyPr wrap="square" rtlCol="0" anchor="ctr" anchorCtr="0">
            <a:spAutoFit/>
          </a:bodyPr>
          <a:lstStyle/>
          <a:p>
            <a:pPr algn="ctr"/>
            <a:r>
              <a:rPr lang="nl-NL" sz="4800" b="1" dirty="0">
                <a:solidFill>
                  <a:srgbClr val="0070C0"/>
                </a:solidFill>
              </a:rPr>
              <a:t>Oefenen met de toekomst </a:t>
            </a:r>
          </a:p>
          <a:p>
            <a:pPr algn="ctr"/>
            <a:r>
              <a:rPr lang="nl-NL" sz="2800" b="1" dirty="0">
                <a:solidFill>
                  <a:srgbClr val="0070C0"/>
                </a:solidFill>
              </a:rPr>
              <a:t>Vier scenario’s voor stedelijke ontwikkeling, infrastructuur en mobiliteit in 2049</a:t>
            </a:r>
          </a:p>
        </p:txBody>
      </p:sp>
      <p:pic>
        <p:nvPicPr>
          <p:cNvPr id="25" name="Afbeelding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5" name="TextBox 4"/>
          <p:cNvSpPr txBox="1"/>
          <p:nvPr/>
        </p:nvSpPr>
        <p:spPr>
          <a:xfrm>
            <a:off x="911424" y="2708920"/>
            <a:ext cx="9937104" cy="523220"/>
          </a:xfrm>
          <a:prstGeom prst="rect">
            <a:avLst/>
          </a:prstGeom>
          <a:solidFill>
            <a:schemeClr val="bg1"/>
          </a:solidFill>
        </p:spPr>
        <p:txBody>
          <a:bodyPr wrap="square" rtlCol="0" anchor="ctr" anchorCtr="0">
            <a:spAutoFit/>
          </a:bodyPr>
          <a:lstStyle/>
          <a:p>
            <a:pPr algn="ctr"/>
            <a:r>
              <a:rPr lang="nl-NL" sz="2800" dirty="0">
                <a:solidFill>
                  <a:srgbClr val="0070C0"/>
                </a:solidFill>
              </a:rPr>
              <a:t>IOP – 28 maart 2019</a:t>
            </a:r>
          </a:p>
        </p:txBody>
      </p:sp>
      <p:pic>
        <p:nvPicPr>
          <p:cNvPr id="3" name="Afbeelding 2">
            <a:extLst>
              <a:ext uri="{FF2B5EF4-FFF2-40B4-BE49-F238E27FC236}">
                <a16:creationId xmlns:a16="http://schemas.microsoft.com/office/drawing/2014/main" id="{330E93DD-2172-4DA8-9ED6-42C1957917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87" b="3767"/>
          <a:stretch/>
        </p:blipFill>
        <p:spPr>
          <a:xfrm>
            <a:off x="0" y="0"/>
            <a:ext cx="12192306" cy="6858000"/>
          </a:xfrm>
          <a:prstGeom prst="rect">
            <a:avLst/>
          </a:prstGeom>
        </p:spPr>
      </p:pic>
      <p:sp>
        <p:nvSpPr>
          <p:cNvPr id="4" name="Tekstvak 3">
            <a:extLst>
              <a:ext uri="{FF2B5EF4-FFF2-40B4-BE49-F238E27FC236}">
                <a16:creationId xmlns:a16="http://schemas.microsoft.com/office/drawing/2014/main" id="{CF1BC9DE-AA0D-4610-BD1E-82A8C5DF0291}"/>
              </a:ext>
            </a:extLst>
          </p:cNvPr>
          <p:cNvSpPr txBox="1"/>
          <p:nvPr/>
        </p:nvSpPr>
        <p:spPr>
          <a:xfrm>
            <a:off x="442936" y="416374"/>
            <a:ext cx="11306127" cy="6309420"/>
          </a:xfrm>
          <a:prstGeom prst="rect">
            <a:avLst/>
          </a:prstGeom>
          <a:noFill/>
        </p:spPr>
        <p:txBody>
          <a:bodyPr wrap="square" rtlCol="0">
            <a:spAutoFit/>
          </a:bodyPr>
          <a:lstStyle/>
          <a:p>
            <a:pPr algn="ctr"/>
            <a:r>
              <a:rPr lang="nl-NL" sz="6000" dirty="0">
                <a:solidFill>
                  <a:schemeClr val="tx2"/>
                </a:solidFill>
                <a:latin typeface="+mj-lt"/>
              </a:rPr>
              <a:t>Oefenen met de toekomst</a:t>
            </a:r>
          </a:p>
          <a:p>
            <a:pPr algn="ctr"/>
            <a:r>
              <a:rPr lang="nl-NL" sz="3600" dirty="0">
                <a:solidFill>
                  <a:schemeClr val="tx2"/>
                </a:solidFill>
                <a:latin typeface="+mj-lt"/>
              </a:rPr>
              <a:t>Scenario’s voor stedelijke ontwikkeling, infrastructuur en mobiliteit in Nederland voor 2049</a:t>
            </a:r>
            <a:endParaRPr lang="nl-NL" sz="4000" dirty="0">
              <a:solidFill>
                <a:schemeClr val="tx2"/>
              </a:solidFill>
              <a:latin typeface="+mj-lt"/>
            </a:endParaRPr>
          </a:p>
          <a:p>
            <a:pPr algn="ctr"/>
            <a:endParaRPr lang="nl-NL" sz="4000" dirty="0">
              <a:solidFill>
                <a:schemeClr val="tx2"/>
              </a:solidFill>
              <a:latin typeface="+mj-lt"/>
            </a:endParaRPr>
          </a:p>
          <a:p>
            <a:pPr algn="ctr"/>
            <a:endParaRPr lang="nl-NL" sz="4000" dirty="0">
              <a:solidFill>
                <a:schemeClr val="tx2"/>
              </a:solidFill>
              <a:latin typeface="+mj-lt"/>
            </a:endParaRPr>
          </a:p>
          <a:p>
            <a:pPr algn="ctr"/>
            <a:endParaRPr lang="nl-NL" sz="3600" dirty="0">
              <a:solidFill>
                <a:schemeClr val="tx2"/>
              </a:solidFill>
              <a:latin typeface="+mj-lt"/>
            </a:endParaRPr>
          </a:p>
          <a:p>
            <a:pPr algn="ctr"/>
            <a:endParaRPr lang="nl-NL" sz="3600" dirty="0">
              <a:solidFill>
                <a:schemeClr val="tx2"/>
              </a:solidFill>
              <a:latin typeface="+mj-lt"/>
            </a:endParaRPr>
          </a:p>
          <a:p>
            <a:pPr algn="ctr"/>
            <a:endParaRPr lang="nl-NL" sz="3600" dirty="0">
              <a:solidFill>
                <a:schemeClr val="tx2"/>
              </a:solidFill>
              <a:latin typeface="+mj-lt"/>
            </a:endParaRPr>
          </a:p>
          <a:p>
            <a:pPr algn="ctr"/>
            <a:endParaRPr lang="nl-NL" sz="2800" dirty="0">
              <a:solidFill>
                <a:schemeClr val="tx2"/>
              </a:solidFill>
              <a:latin typeface="+mj-lt"/>
            </a:endParaRPr>
          </a:p>
          <a:p>
            <a:pPr algn="ctr"/>
            <a:endParaRPr lang="nl-NL" sz="2800" dirty="0">
              <a:solidFill>
                <a:schemeClr val="tx2"/>
              </a:solidFill>
            </a:endParaRPr>
          </a:p>
          <a:p>
            <a:r>
              <a:rPr lang="nl-NL" sz="2800" dirty="0">
                <a:solidFill>
                  <a:schemeClr val="tx2"/>
                </a:solidFill>
              </a:rPr>
              <a:t>© PBL 2019</a:t>
            </a:r>
          </a:p>
        </p:txBody>
      </p:sp>
    </p:spTree>
    <p:extLst>
      <p:ext uri="{BB962C8B-B14F-4D97-AF65-F5344CB8AC3E}">
        <p14:creationId xmlns:p14="http://schemas.microsoft.com/office/powerpoint/2010/main" val="517375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17868" y="831377"/>
            <a:ext cx="10972800" cy="1143000"/>
          </a:xfrm>
        </p:spPr>
        <p:txBody>
          <a:bodyPr/>
          <a:lstStyle/>
          <a:p>
            <a:pPr algn="l"/>
            <a:r>
              <a:rPr lang="nl-NL" dirty="0">
                <a:solidFill>
                  <a:schemeClr val="tx2"/>
                </a:solidFill>
              </a:rPr>
              <a:t>Aanleiding: grote onzekerheid</a:t>
            </a:r>
          </a:p>
        </p:txBody>
      </p:sp>
      <p:sp>
        <p:nvSpPr>
          <p:cNvPr id="8" name="Tijdelijke aanduiding voor inhoud 7">
            <a:extLst>
              <a:ext uri="{FF2B5EF4-FFF2-40B4-BE49-F238E27FC236}">
                <a16:creationId xmlns:a16="http://schemas.microsoft.com/office/drawing/2014/main" id="{D8BF8BE9-BDBA-46A5-BEBE-24C0230547FA}"/>
              </a:ext>
            </a:extLst>
          </p:cNvPr>
          <p:cNvSpPr>
            <a:spLocks noGrp="1"/>
          </p:cNvSpPr>
          <p:nvPr>
            <p:ph idx="1"/>
          </p:nvPr>
        </p:nvSpPr>
        <p:spPr/>
        <p:txBody>
          <a:bodyPr/>
          <a:lstStyle/>
          <a:p>
            <a:endParaRPr lang="nl-NL" dirty="0"/>
          </a:p>
          <a:p>
            <a:r>
              <a:rPr lang="nl-NL" dirty="0"/>
              <a:t>Transities rond klimaat, energie en circulariteit</a:t>
            </a:r>
          </a:p>
          <a:p>
            <a:r>
              <a:rPr lang="nl-NL" dirty="0"/>
              <a:t>Snelle technologische ontwikkeling</a:t>
            </a:r>
          </a:p>
          <a:p>
            <a:r>
              <a:rPr lang="nl-NL" dirty="0"/>
              <a:t>Sociale, culturele en economische veranderingen</a:t>
            </a:r>
          </a:p>
          <a:p>
            <a:r>
              <a:rPr lang="nl-NL" dirty="0"/>
              <a:t>Verhouding tussen overheid, markt en burger verandert</a:t>
            </a:r>
          </a:p>
        </p:txBody>
      </p:sp>
      <p:pic>
        <p:nvPicPr>
          <p:cNvPr id="9" name="Afbeelding 8">
            <a:extLst>
              <a:ext uri="{FF2B5EF4-FFF2-40B4-BE49-F238E27FC236}">
                <a16:creationId xmlns:a16="http://schemas.microsoft.com/office/drawing/2014/main" id="{2702AA1D-8266-4B9B-9E26-A9D0B7957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128"/>
            <a:ext cx="12192000" cy="1135200"/>
          </a:xfrm>
          <a:prstGeom prst="rect">
            <a:avLst/>
          </a:prstGeom>
        </p:spPr>
      </p:pic>
    </p:spTree>
    <p:extLst>
      <p:ext uri="{BB962C8B-B14F-4D97-AF65-F5344CB8AC3E}">
        <p14:creationId xmlns:p14="http://schemas.microsoft.com/office/powerpoint/2010/main" val="225188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09600" y="830712"/>
            <a:ext cx="10972800" cy="1143000"/>
          </a:xfrm>
        </p:spPr>
        <p:txBody>
          <a:bodyPr/>
          <a:lstStyle/>
          <a:p>
            <a:pPr algn="l"/>
            <a:r>
              <a:rPr lang="nl-NL" dirty="0">
                <a:solidFill>
                  <a:schemeClr val="tx2"/>
                </a:solidFill>
              </a:rPr>
              <a:t>Scenario’s als middel</a:t>
            </a:r>
          </a:p>
        </p:txBody>
      </p:sp>
      <p:sp>
        <p:nvSpPr>
          <p:cNvPr id="2" name="Tijdelijke aanduiding voor inhoud 1">
            <a:extLst>
              <a:ext uri="{FF2B5EF4-FFF2-40B4-BE49-F238E27FC236}">
                <a16:creationId xmlns:a16="http://schemas.microsoft.com/office/drawing/2014/main" id="{64580272-1EF9-4149-B3D4-F7A56FA89D3F}"/>
              </a:ext>
            </a:extLst>
          </p:cNvPr>
          <p:cNvSpPr>
            <a:spLocks noGrp="1"/>
          </p:cNvSpPr>
          <p:nvPr>
            <p:ph idx="1"/>
          </p:nvPr>
        </p:nvSpPr>
        <p:spPr>
          <a:xfrm>
            <a:off x="611425" y="1882472"/>
            <a:ext cx="10972800" cy="4137328"/>
          </a:xfrm>
        </p:spPr>
        <p:txBody>
          <a:bodyPr/>
          <a:lstStyle/>
          <a:p>
            <a:r>
              <a:rPr lang="nl-NL" dirty="0"/>
              <a:t>om diepe onzekerheid te erkennen, te analyseren en erop te reflecteren</a:t>
            </a:r>
          </a:p>
          <a:p>
            <a:r>
              <a:rPr lang="nl-NL" dirty="0"/>
              <a:t>om te anticiperen op ontwikkelingen</a:t>
            </a:r>
          </a:p>
          <a:p>
            <a:r>
              <a:rPr lang="nl-NL" dirty="0"/>
              <a:t>om handelingsopties in beeld te krijgen</a:t>
            </a:r>
          </a:p>
        </p:txBody>
      </p:sp>
      <p:sp>
        <p:nvSpPr>
          <p:cNvPr id="10" name="Rechthoek 9">
            <a:extLst>
              <a:ext uri="{FF2B5EF4-FFF2-40B4-BE49-F238E27FC236}">
                <a16:creationId xmlns:a16="http://schemas.microsoft.com/office/drawing/2014/main" id="{FE06FCF7-04B1-4052-85FE-AFCB4C1C8AEE}"/>
              </a:ext>
            </a:extLst>
          </p:cNvPr>
          <p:cNvSpPr/>
          <p:nvPr/>
        </p:nvSpPr>
        <p:spPr>
          <a:xfrm>
            <a:off x="2855640" y="4679927"/>
            <a:ext cx="9120336" cy="880369"/>
          </a:xfrm>
          <a:prstGeom prst="rect">
            <a:avLst/>
          </a:prstGeom>
        </p:spPr>
        <p:txBody>
          <a:bodyPr wrap="square">
            <a:spAutoFit/>
          </a:bodyPr>
          <a:lstStyle/>
          <a:p>
            <a:pPr algn="r">
              <a:lnSpc>
                <a:spcPct val="150000"/>
              </a:lnSpc>
            </a:pPr>
            <a:r>
              <a:rPr lang="en-US" i="1" dirty="0">
                <a:solidFill>
                  <a:schemeClr val="accent1"/>
                </a:solidFill>
                <a:latin typeface="Calibri" panose="020F0502020204030204" pitchFamily="34" charset="0"/>
                <a:cs typeface="Calibri" panose="020F0502020204030204" pitchFamily="34" charset="0"/>
              </a:rPr>
              <a:t>The end result (…) is not an accurate picture of tomorrow, but better decisions about the future</a:t>
            </a:r>
          </a:p>
          <a:p>
            <a:pPr algn="r">
              <a:lnSpc>
                <a:spcPct val="150000"/>
              </a:lnSpc>
            </a:pPr>
            <a:r>
              <a:rPr lang="en-US" i="1" dirty="0">
                <a:solidFill>
                  <a:schemeClr val="accent1"/>
                </a:solidFill>
                <a:latin typeface="Calibri" panose="020F0502020204030204" pitchFamily="34" charset="0"/>
                <a:cs typeface="Calibri" panose="020F0502020204030204" pitchFamily="34" charset="0"/>
              </a:rPr>
              <a:t>Peter Schwartz</a:t>
            </a:r>
          </a:p>
        </p:txBody>
      </p:sp>
      <p:pic>
        <p:nvPicPr>
          <p:cNvPr id="8" name="Afbeelding 7">
            <a:extLst>
              <a:ext uri="{FF2B5EF4-FFF2-40B4-BE49-F238E27FC236}">
                <a16:creationId xmlns:a16="http://schemas.microsoft.com/office/drawing/2014/main" id="{7ED20918-6B1C-41B2-9CF2-BA58DEF98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128"/>
            <a:ext cx="12192000" cy="1135200"/>
          </a:xfrm>
          <a:prstGeom prst="rect">
            <a:avLst/>
          </a:prstGeom>
        </p:spPr>
      </p:pic>
    </p:spTree>
    <p:extLst>
      <p:ext uri="{BB962C8B-B14F-4D97-AF65-F5344CB8AC3E}">
        <p14:creationId xmlns:p14="http://schemas.microsoft.com/office/powerpoint/2010/main" val="91655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17868" y="831377"/>
            <a:ext cx="10972800" cy="1143000"/>
          </a:xfrm>
        </p:spPr>
        <p:txBody>
          <a:bodyPr/>
          <a:lstStyle/>
          <a:p>
            <a:pPr algn="l"/>
            <a:r>
              <a:rPr lang="nl-NL" dirty="0">
                <a:solidFill>
                  <a:schemeClr val="tx2"/>
                </a:solidFill>
              </a:rPr>
              <a:t>Met als doel</a:t>
            </a:r>
          </a:p>
        </p:txBody>
      </p:sp>
      <p:sp>
        <p:nvSpPr>
          <p:cNvPr id="8" name="Tijdelijke aanduiding voor inhoud 7">
            <a:extLst>
              <a:ext uri="{FF2B5EF4-FFF2-40B4-BE49-F238E27FC236}">
                <a16:creationId xmlns:a16="http://schemas.microsoft.com/office/drawing/2014/main" id="{D8BF8BE9-BDBA-46A5-BEBE-24C0230547FA}"/>
              </a:ext>
            </a:extLst>
          </p:cNvPr>
          <p:cNvSpPr>
            <a:spLocks noGrp="1"/>
          </p:cNvSpPr>
          <p:nvPr>
            <p:ph idx="1"/>
          </p:nvPr>
        </p:nvSpPr>
        <p:spPr/>
        <p:txBody>
          <a:bodyPr/>
          <a:lstStyle/>
          <a:p>
            <a:endParaRPr lang="nl-NL" dirty="0"/>
          </a:p>
          <a:p>
            <a:r>
              <a:rPr lang="nl-NL" dirty="0"/>
              <a:t>Inzicht vergroten</a:t>
            </a:r>
          </a:p>
          <a:p>
            <a:r>
              <a:rPr lang="nl-NL" dirty="0"/>
              <a:t>Communicatie ondersteunen</a:t>
            </a:r>
          </a:p>
          <a:p>
            <a:r>
              <a:rPr lang="nl-NL" dirty="0"/>
              <a:t>Betrokkenheid versterken</a:t>
            </a:r>
          </a:p>
          <a:p>
            <a:endParaRPr lang="nl-NL" dirty="0"/>
          </a:p>
        </p:txBody>
      </p:sp>
      <p:pic>
        <p:nvPicPr>
          <p:cNvPr id="6" name="Afbeelding 5">
            <a:extLst>
              <a:ext uri="{FF2B5EF4-FFF2-40B4-BE49-F238E27FC236}">
                <a16:creationId xmlns:a16="http://schemas.microsoft.com/office/drawing/2014/main" id="{A668F8AA-459C-425A-8A6E-646534ABA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128"/>
            <a:ext cx="12192000" cy="1135200"/>
          </a:xfrm>
          <a:prstGeom prst="rect">
            <a:avLst/>
          </a:prstGeom>
        </p:spPr>
      </p:pic>
    </p:spTree>
    <p:extLst>
      <p:ext uri="{BB962C8B-B14F-4D97-AF65-F5344CB8AC3E}">
        <p14:creationId xmlns:p14="http://schemas.microsoft.com/office/powerpoint/2010/main" val="614133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
        <p:nvSpPr>
          <p:cNvPr id="7" name="Titel 6">
            <a:extLst>
              <a:ext uri="{FF2B5EF4-FFF2-40B4-BE49-F238E27FC236}">
                <a16:creationId xmlns:a16="http://schemas.microsoft.com/office/drawing/2014/main" id="{F526612C-A69D-4737-8893-9730F411DB36}"/>
              </a:ext>
            </a:extLst>
          </p:cNvPr>
          <p:cNvSpPr>
            <a:spLocks noGrp="1"/>
          </p:cNvSpPr>
          <p:nvPr>
            <p:ph type="title"/>
          </p:nvPr>
        </p:nvSpPr>
        <p:spPr>
          <a:xfrm>
            <a:off x="617868" y="831377"/>
            <a:ext cx="10972800" cy="1143000"/>
          </a:xfrm>
        </p:spPr>
        <p:txBody>
          <a:bodyPr>
            <a:normAutofit/>
          </a:bodyPr>
          <a:lstStyle/>
          <a:p>
            <a:pPr algn="l"/>
            <a:r>
              <a:rPr lang="nl-NL" dirty="0">
                <a:solidFill>
                  <a:schemeClr val="tx2"/>
                </a:solidFill>
              </a:rPr>
              <a:t>Aard van de scenario’s</a:t>
            </a:r>
          </a:p>
        </p:txBody>
      </p:sp>
      <p:pic>
        <p:nvPicPr>
          <p:cNvPr id="6" name="Afbeelding 5">
            <a:extLst>
              <a:ext uri="{FF2B5EF4-FFF2-40B4-BE49-F238E27FC236}">
                <a16:creationId xmlns:a16="http://schemas.microsoft.com/office/drawing/2014/main" id="{3639EB59-350A-4614-99CD-B23BF8E49F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1687"/>
            <a:ext cx="12192000" cy="1135200"/>
          </a:xfrm>
          <a:prstGeom prst="rect">
            <a:avLst/>
          </a:prstGeom>
        </p:spPr>
      </p:pic>
      <p:sp>
        <p:nvSpPr>
          <p:cNvPr id="11" name="Tijdelijke aanduiding voor inhoud 7">
            <a:extLst>
              <a:ext uri="{FF2B5EF4-FFF2-40B4-BE49-F238E27FC236}">
                <a16:creationId xmlns:a16="http://schemas.microsoft.com/office/drawing/2014/main" id="{66435F18-A527-415E-80F3-C07AF6565A04}"/>
              </a:ext>
            </a:extLst>
          </p:cNvPr>
          <p:cNvSpPr>
            <a:spLocks noGrp="1"/>
          </p:cNvSpPr>
          <p:nvPr>
            <p:ph idx="1"/>
          </p:nvPr>
        </p:nvSpPr>
        <p:spPr>
          <a:xfrm>
            <a:off x="695400" y="2204864"/>
            <a:ext cx="10972800" cy="4525963"/>
          </a:xfrm>
        </p:spPr>
        <p:txBody>
          <a:bodyPr numCol="2"/>
          <a:lstStyle/>
          <a:p>
            <a:pPr>
              <a:buFont typeface="Wingdings" panose="05000000000000000000" pitchFamily="2" charset="2"/>
              <a:buChar char="§"/>
            </a:pPr>
            <a:r>
              <a:rPr lang="nl-NL" altLang="nl-NL" dirty="0">
                <a:latin typeface="Calibri" panose="020F0502020204030204" pitchFamily="34" charset="0"/>
              </a:rPr>
              <a:t>30 jaar vooruit</a:t>
            </a:r>
          </a:p>
          <a:p>
            <a:pPr>
              <a:buFont typeface="Wingdings" panose="05000000000000000000" pitchFamily="2" charset="2"/>
              <a:buChar char="§"/>
            </a:pPr>
            <a:r>
              <a:rPr lang="nl-NL" altLang="nl-NL" dirty="0">
                <a:latin typeface="Calibri" panose="020F0502020204030204" pitchFamily="34" charset="0"/>
              </a:rPr>
              <a:t>Kwalitatief</a:t>
            </a:r>
          </a:p>
          <a:p>
            <a:pPr>
              <a:buFont typeface="Wingdings" panose="05000000000000000000" pitchFamily="2" charset="2"/>
              <a:buChar char="§"/>
            </a:pPr>
            <a:r>
              <a:rPr lang="nl-NL" altLang="nl-NL" dirty="0">
                <a:latin typeface="Calibri" panose="020F0502020204030204" pitchFamily="34" charset="0"/>
              </a:rPr>
              <a:t>Normatief</a:t>
            </a:r>
          </a:p>
          <a:p>
            <a:pPr>
              <a:buFont typeface="Wingdings" panose="05000000000000000000" pitchFamily="2" charset="2"/>
              <a:buChar char="§"/>
            </a:pPr>
            <a:r>
              <a:rPr lang="nl-NL" altLang="nl-NL" dirty="0">
                <a:latin typeface="Calibri" panose="020F0502020204030204" pitchFamily="34" charset="0"/>
              </a:rPr>
              <a:t>Geen utopieën/</a:t>
            </a:r>
            <a:r>
              <a:rPr lang="nl-NL" altLang="nl-NL" dirty="0" err="1">
                <a:latin typeface="Calibri" panose="020F0502020204030204" pitchFamily="34" charset="0"/>
              </a:rPr>
              <a:t>dystopieën</a:t>
            </a:r>
            <a:endParaRPr lang="nl-NL" altLang="nl-NL" dirty="0">
              <a:latin typeface="Calibri" panose="020F0502020204030204" pitchFamily="34" charset="0"/>
            </a:endParaRPr>
          </a:p>
          <a:p>
            <a:pPr>
              <a:buFont typeface="Wingdings" panose="05000000000000000000" pitchFamily="2" charset="2"/>
              <a:buChar char="§"/>
            </a:pPr>
            <a:endParaRPr lang="nl-NL" altLang="nl-NL" dirty="0">
              <a:latin typeface="Calibri" panose="020F0502020204030204" pitchFamily="34" charset="0"/>
            </a:endParaRPr>
          </a:p>
          <a:p>
            <a:pPr>
              <a:buFont typeface="Wingdings" panose="05000000000000000000" pitchFamily="2" charset="2"/>
              <a:buChar char="§"/>
            </a:pPr>
            <a:endParaRPr lang="nl-NL" altLang="nl-NL" dirty="0">
              <a:latin typeface="Calibri" panose="020F0502020204030204" pitchFamily="34" charset="0"/>
            </a:endParaRPr>
          </a:p>
          <a:p>
            <a:pPr>
              <a:buFont typeface="Wingdings" panose="05000000000000000000" pitchFamily="2" charset="2"/>
              <a:buChar char="§"/>
            </a:pPr>
            <a:endParaRPr lang="nl-NL" altLang="nl-NL" dirty="0">
              <a:latin typeface="Calibri" panose="020F0502020204030204" pitchFamily="34" charset="0"/>
            </a:endParaRPr>
          </a:p>
          <a:p>
            <a:pPr>
              <a:buFont typeface="Wingdings" panose="05000000000000000000" pitchFamily="2" charset="2"/>
              <a:buChar char="§"/>
            </a:pPr>
            <a:r>
              <a:rPr lang="nl-NL" altLang="nl-NL" dirty="0">
                <a:latin typeface="Calibri" panose="020F0502020204030204" pitchFamily="34" charset="0"/>
              </a:rPr>
              <a:t>Toekomstbeeld én verhaal</a:t>
            </a:r>
          </a:p>
          <a:p>
            <a:pPr>
              <a:buFont typeface="Wingdings" panose="05000000000000000000" pitchFamily="2" charset="2"/>
              <a:buChar char="§"/>
            </a:pPr>
            <a:r>
              <a:rPr lang="nl-NL" altLang="nl-NL" dirty="0">
                <a:latin typeface="Calibri" panose="020F0502020204030204" pitchFamily="34" charset="0"/>
              </a:rPr>
              <a:t>Geloofwaardig</a:t>
            </a:r>
          </a:p>
          <a:p>
            <a:pPr>
              <a:buFont typeface="Wingdings" panose="05000000000000000000" pitchFamily="2" charset="2"/>
              <a:buChar char="§"/>
            </a:pPr>
            <a:r>
              <a:rPr lang="nl-NL" altLang="nl-NL" dirty="0">
                <a:latin typeface="Calibri" panose="020F0502020204030204" pitchFamily="34" charset="0"/>
              </a:rPr>
              <a:t>Onderscheidend</a:t>
            </a:r>
          </a:p>
          <a:p>
            <a:pPr>
              <a:buFont typeface="Wingdings" panose="05000000000000000000" pitchFamily="2" charset="2"/>
              <a:buChar char="§"/>
            </a:pPr>
            <a:r>
              <a:rPr lang="nl-NL" altLang="nl-NL" dirty="0">
                <a:latin typeface="Calibri" panose="020F0502020204030204" pitchFamily="34" charset="0"/>
              </a:rPr>
              <a:t>Prikkelend</a:t>
            </a:r>
          </a:p>
        </p:txBody>
      </p:sp>
    </p:spTree>
    <p:extLst>
      <p:ext uri="{BB962C8B-B14F-4D97-AF65-F5344CB8AC3E}">
        <p14:creationId xmlns:p14="http://schemas.microsoft.com/office/powerpoint/2010/main" val="117579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ntranet.pbl.nl/indibase/figuur/origineel/138610">
            <a:extLst>
              <a:ext uri="{FF2B5EF4-FFF2-40B4-BE49-F238E27FC236}">
                <a16:creationId xmlns:a16="http://schemas.microsoft.com/office/drawing/2014/main" id="{D615DA62-A0E8-4DFB-B16E-13811FD89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55" y="796365"/>
            <a:ext cx="10527992" cy="575338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401" y="2037"/>
            <a:ext cx="4762500" cy="828675"/>
          </a:xfrm>
          <a:prstGeom prst="rect">
            <a:avLst/>
          </a:prstGeom>
        </p:spPr>
      </p:pic>
    </p:spTree>
    <p:extLst>
      <p:ext uri="{BB962C8B-B14F-4D97-AF65-F5344CB8AC3E}">
        <p14:creationId xmlns:p14="http://schemas.microsoft.com/office/powerpoint/2010/main" val="2452128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6789</TotalTime>
  <Words>2586</Words>
  <Application>Microsoft Office PowerPoint</Application>
  <PresentationFormat>Breedbeeld</PresentationFormat>
  <Paragraphs>330</Paragraphs>
  <Slides>42</Slides>
  <Notes>42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42</vt:i4>
      </vt:variant>
    </vt:vector>
  </HeadingPairs>
  <TitlesOfParts>
    <vt:vector size="46" baseType="lpstr">
      <vt:lpstr>Arial</vt:lpstr>
      <vt:lpstr>Calibri</vt:lpstr>
      <vt:lpstr>Wingdings</vt:lpstr>
      <vt:lpstr>Office Theme</vt:lpstr>
      <vt:lpstr>PowerPoint-presentatie</vt:lpstr>
      <vt:lpstr>Programma</vt:lpstr>
      <vt:lpstr>Deze workshop is gebaseerd op</vt:lpstr>
      <vt:lpstr> Omgaan met onzekerheid  </vt:lpstr>
      <vt:lpstr>Aanleiding: grote onzekerheid</vt:lpstr>
      <vt:lpstr>Scenario’s als middel</vt:lpstr>
      <vt:lpstr>Met als doel</vt:lpstr>
      <vt:lpstr>Aard van de scenario’s</vt:lpstr>
      <vt:lpstr>PowerPoint-presentatie</vt:lpstr>
      <vt:lpstr>De scenario’s </vt:lpstr>
      <vt:lpstr>maatschappijbeelden  toekomstbeelden</vt:lpstr>
      <vt:lpstr>toekomstbeelden  verhalen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 de slag Oefenen met de toekomst </vt:lpstr>
      <vt:lpstr>Vragen stellen en antwoorden uitproberen</vt:lpstr>
      <vt:lpstr>Nu echt aan de slag Zelf oefenen met de toekomst </vt:lpstr>
      <vt:lpstr> Vraagstelling 1</vt:lpstr>
      <vt:lpstr>PowerPoint-presentatie</vt:lpstr>
      <vt:lpstr>PowerPoint-presentatie</vt:lpstr>
      <vt:lpstr> Vraagstelling 2</vt:lpstr>
      <vt:lpstr>PowerPoint-presentatie</vt:lpstr>
      <vt:lpstr>PowerPoint-presentatie</vt:lpstr>
      <vt:lpstr>PowerPoint-presentatie</vt:lpstr>
    </vt:vector>
  </TitlesOfParts>
  <Company>PBL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Snellen, Daniëlle</dc:creator>
  <cp:lastModifiedBy>David Hamers</cp:lastModifiedBy>
  <cp:revision>644</cp:revision>
  <cp:lastPrinted>2019-03-28T13:31:17Z</cp:lastPrinted>
  <dcterms:created xsi:type="dcterms:W3CDTF">2016-10-27T08:15:03Z</dcterms:created>
  <dcterms:modified xsi:type="dcterms:W3CDTF">2020-03-12T13:35:10Z</dcterms:modified>
</cp:coreProperties>
</file>