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4"/>
    <p:sldMasterId id="2147483648" r:id="rId5"/>
  </p:sldMasterIdLst>
  <p:notesMasterIdLst>
    <p:notesMasterId r:id="rId15"/>
  </p:notesMasterIdLst>
  <p:handoutMasterIdLst>
    <p:handoutMasterId r:id="rId16"/>
  </p:handoutMasterIdLst>
  <p:sldIdLst>
    <p:sldId id="655" r:id="rId6"/>
    <p:sldId id="660" r:id="rId7"/>
    <p:sldId id="661" r:id="rId8"/>
    <p:sldId id="662" r:id="rId9"/>
    <p:sldId id="663" r:id="rId10"/>
    <p:sldId id="664" r:id="rId11"/>
    <p:sldId id="666" r:id="rId12"/>
    <p:sldId id="665" r:id="rId13"/>
    <p:sldId id="769" r:id="rId14"/>
  </p:sldIdLst>
  <p:sldSz cx="12192000" cy="6858000"/>
  <p:notesSz cx="6705600" cy="98425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xtiel: Route Nederland" id="{33C8FAC8-39F3-44BA-9E95-D2B633CE2444}">
          <p14:sldIdLst>
            <p14:sldId id="655"/>
            <p14:sldId id="660"/>
            <p14:sldId id="661"/>
            <p14:sldId id="662"/>
            <p14:sldId id="663"/>
            <p14:sldId id="664"/>
            <p14:sldId id="666"/>
            <p14:sldId id="665"/>
            <p14:sldId id="769"/>
          </p14:sldIdLst>
        </p14:section>
      </p14:sectionLst>
    </p:ext>
    <p:ext uri="{EFAFB233-063F-42B5-8137-9DF3F51BA10A}">
      <p15:sldGuideLst xmlns:p15="http://schemas.microsoft.com/office/powerpoint/2012/main">
        <p15:guide id="1" pos="506" userDrawn="1">
          <p15:clr>
            <a:srgbClr val="A4A3A4"/>
          </p15:clr>
        </p15:guide>
        <p15:guide id="3" orient="horz" pos="1434" userDrawn="1">
          <p15:clr>
            <a:srgbClr val="A4A3A4"/>
          </p15:clr>
        </p15:guide>
        <p15:guide id="5" pos="211" userDrawn="1">
          <p15:clr>
            <a:srgbClr val="A4A3A4"/>
          </p15:clr>
        </p15:guide>
        <p15:guide id="6" orient="horz" pos="82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745746-DE6E-B2A6-801E-4ED72B660121}" name="Maas, Timo" initials="MT" userId="Maas, Timo" providerId="None"/>
  <p188:author id="{61AA1ED7-A4E1-0DF1-B63B-85D7CC53E220}" name="Blois, de Filip" initials="BdF" userId="S::bloisdf@pbl.nl::a7d79dea-9ea9-46e9-8d01-c938be50a4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10" name="Blois, de Filip" initials="BdF" lastIdx="1" clrIdx="9">
    <p:extLst>
      <p:ext uri="{19B8F6BF-5375-455C-9EA6-DF929625EA0E}">
        <p15:presenceInfo xmlns:p15="http://schemas.microsoft.com/office/powerpoint/2012/main" userId="Blois, de Filip" providerId="None"/>
      </p:ext>
    </p:extLst>
  </p:cmAuthor>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C00"/>
    <a:srgbClr val="000000"/>
    <a:srgbClr val="154273"/>
    <a:srgbClr val="F2D9E7"/>
    <a:srgbClr val="E5B2CF"/>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5913A-5562-4784-9D54-44F323B53E52}" v="4" dt="2022-05-20T10:37:32.68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19" autoAdjust="0"/>
  </p:normalViewPr>
  <p:slideViewPr>
    <p:cSldViewPr snapToGrid="0">
      <p:cViewPr varScale="1">
        <p:scale>
          <a:sx n="66" d="100"/>
          <a:sy n="66" d="100"/>
        </p:scale>
        <p:origin x="1110" y="66"/>
      </p:cViewPr>
      <p:guideLst>
        <p:guide pos="506"/>
        <p:guide orient="horz" pos="1434"/>
        <p:guide pos="211"/>
        <p:guide orient="horz" pos="82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 Maas" userId="b17130f5-37cd-4042-b8cc-2ef41a47613e" providerId="ADAL" clId="{61D5913A-5562-4784-9D54-44F323B53E52}"/>
    <pc:docChg chg="modSld">
      <pc:chgData name="Timo Maas" userId="b17130f5-37cd-4042-b8cc-2ef41a47613e" providerId="ADAL" clId="{61D5913A-5562-4784-9D54-44F323B53E52}" dt="2022-05-20T10:26:00.921" v="0" actId="108"/>
      <pc:docMkLst>
        <pc:docMk/>
      </pc:docMkLst>
      <pc:sldChg chg="modNotesTx">
        <pc:chgData name="Timo Maas" userId="b17130f5-37cd-4042-b8cc-2ef41a47613e" providerId="ADAL" clId="{61D5913A-5562-4784-9D54-44F323B53E52}" dt="2022-05-20T10:26:00.921" v="0" actId="108"/>
        <pc:sldMkLst>
          <pc:docMk/>
          <pc:sldMk cId="4106504566" sldId="6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voettekst 3"/>
          <p:cNvSpPr>
            <a:spLocks noGrp="1"/>
          </p:cNvSpPr>
          <p:nvPr>
            <p:ph type="ftr" sz="quarter" idx="2"/>
          </p:nvPr>
        </p:nvSpPr>
        <p:spPr>
          <a:xfrm>
            <a:off x="1" y="9348667"/>
            <a:ext cx="2905760" cy="493833"/>
          </a:xfrm>
          <a:prstGeom prst="rect">
            <a:avLst/>
          </a:prstGeom>
        </p:spPr>
        <p:txBody>
          <a:bodyPr vert="horz" lIns="90315" tIns="45158" rIns="90315" bIns="45158" rtlCol="0" anchor="b"/>
          <a:lstStyle>
            <a:lvl1pPr algn="l">
              <a:defRPr sz="1200"/>
            </a:lvl1pPr>
          </a:lstStyle>
          <a:p>
            <a:endParaRPr lang="nl-NL"/>
          </a:p>
        </p:txBody>
      </p:sp>
      <p:sp>
        <p:nvSpPr>
          <p:cNvPr id="6" name="Header Placeholder 5">
            <a:extLst>
              <a:ext uri="{FF2B5EF4-FFF2-40B4-BE49-F238E27FC236}">
                <a16:creationId xmlns:a16="http://schemas.microsoft.com/office/drawing/2014/main" id="{3DC294F0-ED9A-40F3-92C2-90147088D3A6}"/>
              </a:ext>
            </a:extLst>
          </p:cNvPr>
          <p:cNvSpPr>
            <a:spLocks noGrp="1"/>
          </p:cNvSpPr>
          <p:nvPr>
            <p:ph type="hdr" sz="quarter"/>
          </p:nvPr>
        </p:nvSpPr>
        <p:spPr>
          <a:xfrm>
            <a:off x="0" y="0"/>
            <a:ext cx="2905125" cy="493713"/>
          </a:xfrm>
          <a:prstGeom prst="rect">
            <a:avLst/>
          </a:prstGeom>
        </p:spPr>
        <p:txBody>
          <a:bodyPr vert="horz" lIns="91440" tIns="45720" rIns="91440" bIns="45720" rtlCol="0"/>
          <a:lstStyle>
            <a:lvl1pPr algn="l">
              <a:defRPr sz="1200"/>
            </a:lvl1pPr>
          </a:lstStyle>
          <a:p>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idx="1"/>
          </p:nvPr>
        </p:nvSpPr>
        <p:spPr>
          <a:xfrm>
            <a:off x="3798288" y="0"/>
            <a:ext cx="2905760" cy="493834"/>
          </a:xfrm>
          <a:prstGeom prst="rect">
            <a:avLst/>
          </a:prstGeom>
        </p:spPr>
        <p:txBody>
          <a:bodyPr vert="horz" lIns="90315" tIns="45158" rIns="90315" bIns="45158" rtlCol="0"/>
          <a:lstStyle>
            <a:lvl1pPr algn="r">
              <a:defRPr sz="1200"/>
            </a:lvl1pPr>
          </a:lstStyle>
          <a:p>
            <a:fld id="{FAD30240-3B76-4E52-B42B-C39F5C218F4D}" type="datetimeFigureOut">
              <a:rPr lang="nl-NL" smtClean="0"/>
              <a:t>20-5-2022</a:t>
            </a:fld>
            <a:endParaRPr lang="nl-NL"/>
          </a:p>
        </p:txBody>
      </p:sp>
      <p:sp>
        <p:nvSpPr>
          <p:cNvPr id="4" name="Tijdelijke aanduiding voor dia-afbeelding 3"/>
          <p:cNvSpPr>
            <a:spLocks noGrp="1" noRot="1" noChangeAspect="1"/>
          </p:cNvSpPr>
          <p:nvPr>
            <p:ph type="sldImg" idx="2"/>
          </p:nvPr>
        </p:nvSpPr>
        <p:spPr>
          <a:xfrm>
            <a:off x="400050" y="1230313"/>
            <a:ext cx="5905500" cy="3322637"/>
          </a:xfrm>
          <a:prstGeom prst="rect">
            <a:avLst/>
          </a:prstGeom>
          <a:noFill/>
          <a:ln w="12700">
            <a:solidFill>
              <a:prstClr val="black"/>
            </a:solidFill>
          </a:ln>
        </p:spPr>
        <p:txBody>
          <a:bodyPr vert="horz" lIns="90315" tIns="45158" rIns="90315" bIns="45158" rtlCol="0" anchor="ctr"/>
          <a:lstStyle/>
          <a:p>
            <a:endParaRPr lang="nl-NL"/>
          </a:p>
        </p:txBody>
      </p:sp>
      <p:sp>
        <p:nvSpPr>
          <p:cNvPr id="5" name="Tijdelijke aanduiding voor notities 4"/>
          <p:cNvSpPr>
            <a:spLocks noGrp="1"/>
          </p:cNvSpPr>
          <p:nvPr>
            <p:ph type="body" sz="quarter" idx="3"/>
          </p:nvPr>
        </p:nvSpPr>
        <p:spPr>
          <a:xfrm>
            <a:off x="670560" y="4736704"/>
            <a:ext cx="5364480" cy="3875484"/>
          </a:xfrm>
          <a:prstGeom prst="rect">
            <a:avLst/>
          </a:prstGeom>
        </p:spPr>
        <p:txBody>
          <a:bodyPr vert="horz" lIns="90315" tIns="45158" rIns="90315" bIns="45158"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348667"/>
            <a:ext cx="2905760" cy="493833"/>
          </a:xfrm>
          <a:prstGeom prst="rect">
            <a:avLst/>
          </a:prstGeom>
        </p:spPr>
        <p:txBody>
          <a:bodyPr vert="horz" lIns="90315" tIns="45158" rIns="90315" bIns="45158"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98288" y="9348667"/>
            <a:ext cx="2905760" cy="493833"/>
          </a:xfrm>
          <a:prstGeom prst="rect">
            <a:avLst/>
          </a:prstGeom>
        </p:spPr>
        <p:txBody>
          <a:bodyPr vert="horz" lIns="90315" tIns="45158" rIns="90315" bIns="45158" rtlCol="0" anchor="b"/>
          <a:lstStyle>
            <a:lvl1pPr algn="r">
              <a:defRPr sz="1200"/>
            </a:lvl1pPr>
          </a:lstStyle>
          <a:p>
            <a:fld id="{DE501649-886C-4324-AD4C-E61C88D47728}" type="slidenum">
              <a:rPr lang="nl-NL" smtClean="0"/>
              <a:t>‹#›</a:t>
            </a:fld>
            <a:endParaRPr lang="nl-NL"/>
          </a:p>
        </p:txBody>
      </p:sp>
      <p:sp>
        <p:nvSpPr>
          <p:cNvPr id="8" name="Header Placeholder 7">
            <a:extLst>
              <a:ext uri="{FF2B5EF4-FFF2-40B4-BE49-F238E27FC236}">
                <a16:creationId xmlns:a16="http://schemas.microsoft.com/office/drawing/2014/main" id="{BB6315C7-B083-406C-9284-DA793123D61D}"/>
              </a:ext>
            </a:extLst>
          </p:cNvPr>
          <p:cNvSpPr>
            <a:spLocks noGrp="1"/>
          </p:cNvSpPr>
          <p:nvPr>
            <p:ph type="hdr" sz="quarter"/>
          </p:nvPr>
        </p:nvSpPr>
        <p:spPr>
          <a:xfrm>
            <a:off x="0" y="0"/>
            <a:ext cx="2905125" cy="493713"/>
          </a:xfrm>
          <a:prstGeom prst="rect">
            <a:avLst/>
          </a:prstGeom>
        </p:spPr>
        <p:txBody>
          <a:bodyPr vert="horz" lIns="91440" tIns="45720" rIns="91440" bIns="45720" rtlCol="0"/>
          <a:lstStyle>
            <a:lvl1pPr algn="l">
              <a:defRPr sz="1200"/>
            </a:lvl1pPr>
          </a:lstStyle>
          <a:p>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RijksoverheidSansText" panose="020B0503040202060203" pitchFamily="34" charset="0"/>
              </a:rPr>
              <a:t>The following slides are about taking a global perspective on the circular economy, with the clothing value chain serving as an example. They shows how activities in different parts of the world are related, and how social and economic benefits could be achieved by integrating the circular potential of the Global South into these value chains, whereas a one-sided focus on European/Dutch circularity may disregard these benefits.</a:t>
            </a:r>
            <a:endParaRPr lang="nl-NL" sz="1050" dirty="0">
              <a:latin typeface="RijksoverheidSansText" panose="020B0503040202060203" pitchFamily="34" charset="0"/>
            </a:endParaRPr>
          </a:p>
        </p:txBody>
      </p:sp>
      <p:sp>
        <p:nvSpPr>
          <p:cNvPr id="4" name="Slide Number Placeholder 3"/>
          <p:cNvSpPr>
            <a:spLocks noGrp="1"/>
          </p:cNvSpPr>
          <p:nvPr>
            <p:ph type="sldNum" sz="quarter" idx="5"/>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76501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noProof="1">
                <a:solidFill>
                  <a:schemeClr val="tx1"/>
                </a:solidFill>
                <a:latin typeface="RijksoverheidSansText" panose="020B0503040202060203" pitchFamily="34" charset="0"/>
                <a:ea typeface="+mn-ea"/>
                <a:cs typeface="+mn-cs"/>
              </a:rPr>
              <a:t>This is what a typical clothing value chain looks like, with the Netherlands as an example. As you can see, it is a very linear chain. Raw materials, such as polyester and cotton, are produced, processed and used in the manufacture of clothing. This clothing, once it is discarded by its users, mostly ends up in municipal waste streams, where it is either incinerated or landfilled. The only remotely 'circular' aspect of this process is the recovery of energy from waste incineration.</a:t>
            </a: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78174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The various stages of this chain generate waste and pollution; thus, negatively affecting environmental SDGs. Examples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latin typeface="RijksoverheidSansText" panose="020B0503040202060203" pitchFamily="34" charset="0"/>
                <a:ea typeface="+mn-ea"/>
                <a:cs typeface="+mn-cs"/>
              </a:rPr>
              <a:t>pesticides and land use in resource production (especially of cotton), affecting biodiversity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latin typeface="RijksoverheidSansText" panose="020B0503040202060203" pitchFamily="34" charset="0"/>
                <a:ea typeface="+mn-ea"/>
                <a:cs typeface="+mn-cs"/>
              </a:rPr>
              <a:t>water pollution caused by manufacturing 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latin typeface="RijksoverheidSansText" panose="020B0503040202060203" pitchFamily="34" charset="0"/>
                <a:ea typeface="+mn-ea"/>
                <a:cs typeface="+mn-cs"/>
              </a:rPr>
              <a:t>microplastics affecting marine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latin typeface="RijksoverheidSansText" panose="020B0503040202060203" pitchFamily="34" charset="0"/>
                <a:ea typeface="+mn-ea"/>
                <a:cs typeface="+mn-cs"/>
              </a:rPr>
              <a:t>large-scale resource disposal – in the Netherlands, this is often done by incineration</a:t>
            </a:r>
          </a:p>
        </p:txBody>
      </p:sp>
      <p:sp>
        <p:nvSpPr>
          <p:cNvPr id="4" name="Slide Number Placeholder 3"/>
          <p:cNvSpPr>
            <a:spLocks noGrp="1"/>
          </p:cNvSpPr>
          <p:nvPr>
            <p:ph type="sldNum" sz="quarter" idx="5"/>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201412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These environmental issues have given rise to ambitions for a circular clothing sector. Currently, in the EU and the Netherlands, these ambitions </a:t>
            </a:r>
            <a:r>
              <a:rPr lang="en-US" sz="1050" kern="1200" dirty="0" err="1">
                <a:solidFill>
                  <a:schemeClr val="tx1"/>
                </a:solidFill>
                <a:latin typeface="RijksoverheidSansText" panose="020B0503040202060203" pitchFamily="34" charset="0"/>
                <a:ea typeface="+mn-ea"/>
                <a:cs typeface="+mn-cs"/>
              </a:rPr>
              <a:t>emphasise</a:t>
            </a:r>
            <a:r>
              <a:rPr lang="en-US" sz="1050" kern="1200" dirty="0">
                <a:solidFill>
                  <a:schemeClr val="tx1"/>
                </a:solidFill>
                <a:latin typeface="RijksoverheidSansText" panose="020B0503040202060203" pitchFamily="34" charset="0"/>
                <a:ea typeface="+mn-ea"/>
                <a:cs typeface="+mn-cs"/>
              </a:rPr>
              <a:t> the need for the reuse and recycle of clothing, alongside attention for the production of sustainable raw materials. This would decrease the amount of waste that is produced, slowing and closing material loops.</a:t>
            </a: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429171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EU and Dutch circular clothing ambitions do not seem take account of an important part of the existing value chain. Most of the discarded clothing that is collected separately finds its way abroad. Large markets for used clothing from the European Union in the Global South. African countries are main destinations for used clothes, and there are several sorting and grading hubs the United Arab Emirates and Pakistan, amongst others. In Pakistan and India, old clothing that is not suitable for reuse is often downcycled into </a:t>
            </a:r>
            <a:r>
              <a:rPr lang="en-US" sz="1050" kern="1200" dirty="0" err="1">
                <a:solidFill>
                  <a:schemeClr val="tx1"/>
                </a:solidFill>
                <a:latin typeface="RijksoverheidSansText" panose="020B0503040202060203" pitchFamily="34" charset="0"/>
                <a:ea typeface="+mn-ea"/>
                <a:cs typeface="+mn-cs"/>
              </a:rPr>
              <a:t>fibres</a:t>
            </a:r>
            <a:r>
              <a:rPr lang="en-US" sz="1050" kern="1200" dirty="0">
                <a:solidFill>
                  <a:schemeClr val="tx1"/>
                </a:solidFill>
                <a:latin typeface="RijksoverheidSansText" panose="020B0503040202060203" pitchFamily="34" charset="0"/>
                <a:ea typeface="+mn-ea"/>
                <a:cs typeface="+mn-cs"/>
              </a:rPr>
              <a:t> used for making rags, blankets or other low-quality textiles. Together, this means that low-income countries have two roles fitting with a circular economy: by supplying sustainable resources and by re-using goods. However, textile waste does form a serious problem in Africa, where low-quality 'fast-fashion' used clothing that remains unsold ends up being dumped, as there is no suitable waste processing infrastructure.</a:t>
            </a:r>
            <a:endParaRPr lang="nl-NL" sz="1050" kern="1200" dirty="0">
              <a:solidFill>
                <a:schemeClr val="tx1"/>
              </a:solidFill>
              <a:latin typeface="RijksoverheidSansText" panose="020B0503040202060203" pitchFamily="34" charset="0"/>
              <a:ea typeface="+mn-ea"/>
              <a:cs typeface="+mn-cs"/>
            </a:endParaRP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247399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Looking at this existing value chain, there is room for EU and Dutch circular ambitions to take a more global perspective. This perspective would seek to close the loop, in a global sense, and broaden the role of low-income countries also supplying recycled materials and using them in manufacturing. An effective strategy would be one that targets the parts of the value chain with lowest resource efficiency, such as the incineration of discarded clothing in the European Union and the dumping of unwanted clothing in Africa. Furthermore, overall clothing production volumes could be reduced, with a shift towards higher quality, more durable, repairable and more easily recycled garments. This could generate environmental gains, as well as benefit people in the Global South who are involved in the trade, processing and use of second-hand clothing. </a:t>
            </a: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2077920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Such a global perspective may also lead to various SDG-related benefits. Not in the least in relation to environmental goals, but also socio-economically. Incorporating countries in the Global South into a global circular clothing economy would also create employment opportunities in sorting, grading, repairing and recycling clothing. Most jobs in the sorting, grading and repair of clothes for reuse will continue to be manual and are currently female-dominated, whereas sorting and grading for recycling can be automated. Investment in these jobs can focus on creating decent work, with good working conditions and decent wages. Clothing that is no longer fit to be reused could be diverted from dumpsites to recycling facilities, to be reincorporated into the manufacture of new products, thereby improving the environmental outcome through higher material value retention. In addition, used clothing of good quality does form a source of affordable clothes for very large groups of people in the Global South, with up to 90% of people in some African countries wearing predominantly used clothing.</a:t>
            </a: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7</a:t>
            </a:fld>
            <a:endParaRPr lang="nl-NL"/>
          </a:p>
        </p:txBody>
      </p:sp>
    </p:spTree>
    <p:extLst>
      <p:ext uri="{BB962C8B-B14F-4D97-AF65-F5344CB8AC3E}">
        <p14:creationId xmlns:p14="http://schemas.microsoft.com/office/powerpoint/2010/main" val="4231392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In all this, it remains essential to </a:t>
            </a:r>
            <a:r>
              <a:rPr lang="en-US" sz="1050" kern="1200" dirty="0" err="1">
                <a:solidFill>
                  <a:schemeClr val="tx1"/>
                </a:solidFill>
                <a:latin typeface="RijksoverheidSansText" panose="020B0503040202060203" pitchFamily="34" charset="0"/>
                <a:ea typeface="+mn-ea"/>
                <a:cs typeface="+mn-cs"/>
              </a:rPr>
              <a:t>emphasise</a:t>
            </a:r>
            <a:r>
              <a:rPr lang="en-US" sz="1050" kern="1200" dirty="0">
                <a:solidFill>
                  <a:schemeClr val="tx1"/>
                </a:solidFill>
                <a:latin typeface="RijksoverheidSansText" panose="020B0503040202060203" pitchFamily="34" charset="0"/>
                <a:ea typeface="+mn-ea"/>
                <a:cs typeface="+mn-cs"/>
              </a:rPr>
              <a:t> preconditions for a more global circular economy. It is vital, in this regard, to decrease overall textile production volumes, and there needs to be a focus on rethinking material use: design for longevity, durability, repair, and recyclability. Quality over quantity. In addition, already existing preconditions that seek to avoid </a:t>
            </a:r>
            <a:r>
              <a:rPr lang="en-US" sz="1050" kern="1200" dirty="0" err="1">
                <a:solidFill>
                  <a:schemeClr val="tx1"/>
                </a:solidFill>
                <a:latin typeface="RijksoverheidSansText" panose="020B0503040202060203" pitchFamily="34" charset="0"/>
                <a:ea typeface="+mn-ea"/>
                <a:cs typeface="+mn-cs"/>
              </a:rPr>
              <a:t>externalising</a:t>
            </a:r>
            <a:r>
              <a:rPr lang="en-US" sz="1050" kern="1200" dirty="0">
                <a:solidFill>
                  <a:schemeClr val="tx1"/>
                </a:solidFill>
                <a:latin typeface="RijksoverheidSansText" panose="020B0503040202060203" pitchFamily="34" charset="0"/>
                <a:ea typeface="+mn-ea"/>
                <a:cs typeface="+mn-cs"/>
              </a:rPr>
              <a:t> costs onto people and the environment in the Global South remain essential. This requires a focus on </a:t>
            </a:r>
            <a:r>
              <a:rPr lang="en-US" sz="1050" kern="1200" dirty="0" err="1">
                <a:solidFill>
                  <a:schemeClr val="tx1"/>
                </a:solidFill>
                <a:latin typeface="RijksoverheidSansText" panose="020B0503040202060203" pitchFamily="34" charset="0"/>
                <a:ea typeface="+mn-ea"/>
                <a:cs typeface="+mn-cs"/>
              </a:rPr>
              <a:t>labour</a:t>
            </a:r>
            <a:r>
              <a:rPr lang="en-US" sz="1050" kern="1200" dirty="0">
                <a:solidFill>
                  <a:schemeClr val="tx1"/>
                </a:solidFill>
                <a:latin typeface="RijksoverheidSansText" panose="020B0503040202060203" pitchFamily="34" charset="0"/>
                <a:ea typeface="+mn-ea"/>
                <a:cs typeface="+mn-cs"/>
              </a:rPr>
              <a:t> rights, health risks, and environmental standards. Monitoring, reporting and accountability tools will need to be developed to keep track of trade flows and impacts throughout the value chains.</a:t>
            </a: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8</a:t>
            </a:fld>
            <a:endParaRPr lang="nl-NL"/>
          </a:p>
        </p:txBody>
      </p:sp>
    </p:spTree>
    <p:extLst>
      <p:ext uri="{BB962C8B-B14F-4D97-AF65-F5344CB8AC3E}">
        <p14:creationId xmlns:p14="http://schemas.microsoft.com/office/powerpoint/2010/main" val="3067043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DE501649-886C-4324-AD4C-E61C88D47728}" type="slidenum">
              <a:rPr lang="nl-NL" smtClean="0"/>
              <a:t>9</a:t>
            </a:fld>
            <a:endParaRPr lang="nl-NL"/>
          </a:p>
        </p:txBody>
      </p:sp>
    </p:spTree>
    <p:extLst>
      <p:ext uri="{BB962C8B-B14F-4D97-AF65-F5344CB8AC3E}">
        <p14:creationId xmlns:p14="http://schemas.microsoft.com/office/powerpoint/2010/main" val="3764367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22793427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p:cNvSpPr>
          <p:nvPr>
            <p:ph type="dt" sz="half" idx="14"/>
          </p:nvPr>
        </p:nvSpPr>
        <p:spPr/>
        <p:txBody>
          <a:bodyPr/>
          <a:lstStyle/>
          <a:p>
            <a:fld id="{420F3351-B4AF-48C9-B0BE-6F5590DC91D3}" type="datetime1">
              <a:rPr lang="nl-NL" smtClean="0"/>
              <a:t>20-5-2022</a:t>
            </a:fld>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9138322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fld id="{B150221C-793A-4E18-91F9-F9F6E29DCAFB}" type="datetime1">
              <a:rPr lang="nl-NL" smtClean="0"/>
              <a:t>20-5-2022</a:t>
            </a:fld>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55669838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6" name="Tijdelijke aanduiding voor datum 15"/>
          <p:cNvSpPr>
            <a:spLocks noGrp="1"/>
          </p:cNvSpPr>
          <p:nvPr>
            <p:ph type="dt" sz="half" idx="10"/>
          </p:nvPr>
        </p:nvSpPr>
        <p:spPr/>
        <p:txBody>
          <a:bodyPr/>
          <a:lstStyle/>
          <a:p>
            <a:fld id="{894295F2-5575-47DF-A83F-FA4BC9D03E6C}" type="datetime1">
              <a:rPr lang="nl-NL" smtClean="0"/>
              <a:t>20-5-2022</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01241332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nl-NL"/>
              <a:t>Klik om de stijl te bewerken</a:t>
            </a:r>
          </a:p>
        </p:txBody>
      </p:sp>
      <p:sp>
        <p:nvSpPr>
          <p:cNvPr id="12" name="Tijdelijke aanduiding voor datum 11"/>
          <p:cNvSpPr>
            <a:spLocks noGrp="1"/>
          </p:cNvSpPr>
          <p:nvPr>
            <p:ph type="dt" sz="half" idx="10"/>
          </p:nvPr>
        </p:nvSpPr>
        <p:spPr/>
        <p:txBody>
          <a:bodyPr/>
          <a:lstStyle/>
          <a:p>
            <a:fld id="{51935397-293F-47D7-AE97-E2BC057B87C0}" type="datetime1">
              <a:rPr lang="nl-NL" smtClean="0"/>
              <a:t>20-5-2022</a:t>
            </a:fld>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6206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fld id="{60C4D5A9-3ED9-448A-9A49-12E8B1661F27}" type="datetime1">
              <a:rPr lang="nl-NL" smtClean="0"/>
              <a:t>20-5-2022</a:t>
            </a:fld>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34270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7" name="Tijdelijke aanduiding voor datum 16"/>
          <p:cNvSpPr>
            <a:spLocks noGrp="1"/>
          </p:cNvSpPr>
          <p:nvPr>
            <p:ph type="dt" sz="half" idx="14"/>
          </p:nvPr>
        </p:nvSpPr>
        <p:spPr/>
        <p:txBody>
          <a:bodyPr/>
          <a:lstStyle/>
          <a:p>
            <a:fld id="{EFCA55E0-21C2-4300-A1EC-1C69B848F1E0}"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029557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fld id="{00A04A74-C1F8-4DF2-ABE3-DB7F378F8E9B}" type="datetime1">
              <a:rPr lang="nl-NL" smtClean="0"/>
              <a:t>20-5-2022</a:t>
            </a:fld>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41112325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atum 5"/>
          <p:cNvSpPr>
            <a:spLocks noGrp="1"/>
          </p:cNvSpPr>
          <p:nvPr>
            <p:ph type="dt" sz="half" idx="10"/>
          </p:nvPr>
        </p:nvSpPr>
        <p:spPr/>
        <p:txBody>
          <a:bodyPr/>
          <a:lstStyle/>
          <a:p>
            <a:fld id="{BEC6BA33-232B-4D6A-A262-50C7945602CE}" type="datetime1">
              <a:rPr lang="nl-NL" smtClean="0"/>
              <a:t>20-5-2022</a:t>
            </a:fld>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7376311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fld id="{44949B9F-0C1A-46E4-9155-D0B1F7F78688}" type="datetime1">
              <a:rPr lang="nl-NL" smtClean="0"/>
              <a:t>20-5-2022</a:t>
            </a:fld>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18475062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atum 12"/>
          <p:cNvSpPr>
            <a:spLocks noGrp="1"/>
          </p:cNvSpPr>
          <p:nvPr>
            <p:ph type="dt" sz="half" idx="11"/>
          </p:nvPr>
        </p:nvSpPr>
        <p:spPr/>
        <p:txBody>
          <a:bodyPr/>
          <a:lstStyle/>
          <a:p>
            <a:fld id="{888B158C-60FE-4670-920F-0CB466E71137}" type="datetime1">
              <a:rPr lang="nl-NL" smtClean="0"/>
              <a:t>20-5-2022</a:t>
            </a:fld>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18573476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fld id="{779D8FB0-A55B-4D52-8F13-041CD7CBB729}" type="datetime1">
              <a:rPr lang="nl-NL" smtClean="0"/>
              <a:t>20-5-2022</a:t>
            </a:fld>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882511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11" name="Tijdelijke aanduiding voor datum 10"/>
          <p:cNvSpPr>
            <a:spLocks noGrp="1"/>
          </p:cNvSpPr>
          <p:nvPr>
            <p:ph type="dt" sz="half" idx="25"/>
          </p:nvPr>
        </p:nvSpPr>
        <p:spPr/>
        <p:txBody>
          <a:bodyPr/>
          <a:lstStyle/>
          <a:p>
            <a:fld id="{361100F5-0EA6-473E-88B8-F0622A0B10DC}"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19056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1"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20" name="Tijdelijke aanduiding voor datum 19"/>
          <p:cNvSpPr>
            <a:spLocks noGrp="1"/>
          </p:cNvSpPr>
          <p:nvPr>
            <p:ph type="dt" sz="half" idx="25"/>
          </p:nvPr>
        </p:nvSpPr>
        <p:spPr/>
        <p:txBody>
          <a:bodyPr/>
          <a:lstStyle/>
          <a:p>
            <a:fld id="{7355376D-21C0-4BA3-A57F-B143DA15CCB9}" type="datetime1">
              <a:rPr lang="nl-NL" smtClean="0"/>
              <a:t>20-5-2022</a:t>
            </a:fld>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11456357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nchor="t"/>
          <a:lstStyle/>
          <a:p>
            <a:r>
              <a:rPr lang="nl-NL"/>
              <a:t>Klik om de stijl te bewerken</a:t>
            </a:r>
          </a:p>
        </p:txBody>
      </p:sp>
      <p:sp>
        <p:nvSpPr>
          <p:cNvPr id="10"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6" name="Tijdelijke aanduiding voor datum 5"/>
          <p:cNvSpPr>
            <a:spLocks noGrp="1"/>
          </p:cNvSpPr>
          <p:nvPr>
            <p:ph type="dt" sz="half" idx="25"/>
          </p:nvPr>
        </p:nvSpPr>
        <p:spPr/>
        <p:txBody>
          <a:bodyPr/>
          <a:lstStyle/>
          <a:p>
            <a:fld id="{ADE1E6B3-99EA-4892-96A6-FD54B4E83581}"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32262051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fld id="{D3E1E877-3BB3-4FB7-9CEB-9CF2A62834EE}" type="datetime1">
              <a:rPr lang="nl-NL" smtClean="0"/>
              <a:t>20-5-2022</a:t>
            </a:fld>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383246932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9" name="Tijdelijke aanduiding voor datum 8"/>
          <p:cNvSpPr>
            <a:spLocks noGrp="1"/>
          </p:cNvSpPr>
          <p:nvPr>
            <p:ph type="dt" sz="half" idx="15"/>
          </p:nvPr>
        </p:nvSpPr>
        <p:spPr/>
        <p:txBody>
          <a:bodyPr/>
          <a:lstStyle/>
          <a:p>
            <a:fld id="{B7EB07FD-14B4-46DA-A904-B2DE8A7AF10D}" type="datetime1">
              <a:rPr lang="nl-NL" smtClean="0"/>
              <a:t>20-5-2022</a:t>
            </a:fld>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011950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fld id="{B4AC742B-0CA8-42DC-B5D1-A8F4DAEAEFA9}" type="datetime1">
              <a:rPr lang="nl-NL" smtClean="0"/>
              <a:t>20-5-2022</a:t>
            </a:fld>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134396643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fld id="{43FF8BBA-AACE-40D1-93BC-DF574076C5FC}" type="datetime1">
              <a:rPr lang="nl-NL" smtClean="0"/>
              <a:t>20-5-2022</a:t>
            </a:fld>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632753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3" name="Tijdelijke aanduiding voor datum 12"/>
          <p:cNvSpPr>
            <a:spLocks noGrp="1"/>
          </p:cNvSpPr>
          <p:nvPr>
            <p:ph type="dt" sz="half" idx="15"/>
          </p:nvPr>
        </p:nvSpPr>
        <p:spPr/>
        <p:txBody>
          <a:bodyPr/>
          <a:lstStyle/>
          <a:p>
            <a:fld id="{D63CB477-36D7-4000-B628-A811016B9EB3}" type="datetime1">
              <a:rPr lang="nl-NL" smtClean="0"/>
              <a:t>20-5-2022</a:t>
            </a:fld>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7297391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lvl1pPr>
              <a:defRPr/>
            </a:lvl1pPr>
          </a:lstStyle>
          <a:p>
            <a:r>
              <a:rPr lang="nl-NL"/>
              <a:t>Klik op het pictogram als u een afbeelding wilt toevoegen. </a:t>
            </a:r>
            <a:br>
              <a:rPr lang="nl-NL"/>
            </a:br>
            <a:r>
              <a:rPr lang="nl-NL"/>
              <a:t>Let op de rechten van de foto!</a:t>
            </a:r>
          </a:p>
        </p:txBody>
      </p:sp>
      <p:sp>
        <p:nvSpPr>
          <p:cNvPr id="9" name="Titel 8"/>
          <p:cNvSpPr>
            <a:spLocks noGrp="1"/>
          </p:cNvSpPr>
          <p:nvPr>
            <p:ph type="title"/>
          </p:nvPr>
        </p:nvSpPr>
        <p:spPr>
          <a:xfrm>
            <a:off x="634206" y="1051200"/>
            <a:ext cx="10924382" cy="946800"/>
          </a:xfrm>
        </p:spPr>
        <p:txBody>
          <a:bodyPr anchor="t"/>
          <a:lstStyle/>
          <a:p>
            <a:r>
              <a:rPr lang="nl-NL"/>
              <a:t>Klik om de stijl te bewerken</a:t>
            </a:r>
          </a:p>
        </p:txBody>
      </p:sp>
      <p:sp>
        <p:nvSpPr>
          <p:cNvPr id="5" name="Tijdelijke aanduiding voor datum 4"/>
          <p:cNvSpPr>
            <a:spLocks noGrp="1"/>
          </p:cNvSpPr>
          <p:nvPr>
            <p:ph type="dt" sz="half" idx="15"/>
          </p:nvPr>
        </p:nvSpPr>
        <p:spPr/>
        <p:txBody>
          <a:bodyPr/>
          <a:lstStyle/>
          <a:p>
            <a:fld id="{7FADF59C-A8C0-4304-83AD-BACCBD2476BA}" type="datetime1">
              <a:rPr lang="nl-NL" smtClean="0"/>
              <a:t>20-5-2022</a:t>
            </a:fld>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9034717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fld id="{58EAB845-FC90-437C-B360-6F3FB8DD9C1E}" type="datetime1">
              <a:rPr lang="nl-NL" smtClean="0"/>
              <a:t>20-5-2022</a:t>
            </a:fld>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74130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7" name="Afbeelding 6" descr="Afbeelding met tekst&#10;&#10;Automatisch gegenereerde beschrijving">
            <a:extLst>
              <a:ext uri="{FF2B5EF4-FFF2-40B4-BE49-F238E27FC236}">
                <a16:creationId xmlns:a16="http://schemas.microsoft.com/office/drawing/2014/main" id="{354E6144-6E4A-4B72-9FE9-3D26EB358FF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1998" cy="6858000"/>
          </a:xfrm>
          <a:prstGeom prst="rect">
            <a:avLst/>
          </a:prstGeom>
        </p:spPr>
      </p:pic>
      <p:sp>
        <p:nvSpPr>
          <p:cNvPr id="8" name="Rechthoek 7">
            <a:extLst>
              <a:ext uri="{FF2B5EF4-FFF2-40B4-BE49-F238E27FC236}">
                <a16:creationId xmlns:a16="http://schemas.microsoft.com/office/drawing/2014/main" id="{1AE6818D-D410-459C-A1B0-655350341270}"/>
              </a:ext>
            </a:extLst>
          </p:cNvPr>
          <p:cNvSpPr/>
          <p:nvPr userDrawn="1"/>
        </p:nvSpPr>
        <p:spPr>
          <a:xfrm>
            <a:off x="-1" y="-1"/>
            <a:ext cx="12609096" cy="1315453"/>
          </a:xfrm>
          <a:prstGeom prst="rect">
            <a:avLst/>
          </a:prstGeom>
          <a:gradFill>
            <a:gsLst>
              <a:gs pos="100000">
                <a:schemeClr val="tx1">
                  <a:alpha val="0"/>
                </a:schemeClr>
              </a:gs>
              <a:gs pos="0">
                <a:schemeClr val="tx1">
                  <a:alpha val="2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AD2F8D7E-AC89-41A0-B93B-49F5EE2A454B}"/>
              </a:ext>
            </a:extLst>
          </p:cNvPr>
          <p:cNvSpPr/>
          <p:nvPr userDrawn="1"/>
        </p:nvSpPr>
        <p:spPr>
          <a:xfrm rot="16613491">
            <a:off x="353969" y="2145965"/>
            <a:ext cx="7482838" cy="2476111"/>
          </a:xfrm>
          <a:prstGeom prst="rect">
            <a:avLst/>
          </a:prstGeom>
          <a:gradFill>
            <a:gsLst>
              <a:gs pos="100000">
                <a:schemeClr val="tx1">
                  <a:alpha val="0"/>
                </a:schemeClr>
              </a:gs>
              <a:gs pos="0">
                <a:schemeClr val="tx1">
                  <a:alpha val="2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rije vorm: vorm 8">
            <a:extLst>
              <a:ext uri="{FF2B5EF4-FFF2-40B4-BE49-F238E27FC236}">
                <a16:creationId xmlns:a16="http://schemas.microsoft.com/office/drawing/2014/main" id="{88D92B1D-BF79-47E4-BA70-70B7141AD692}"/>
              </a:ext>
            </a:extLst>
          </p:cNvPr>
          <p:cNvSpPr/>
          <p:nvPr userDrawn="1"/>
        </p:nvSpPr>
        <p:spPr>
          <a:xfrm>
            <a:off x="-150126" y="-98296"/>
            <a:ext cx="3651425" cy="7345258"/>
          </a:xfrm>
          <a:custGeom>
            <a:avLst/>
            <a:gdLst>
              <a:gd name="connsiteX0" fmla="*/ 40943 w 3971498"/>
              <a:gd name="connsiteY0" fmla="*/ 13648 h 7383439"/>
              <a:gd name="connsiteX1" fmla="*/ 3971498 w 3971498"/>
              <a:gd name="connsiteY1" fmla="*/ 0 h 7383439"/>
              <a:gd name="connsiteX2" fmla="*/ 2852382 w 3971498"/>
              <a:gd name="connsiteY2" fmla="*/ 7383439 h 7383439"/>
              <a:gd name="connsiteX3" fmla="*/ 0 w 3971498"/>
              <a:gd name="connsiteY3" fmla="*/ 7206018 h 7383439"/>
              <a:gd name="connsiteX4" fmla="*/ 40943 w 3971498"/>
              <a:gd name="connsiteY4" fmla="*/ 13648 h 7383439"/>
              <a:gd name="connsiteX0" fmla="*/ 40943 w 3971498"/>
              <a:gd name="connsiteY0" fmla="*/ 13648 h 7356143"/>
              <a:gd name="connsiteX1" fmla="*/ 3971498 w 3971498"/>
              <a:gd name="connsiteY1" fmla="*/ 0 h 7356143"/>
              <a:gd name="connsiteX2" fmla="*/ 2511188 w 3971498"/>
              <a:gd name="connsiteY2" fmla="*/ 7356143 h 7356143"/>
              <a:gd name="connsiteX3" fmla="*/ 0 w 3971498"/>
              <a:gd name="connsiteY3" fmla="*/ 7206018 h 7356143"/>
              <a:gd name="connsiteX4" fmla="*/ 40943 w 3971498"/>
              <a:gd name="connsiteY4" fmla="*/ 13648 h 7356143"/>
              <a:gd name="connsiteX0" fmla="*/ 40943 w 3466531"/>
              <a:gd name="connsiteY0" fmla="*/ 150126 h 7492621"/>
              <a:gd name="connsiteX1" fmla="*/ 3466531 w 3466531"/>
              <a:gd name="connsiteY1" fmla="*/ 0 h 7492621"/>
              <a:gd name="connsiteX2" fmla="*/ 2511188 w 3466531"/>
              <a:gd name="connsiteY2" fmla="*/ 7492621 h 7492621"/>
              <a:gd name="connsiteX3" fmla="*/ 0 w 3466531"/>
              <a:gd name="connsiteY3" fmla="*/ 7342496 h 7492621"/>
              <a:gd name="connsiteX4" fmla="*/ 40943 w 3466531"/>
              <a:gd name="connsiteY4" fmla="*/ 150126 h 7492621"/>
              <a:gd name="connsiteX0" fmla="*/ 40943 w 3562065"/>
              <a:gd name="connsiteY0" fmla="*/ 136478 h 7478973"/>
              <a:gd name="connsiteX1" fmla="*/ 3562065 w 3562065"/>
              <a:gd name="connsiteY1" fmla="*/ 0 h 7478973"/>
              <a:gd name="connsiteX2" fmla="*/ 2511188 w 3562065"/>
              <a:gd name="connsiteY2" fmla="*/ 7478973 h 7478973"/>
              <a:gd name="connsiteX3" fmla="*/ 0 w 3562065"/>
              <a:gd name="connsiteY3" fmla="*/ 7328848 h 7478973"/>
              <a:gd name="connsiteX4" fmla="*/ 40943 w 3562065"/>
              <a:gd name="connsiteY4" fmla="*/ 136478 h 7478973"/>
              <a:gd name="connsiteX0" fmla="*/ 40943 w 3411939"/>
              <a:gd name="connsiteY0" fmla="*/ 13648 h 7356143"/>
              <a:gd name="connsiteX1" fmla="*/ 3411939 w 3411939"/>
              <a:gd name="connsiteY1" fmla="*/ 0 h 7356143"/>
              <a:gd name="connsiteX2" fmla="*/ 2511188 w 3411939"/>
              <a:gd name="connsiteY2" fmla="*/ 7356143 h 7356143"/>
              <a:gd name="connsiteX3" fmla="*/ 0 w 3411939"/>
              <a:gd name="connsiteY3" fmla="*/ 7206018 h 7356143"/>
              <a:gd name="connsiteX4" fmla="*/ 40943 w 3411939"/>
              <a:gd name="connsiteY4" fmla="*/ 13648 h 7356143"/>
              <a:gd name="connsiteX0" fmla="*/ 40943 w 3651425"/>
              <a:gd name="connsiteY0" fmla="*/ 2763 h 7345258"/>
              <a:gd name="connsiteX1" fmla="*/ 3651425 w 3651425"/>
              <a:gd name="connsiteY1" fmla="*/ 0 h 7345258"/>
              <a:gd name="connsiteX2" fmla="*/ 2511188 w 3651425"/>
              <a:gd name="connsiteY2" fmla="*/ 7345258 h 7345258"/>
              <a:gd name="connsiteX3" fmla="*/ 0 w 3651425"/>
              <a:gd name="connsiteY3" fmla="*/ 7195133 h 7345258"/>
              <a:gd name="connsiteX4" fmla="*/ 40943 w 3651425"/>
              <a:gd name="connsiteY4" fmla="*/ 2763 h 734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425" h="7345258">
                <a:moveTo>
                  <a:pt x="40943" y="2763"/>
                </a:moveTo>
                <a:lnTo>
                  <a:pt x="3651425" y="0"/>
                </a:lnTo>
                <a:lnTo>
                  <a:pt x="2511188" y="7345258"/>
                </a:lnTo>
                <a:lnTo>
                  <a:pt x="0" y="7195133"/>
                </a:lnTo>
                <a:lnTo>
                  <a:pt x="40943" y="27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11">
            <a:extLst>
              <a:ext uri="{FF2B5EF4-FFF2-40B4-BE49-F238E27FC236}">
                <a16:creationId xmlns:a16="http://schemas.microsoft.com/office/drawing/2014/main" id="{6607B0B9-F723-48E2-95AC-9103D8AD0E9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12192000" cy="1879600"/>
          </a:xfrm>
          <a:prstGeom prst="rect">
            <a:avLst/>
          </a:prstGeom>
        </p:spPr>
      </p:pic>
      <p:pic>
        <p:nvPicPr>
          <p:cNvPr id="12" name="Picture 11">
            <a:extLst>
              <a:ext uri="{FF2B5EF4-FFF2-40B4-BE49-F238E27FC236}">
                <a16:creationId xmlns:a16="http://schemas.microsoft.com/office/drawing/2014/main" id="{E4FD4211-14B7-4AE3-B0E9-5FFE04DE2E9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44380" y="6569607"/>
            <a:ext cx="12192000" cy="288393"/>
          </a:xfrm>
          <a:prstGeom prst="rect">
            <a:avLst/>
          </a:prstGeom>
        </p:spPr>
      </p:pic>
      <p:sp>
        <p:nvSpPr>
          <p:cNvPr id="13" name="Tekstvak 12">
            <a:extLst>
              <a:ext uri="{FF2B5EF4-FFF2-40B4-BE49-F238E27FC236}">
                <a16:creationId xmlns:a16="http://schemas.microsoft.com/office/drawing/2014/main" id="{DEB93649-A04E-444A-9054-2FCA73A8E43A}"/>
              </a:ext>
            </a:extLst>
          </p:cNvPr>
          <p:cNvSpPr txBox="1"/>
          <p:nvPr userDrawn="1"/>
        </p:nvSpPr>
        <p:spPr>
          <a:xfrm>
            <a:off x="334963" y="5852081"/>
            <a:ext cx="4828673" cy="369332"/>
          </a:xfrm>
          <a:prstGeom prst="rect">
            <a:avLst/>
          </a:prstGeom>
          <a:noFill/>
        </p:spPr>
        <p:txBody>
          <a:bodyPr wrap="square" rtlCol="0">
            <a:spAutoFit/>
          </a:bodyPr>
          <a:lstStyle/>
          <a:p>
            <a:r>
              <a:rPr lang="en-US" b="1">
                <a:solidFill>
                  <a:schemeClr val="bg1"/>
                </a:solidFill>
              </a:rPr>
              <a:t>pbl.nl</a:t>
            </a:r>
            <a:endParaRPr lang="nl-NL" b="1">
              <a:solidFill>
                <a:schemeClr val="bg1"/>
              </a:solidFill>
            </a:endParaRPr>
          </a:p>
        </p:txBody>
      </p:sp>
    </p:spTree>
    <p:extLst>
      <p:ext uri="{BB962C8B-B14F-4D97-AF65-F5344CB8AC3E}">
        <p14:creationId xmlns:p14="http://schemas.microsoft.com/office/powerpoint/2010/main" val="2408939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fld id="{62C7F54C-CC2E-4C2C-85E1-D04844E85A6B}" type="datetime1">
              <a:rPr lang="nl-NL" smtClean="0"/>
              <a:t>20-5-2022</a:t>
            </a:fld>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658175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fld id="{87C2376B-B9CB-4D2E-A934-46B895B0EC04}" type="datetime1">
              <a:rPr lang="nl-NL" smtClean="0"/>
              <a:t>20-5-2022</a:t>
            </a:fld>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05699034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20E0A84D-FB29-4407-9164-9F7B48369ADA}"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98242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D3F5EE55-3813-4BF3-BC14-B19E5E849F8E}"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555175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fld id="{D210BAA4-0601-499A-8230-69920160F115}" type="datetime1">
              <a:rPr lang="nl-NL" smtClean="0"/>
              <a:t>20-5-2022</a:t>
            </a:fld>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Tree>
    <p:extLst>
      <p:ext uri="{BB962C8B-B14F-4D97-AF65-F5344CB8AC3E}">
        <p14:creationId xmlns:p14="http://schemas.microsoft.com/office/powerpoint/2010/main" val="398826832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Footer"/>
          <p:cNvSpPr>
            <a:spLocks noGrp="1" noChangeArrowheads="1"/>
          </p:cNvSpPr>
          <p:nvPr>
            <p:ph type="ftr" sz="quarter" idx="10"/>
          </p:nvPr>
        </p:nvSpPr>
        <p:spPr/>
        <p:txBody>
          <a:bodyPr/>
          <a:lstStyle>
            <a:lvl1pPr>
              <a:defRPr/>
            </a:lvl1pPr>
          </a:lstStyle>
          <a:p>
            <a:pPr>
              <a:defRPr/>
            </a:pPr>
            <a:endParaRPr lang="nl-NL"/>
          </a:p>
        </p:txBody>
      </p:sp>
      <p:sp>
        <p:nvSpPr>
          <p:cNvPr id="5" name="sSlideNumber"/>
          <p:cNvSpPr>
            <a:spLocks noGrp="1" noChangeArrowheads="1"/>
          </p:cNvSpPr>
          <p:nvPr>
            <p:ph type="sldNum" sz="quarter" idx="11"/>
          </p:nvPr>
        </p:nvSpPr>
        <p:spPr/>
        <p:txBody>
          <a:bodyPr/>
          <a:lstStyle>
            <a:lvl1pPr>
              <a:defRPr/>
            </a:lvl1pPr>
          </a:lstStyle>
          <a:p>
            <a:fld id="{007B0D11-5ECA-4523-82CB-7973ED3472D1}" type="slidenum">
              <a:rPr lang="nl-NL" altLang="nl-NL"/>
              <a:pPr/>
              <a:t>‹#›</a:t>
            </a:fld>
            <a:endParaRPr lang="nl-NL" altLang="nl-NL"/>
          </a:p>
        </p:txBody>
      </p:sp>
    </p:spTree>
    <p:extLst>
      <p:ext uri="{BB962C8B-B14F-4D97-AF65-F5344CB8AC3E}">
        <p14:creationId xmlns:p14="http://schemas.microsoft.com/office/powerpoint/2010/main" val="965710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68E211-CCA4-4038-9A33-8B329F03B6C0}" type="datetime1">
              <a:rPr lang="nl-NL" smtClean="0"/>
              <a:t>20-5-2022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19A71E-E473-4B74-AE74-F6774D63B1ED}" type="slidenum">
              <a:rPr lang="nl-NL" smtClean="0"/>
              <a:t>‹#›</a:t>
            </a:fld>
            <a:endParaRPr lang="nl-NL"/>
          </a:p>
        </p:txBody>
      </p:sp>
    </p:spTree>
    <p:extLst>
      <p:ext uri="{BB962C8B-B14F-4D97-AF65-F5344CB8AC3E}">
        <p14:creationId xmlns:p14="http://schemas.microsoft.com/office/powerpoint/2010/main" val="3905155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fld id="{2996486B-650A-4BF5-BB3F-36EEE9049843}" type="datetime1">
              <a:rPr lang="nl-NL" smtClean="0"/>
              <a:t>20-5-2022</a:t>
            </a:fld>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lvl1pPr>
              <a:defRPr baseline="0"/>
            </a:lvl1pPr>
          </a:lstStyle>
          <a:p>
            <a:r>
              <a:rPr lang="nl-NL"/>
              <a:t>Klik op het pictogram als u een afbeelding wilt toevoegen. Let op de rechten van de foto!</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fld id="{EEA4F290-8381-48BA-BB8F-1464325DF228}" type="datetime1">
              <a:rPr lang="nl-NL" smtClean="0"/>
              <a:t>20-5-2022</a:t>
            </a:fld>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20"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lvl1pPr>
              <a:defRPr baseline="0"/>
            </a:lvl1pPr>
          </a:lstStyle>
          <a:p>
            <a:r>
              <a:rPr lang="nl-NL"/>
              <a:t>Klik op het pictogram als u een afbeelding wilt toevoegen. Let op de rechten van de foto!</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14" name="Afbeelding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fld id="{7FF99835-FAC6-4DA8-AB10-F054B9115FE5}" type="datetime1">
              <a:rPr lang="nl-NL" smtClean="0"/>
              <a:t>20-5-2022</a:t>
            </a:fld>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Tree>
    <p:extLst>
      <p:ext uri="{BB962C8B-B14F-4D97-AF65-F5344CB8AC3E}">
        <p14:creationId xmlns:p14="http://schemas.microsoft.com/office/powerpoint/2010/main" val="146327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hasCustomPrompt="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a:p>
            <a:endParaRPr lang="nl-NL"/>
          </a:p>
        </p:txBody>
      </p:sp>
      <p:pic>
        <p:nvPicPr>
          <p:cNvPr id="9"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8509"/>
            <a:ext cx="12192000" cy="187960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fld id="{4FE19C86-8632-4BC4-B99A-884ABEC8E8E7}" type="datetime1">
              <a:rPr lang="nl-NL" smtClean="0"/>
              <a:t>20-5-2022</a:t>
            </a:fld>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p>
        </p:txBody>
      </p:sp>
      <p:pic>
        <p:nvPicPr>
          <p:cNvPr id="22"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fld id="{989930B4-1A9F-426D-B435-54ED86A44E45}" type="datetime1">
              <a:rPr lang="nl-NL" smtClean="0"/>
              <a:t>20-5-2022</a:t>
            </a:fld>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20"/>
          </p:nvPr>
        </p:nvSpPr>
        <p:spPr/>
        <p:txBody>
          <a:bodyPr/>
          <a:lstStyle/>
          <a:p>
            <a:fld id="{6B73EC54-741A-42C6-9C8F-73317D4D7D53}" type="datetime1">
              <a:rPr lang="nl-NL" smtClean="0"/>
              <a:t>20-5-2022</a:t>
            </a:fld>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4" name="Tijdelijke aanduiding voor afbeelding 21"/>
          <p:cNvSpPr>
            <a:spLocks noGrp="1"/>
          </p:cNvSpPr>
          <p:nvPr>
            <p:ph type="pic" sz="quarter" idx="10" hasCustomPrompt="1"/>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 Let op de rechten van de foto!</a:t>
            </a:r>
          </a:p>
        </p:txBody>
      </p:sp>
      <p:sp>
        <p:nvSpPr>
          <p:cNvPr id="17" name="Tijdelijke aanduiding voor datum 16"/>
          <p:cNvSpPr>
            <a:spLocks noGrp="1"/>
          </p:cNvSpPr>
          <p:nvPr>
            <p:ph type="dt" sz="half" idx="14"/>
          </p:nvPr>
        </p:nvSpPr>
        <p:spPr/>
        <p:txBody>
          <a:bodyPr/>
          <a:lstStyle/>
          <a:p>
            <a:fld id="{75808E85-D7C9-4C72-A786-BE73C80E2264}"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3694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p:cNvSpPr>
          <p:nvPr>
            <p:ph type="dt" sz="half" idx="14"/>
          </p:nvPr>
        </p:nvSpPr>
        <p:spPr/>
        <p:txBody>
          <a:bodyPr/>
          <a:lstStyle/>
          <a:p>
            <a:fld id="{FB4570E7-5246-474C-828A-0B83254CDC51}" type="datetime1">
              <a:rPr lang="nl-NL" smtClean="0"/>
              <a:t>20-5-2022</a:t>
            </a:fld>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fld id="{688BA37E-66FB-49CD-8FC7-D84C9FDE125B}" type="datetime1">
              <a:rPr lang="nl-NL" smtClean="0"/>
              <a:t>20-5-2022</a:t>
            </a:fld>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6" name="Tijdelijke aanduiding voor datum 15"/>
          <p:cNvSpPr>
            <a:spLocks noGrp="1"/>
          </p:cNvSpPr>
          <p:nvPr>
            <p:ph type="dt" sz="half" idx="10"/>
          </p:nvPr>
        </p:nvSpPr>
        <p:spPr/>
        <p:txBody>
          <a:bodyPr/>
          <a:lstStyle/>
          <a:p>
            <a:fld id="{FAB8127A-C7B7-4EAE-BAFD-5990D9BAE747}" type="datetime1">
              <a:rPr lang="nl-NL" smtClean="0"/>
              <a:t>20-5-2022</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nl-NL"/>
              <a:t>Klik om de stijl te bewerken</a:t>
            </a:r>
          </a:p>
        </p:txBody>
      </p:sp>
      <p:sp>
        <p:nvSpPr>
          <p:cNvPr id="12" name="Tijdelijke aanduiding voor datum 11"/>
          <p:cNvSpPr>
            <a:spLocks noGrp="1"/>
          </p:cNvSpPr>
          <p:nvPr>
            <p:ph type="dt" sz="half" idx="10"/>
          </p:nvPr>
        </p:nvSpPr>
        <p:spPr/>
        <p:txBody>
          <a:bodyPr/>
          <a:lstStyle/>
          <a:p>
            <a:fld id="{870E39FB-535B-4DBC-A0C2-61B56DBBFAF7}" type="datetime1">
              <a:rPr lang="nl-NL" smtClean="0"/>
              <a:t>20-5-2022</a:t>
            </a:fld>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fld id="{7D24AE63-1C4D-4E05-B701-B7AF55238536}" type="datetime1">
              <a:rPr lang="nl-NL" smtClean="0"/>
              <a:t>20-5-2022</a:t>
            </a:fld>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hasCustomPrompt="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a:p>
            <a:endParaRPr lang="nl-NL"/>
          </a:p>
        </p:txBody>
      </p:sp>
      <p:pic>
        <p:nvPicPr>
          <p:cNvPr id="13"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8509"/>
            <a:ext cx="12192000" cy="1879600"/>
          </a:xfrm>
          <a:prstGeom prst="rect">
            <a:avLst/>
          </a:prstGeom>
        </p:spPr>
      </p:pic>
    </p:spTree>
    <p:extLst>
      <p:ext uri="{BB962C8B-B14F-4D97-AF65-F5344CB8AC3E}">
        <p14:creationId xmlns:p14="http://schemas.microsoft.com/office/powerpoint/2010/main" val="1195217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7" name="Tijdelijke aanduiding voor datum 16"/>
          <p:cNvSpPr>
            <a:spLocks noGrp="1"/>
          </p:cNvSpPr>
          <p:nvPr>
            <p:ph type="dt" sz="half" idx="14"/>
          </p:nvPr>
        </p:nvSpPr>
        <p:spPr/>
        <p:txBody>
          <a:bodyPr/>
          <a:lstStyle/>
          <a:p>
            <a:fld id="{FDF7E75E-F2F1-4F0C-AADD-240B05A8F0D9}"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fld id="{A573F778-766C-49F6-ACCF-43867F80261F}" type="datetime1">
              <a:rPr lang="nl-NL" smtClean="0"/>
              <a:t>20-5-2022</a:t>
            </a:fld>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atum 5"/>
          <p:cNvSpPr>
            <a:spLocks noGrp="1"/>
          </p:cNvSpPr>
          <p:nvPr>
            <p:ph type="dt" sz="half" idx="10"/>
          </p:nvPr>
        </p:nvSpPr>
        <p:spPr/>
        <p:txBody>
          <a:bodyPr/>
          <a:lstStyle/>
          <a:p>
            <a:fld id="{4D6E0E64-46FA-43F3-92FB-22BC43FFD788}" type="datetime1">
              <a:rPr lang="nl-NL" smtClean="0"/>
              <a:t>20-5-2022</a:t>
            </a:fld>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fld id="{13F91C23-2BAB-4572-97BB-F1AB592C7DE6}" type="datetime1">
              <a:rPr lang="nl-NL" smtClean="0"/>
              <a:t>20-5-2022</a:t>
            </a:fld>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atum 12"/>
          <p:cNvSpPr>
            <a:spLocks noGrp="1"/>
          </p:cNvSpPr>
          <p:nvPr>
            <p:ph type="dt" sz="half" idx="11"/>
          </p:nvPr>
        </p:nvSpPr>
        <p:spPr/>
        <p:txBody>
          <a:bodyPr/>
          <a:lstStyle/>
          <a:p>
            <a:fld id="{B1DCF329-8E97-41DE-A3B0-875F3A162300}" type="datetime1">
              <a:rPr lang="nl-NL" smtClean="0"/>
              <a:t>20-5-2022</a:t>
            </a:fld>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11" name="Tijdelijke aanduiding voor datum 10"/>
          <p:cNvSpPr>
            <a:spLocks noGrp="1"/>
          </p:cNvSpPr>
          <p:nvPr>
            <p:ph type="dt" sz="half" idx="25"/>
          </p:nvPr>
        </p:nvSpPr>
        <p:spPr/>
        <p:txBody>
          <a:bodyPr/>
          <a:lstStyle/>
          <a:p>
            <a:fld id="{162D46F3-CFD1-4FE7-A433-22F6F0D795C4}"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1"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20" name="Tijdelijke aanduiding voor datum 19"/>
          <p:cNvSpPr>
            <a:spLocks noGrp="1"/>
          </p:cNvSpPr>
          <p:nvPr>
            <p:ph type="dt" sz="half" idx="25"/>
          </p:nvPr>
        </p:nvSpPr>
        <p:spPr/>
        <p:txBody>
          <a:bodyPr/>
          <a:lstStyle/>
          <a:p>
            <a:fld id="{3B6E145C-05F5-498E-926B-3C5B438462F2}" type="datetime1">
              <a:rPr lang="nl-NL" smtClean="0"/>
              <a:t>20-5-2022</a:t>
            </a:fld>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nchor="t"/>
          <a:lstStyle/>
          <a:p>
            <a:r>
              <a:rPr lang="nl-NL"/>
              <a:t>Klik om de stijl te bewerken</a:t>
            </a:r>
          </a:p>
        </p:txBody>
      </p:sp>
      <p:sp>
        <p:nvSpPr>
          <p:cNvPr id="10"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6" name="Tijdelijke aanduiding voor datum 5"/>
          <p:cNvSpPr>
            <a:spLocks noGrp="1"/>
          </p:cNvSpPr>
          <p:nvPr>
            <p:ph type="dt" sz="half" idx="25"/>
          </p:nvPr>
        </p:nvSpPr>
        <p:spPr/>
        <p:txBody>
          <a:bodyPr/>
          <a:lstStyle/>
          <a:p>
            <a:fld id="{92C4592D-9CCA-40E0-9D97-69B4F16781F2}"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fld id="{EC358735-FC57-4E11-A5F3-660333C03ED5}" type="datetime1">
              <a:rPr lang="nl-NL" smtClean="0"/>
              <a:t>20-5-2022</a:t>
            </a:fld>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9" name="Tijdelijke aanduiding voor datum 8"/>
          <p:cNvSpPr>
            <a:spLocks noGrp="1"/>
          </p:cNvSpPr>
          <p:nvPr>
            <p:ph type="dt" sz="half" idx="15"/>
          </p:nvPr>
        </p:nvSpPr>
        <p:spPr/>
        <p:txBody>
          <a:bodyPr/>
          <a:lstStyle/>
          <a:p>
            <a:fld id="{099C90F5-E0E7-4033-940A-19869EAB0586}" type="datetime1">
              <a:rPr lang="nl-NL" smtClean="0"/>
              <a:t>20-5-2022</a:t>
            </a:fld>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14039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8" name="Tijdelijke aanduiding voor datum 17"/>
          <p:cNvSpPr>
            <a:spLocks noGrp="1"/>
          </p:cNvSpPr>
          <p:nvPr>
            <p:ph type="dt" sz="half" idx="17"/>
          </p:nvPr>
        </p:nvSpPr>
        <p:spPr/>
        <p:txBody>
          <a:bodyPr/>
          <a:lstStyle/>
          <a:p>
            <a:fld id="{1F4B673B-8617-4F74-8AFE-7EB0983C772F}" type="datetime1">
              <a:rPr lang="nl-NL" smtClean="0"/>
              <a:t>20-5-2022</a:t>
            </a:fld>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p>
        </p:txBody>
      </p:sp>
    </p:spTree>
    <p:extLst>
      <p:ext uri="{BB962C8B-B14F-4D97-AF65-F5344CB8AC3E}">
        <p14:creationId xmlns:p14="http://schemas.microsoft.com/office/powerpoint/2010/main" val="25702522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fld id="{9F066B60-5F55-42C9-992A-6CBC51E6D226}" type="datetime1">
              <a:rPr lang="nl-NL" smtClean="0"/>
              <a:t>20-5-2022</a:t>
            </a:fld>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fld id="{0C30C2FD-582B-4709-8DAB-C40BAEAE5855}" type="datetime1">
              <a:rPr lang="nl-NL" smtClean="0"/>
              <a:t>20-5-2022</a:t>
            </a:fld>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6104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3" name="Tijdelijke aanduiding voor datum 12"/>
          <p:cNvSpPr>
            <a:spLocks noGrp="1"/>
          </p:cNvSpPr>
          <p:nvPr>
            <p:ph type="dt" sz="half" idx="15"/>
          </p:nvPr>
        </p:nvSpPr>
        <p:spPr/>
        <p:txBody>
          <a:bodyPr/>
          <a:lstStyle/>
          <a:p>
            <a:fld id="{75773E85-D1DA-4224-BEE0-9E80376FCA50}" type="datetime1">
              <a:rPr lang="nl-NL" smtClean="0"/>
              <a:t>20-5-2022</a:t>
            </a:fld>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lvl1pPr>
              <a:defRPr/>
            </a:lvl1pPr>
          </a:lstStyle>
          <a:p>
            <a:r>
              <a:rPr lang="nl-NL"/>
              <a:t>Klik op het pictogram als u een afbeelding wilt toevoegen. </a:t>
            </a:r>
            <a:br>
              <a:rPr lang="nl-NL"/>
            </a:br>
            <a:r>
              <a:rPr lang="nl-NL"/>
              <a:t>Let op de rechten van de foto!</a:t>
            </a:r>
          </a:p>
        </p:txBody>
      </p:sp>
      <p:sp>
        <p:nvSpPr>
          <p:cNvPr id="9" name="Titel 8"/>
          <p:cNvSpPr>
            <a:spLocks noGrp="1"/>
          </p:cNvSpPr>
          <p:nvPr>
            <p:ph type="title"/>
          </p:nvPr>
        </p:nvSpPr>
        <p:spPr>
          <a:xfrm>
            <a:off x="634206" y="1051200"/>
            <a:ext cx="10924382" cy="946800"/>
          </a:xfrm>
        </p:spPr>
        <p:txBody>
          <a:bodyPr anchor="t"/>
          <a:lstStyle/>
          <a:p>
            <a:r>
              <a:rPr lang="nl-NL"/>
              <a:t>Klik om de stijl te bewerken</a:t>
            </a:r>
          </a:p>
        </p:txBody>
      </p:sp>
      <p:sp>
        <p:nvSpPr>
          <p:cNvPr id="5" name="Tijdelijke aanduiding voor datum 4"/>
          <p:cNvSpPr>
            <a:spLocks noGrp="1"/>
          </p:cNvSpPr>
          <p:nvPr>
            <p:ph type="dt" sz="half" idx="15"/>
          </p:nvPr>
        </p:nvSpPr>
        <p:spPr/>
        <p:txBody>
          <a:bodyPr/>
          <a:lstStyle/>
          <a:p>
            <a:fld id="{5868FA95-91A5-403A-9381-8AAB7846ED76}" type="datetime1">
              <a:rPr lang="nl-NL" smtClean="0"/>
              <a:t>20-5-2022</a:t>
            </a:fld>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fld id="{EE110E5C-7D2A-405C-BF16-940E4A9637AF}" type="datetime1">
              <a:rPr lang="nl-NL" smtClean="0"/>
              <a:t>20-5-2022</a:t>
            </a:fld>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fld id="{38F32485-355A-4A69-838D-73EC2E6AB572}" type="datetime1">
              <a:rPr lang="nl-NL" smtClean="0"/>
              <a:t>20-5-2022</a:t>
            </a:fld>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fld id="{CCA9FF95-5E16-4B0D-89DC-FED5AF0C580B}" type="datetime1">
              <a:rPr lang="nl-NL" smtClean="0"/>
              <a:t>20-5-2022</a:t>
            </a:fld>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AF080CF0-5D98-4550-A073-C8A614466C03}"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828009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C64BC183-1371-4990-B33C-8C8F9055D554}"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513320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fld id="{7A313F57-BA2F-4220-9113-ADA6D0EA05F0}" type="datetime1">
              <a:rPr lang="nl-NL" smtClean="0"/>
              <a:t>20-5-2022</a:t>
            </a:fld>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fld id="{EF25A173-6476-47A6-8FAE-B903792633D9}" type="datetime1">
              <a:rPr lang="nl-NL" smtClean="0"/>
              <a:t>20-5-2022</a:t>
            </a:fld>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11"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376167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Footer"/>
          <p:cNvSpPr>
            <a:spLocks noGrp="1" noChangeArrowheads="1"/>
          </p:cNvSpPr>
          <p:nvPr>
            <p:ph type="ftr" sz="quarter" idx="10"/>
          </p:nvPr>
        </p:nvSpPr>
        <p:spPr/>
        <p:txBody>
          <a:bodyPr/>
          <a:lstStyle>
            <a:lvl1pPr>
              <a:defRPr/>
            </a:lvl1pPr>
          </a:lstStyle>
          <a:p>
            <a:pPr>
              <a:defRPr/>
            </a:pPr>
            <a:endParaRPr lang="nl-NL"/>
          </a:p>
        </p:txBody>
      </p:sp>
      <p:sp>
        <p:nvSpPr>
          <p:cNvPr id="5" name="sSlideNumber"/>
          <p:cNvSpPr>
            <a:spLocks noGrp="1" noChangeArrowheads="1"/>
          </p:cNvSpPr>
          <p:nvPr>
            <p:ph type="sldNum" sz="quarter" idx="11"/>
          </p:nvPr>
        </p:nvSpPr>
        <p:spPr/>
        <p:txBody>
          <a:bodyPr/>
          <a:lstStyle>
            <a:lvl1pPr>
              <a:defRPr/>
            </a:lvl1pPr>
          </a:lstStyle>
          <a:p>
            <a:fld id="{007B0D11-5ECA-4523-82CB-7973ED3472D1}" type="slidenum">
              <a:rPr lang="nl-NL" altLang="nl-NL"/>
              <a:pPr/>
              <a:t>‹#›</a:t>
            </a:fld>
            <a:endParaRPr lang="nl-NL" altLang="nl-NL"/>
          </a:p>
        </p:txBody>
      </p:sp>
    </p:spTree>
    <p:extLst>
      <p:ext uri="{BB962C8B-B14F-4D97-AF65-F5344CB8AC3E}">
        <p14:creationId xmlns:p14="http://schemas.microsoft.com/office/powerpoint/2010/main" val="359631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20"/>
          </p:nvPr>
        </p:nvSpPr>
        <p:spPr/>
        <p:txBody>
          <a:bodyPr/>
          <a:lstStyle/>
          <a:p>
            <a:fld id="{2AE2B465-3294-47F0-809A-0B5DAD9AC22E}" type="datetime1">
              <a:rPr lang="nl-NL" smtClean="0"/>
              <a:t>20-5-2022</a:t>
            </a:fld>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28274747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4" name="Tijdelijke aanduiding voor afbeelding 21"/>
          <p:cNvSpPr>
            <a:spLocks noGrp="1"/>
          </p:cNvSpPr>
          <p:nvPr>
            <p:ph type="pic" sz="quarter" idx="10" hasCustomPrompt="1"/>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 Let op de rechten van de foto!</a:t>
            </a:r>
          </a:p>
        </p:txBody>
      </p:sp>
      <p:sp>
        <p:nvSpPr>
          <p:cNvPr id="17" name="Tijdelijke aanduiding voor datum 16"/>
          <p:cNvSpPr>
            <a:spLocks noGrp="1"/>
          </p:cNvSpPr>
          <p:nvPr>
            <p:ph type="dt" sz="half" idx="14"/>
          </p:nvPr>
        </p:nvSpPr>
        <p:spPr/>
        <p:txBody>
          <a:bodyPr/>
          <a:lstStyle/>
          <a:p>
            <a:fld id="{D4F9C20A-74FB-43B5-937A-D3D989E333C4}"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7775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image" Target="../media/image16.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image" Target="../media/image15.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pic>
        <p:nvPicPr>
          <p:cNvPr id="12" name="Afbeelding 11"/>
          <p:cNvPicPr>
            <a:picLocks noChangeAspect="1"/>
          </p:cNvPicPr>
          <p:nvPr userDrawn="1"/>
        </p:nvPicPr>
        <p:blipFill>
          <a:blip r:embed="rId38">
            <a:extLst>
              <a:ext uri="{28A0092B-C50C-407E-A947-70E740481C1C}">
                <a14:useLocalDpi xmlns:a14="http://schemas.microsoft.com/office/drawing/2010/main"/>
              </a:ext>
            </a:extLst>
          </a:blip>
          <a:stretch>
            <a:fillRect/>
          </a:stretch>
        </p:blipFill>
        <p:spPr>
          <a:xfrm>
            <a:off x="3" y="0"/>
            <a:ext cx="12191988" cy="1066799"/>
          </a:xfrm>
          <a:prstGeom prst="rect">
            <a:avLst/>
          </a:prstGeom>
        </p:spPr>
      </p:pic>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553199" y="6372038"/>
            <a:ext cx="3781426" cy="264272"/>
          </a:xfrm>
          <a:prstGeom prst="rect">
            <a:avLst/>
          </a:prstGeom>
        </p:spPr>
        <p:txBody>
          <a:bodyPr vert="horz" lIns="91440" tIns="0" rIns="91440" bIns="45720" rtlCol="0" anchor="b" anchorCtr="0"/>
          <a:lstStyle>
            <a:lvl1pPr algn="l">
              <a:defRPr sz="1050">
                <a:solidFill>
                  <a:schemeClr val="bg1">
                    <a:lumMod val="65000"/>
                  </a:schemeClr>
                </a:solidFill>
              </a:defRPr>
            </a:lvl1pPr>
          </a:lstStyle>
          <a:p>
            <a:fld id="{CF780FE9-0C99-443A-BEFA-DC873BDAFFAA}" type="datetime1">
              <a:rPr lang="nl-NL" smtClean="0"/>
              <a:t>20-5-2022</a:t>
            </a:fld>
            <a:endParaRPr lang="nl-NL"/>
          </a:p>
        </p:txBody>
      </p:sp>
      <p:sp>
        <p:nvSpPr>
          <p:cNvPr id="14" name="Tijdelijke aanduiding voor voettekst 4"/>
          <p:cNvSpPr>
            <a:spLocks noGrp="1"/>
          </p:cNvSpPr>
          <p:nvPr>
            <p:ph type="ftr" sz="quarter" idx="3"/>
          </p:nvPr>
        </p:nvSpPr>
        <p:spPr>
          <a:xfrm>
            <a:off x="635000" y="6372038"/>
            <a:ext cx="5003800" cy="264272"/>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10639424" y="6372038"/>
            <a:ext cx="919163" cy="264272"/>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157384758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78"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A0B5DF9-16BA-401C-868A-017C63F87A9B}"/>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553199" y="6372038"/>
            <a:ext cx="3781426" cy="264272"/>
          </a:xfrm>
          <a:prstGeom prst="rect">
            <a:avLst/>
          </a:prstGeom>
        </p:spPr>
        <p:txBody>
          <a:bodyPr vert="horz" lIns="91440" tIns="0" rIns="91440" bIns="45720" rtlCol="0" anchor="b" anchorCtr="0"/>
          <a:lstStyle>
            <a:lvl1pPr algn="l">
              <a:defRPr sz="1050">
                <a:solidFill>
                  <a:schemeClr val="bg1">
                    <a:lumMod val="65000"/>
                  </a:schemeClr>
                </a:solidFill>
              </a:defRPr>
            </a:lvl1pPr>
          </a:lstStyle>
          <a:p>
            <a:fld id="{74FDA982-36E0-45B7-B804-29F452C27155}" type="datetime1">
              <a:rPr lang="nl-NL" smtClean="0"/>
              <a:t>20-5-2022</a:t>
            </a:fld>
            <a:endParaRPr lang="nl-NL"/>
          </a:p>
        </p:txBody>
      </p:sp>
      <p:sp>
        <p:nvSpPr>
          <p:cNvPr id="14" name="Tijdelijke aanduiding voor voettekst 4"/>
          <p:cNvSpPr>
            <a:spLocks noGrp="1"/>
          </p:cNvSpPr>
          <p:nvPr>
            <p:ph type="ftr" sz="quarter" idx="3"/>
          </p:nvPr>
        </p:nvSpPr>
        <p:spPr>
          <a:xfrm>
            <a:off x="635000" y="6372038"/>
            <a:ext cx="5003800" cy="264272"/>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10639424" y="6372038"/>
            <a:ext cx="919163" cy="264272"/>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a:p>
        </p:txBody>
      </p:sp>
      <p:pic>
        <p:nvPicPr>
          <p:cNvPr id="9" name="Afbeelding 11"/>
          <p:cNvPicPr>
            <a:picLocks noChangeAspect="1"/>
          </p:cNvPicPr>
          <p:nvPr userDrawn="1"/>
        </p:nvPicPr>
        <p:blipFill>
          <a:blip r:embed="rId37">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18" r:id="rId22"/>
    <p:sldLayoutId id="2147483717" r:id="rId23"/>
    <p:sldLayoutId id="2147483714" r:id="rId24"/>
    <p:sldLayoutId id="2147483713" r:id="rId25"/>
    <p:sldLayoutId id="2147483716" r:id="rId26"/>
    <p:sldLayoutId id="2147483715" r:id="rId27"/>
    <p:sldLayoutId id="2147483702" r:id="rId28"/>
    <p:sldLayoutId id="2147483721" r:id="rId29"/>
    <p:sldLayoutId id="2147483700" r:id="rId30"/>
    <p:sldLayoutId id="2147483692" r:id="rId31"/>
    <p:sldLayoutId id="2147483722" r:id="rId32"/>
    <p:sldLayoutId id="2147483723" r:id="rId33"/>
    <p:sldLayoutId id="2147483740" r:id="rId34"/>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8" Type="http://schemas.openxmlformats.org/officeDocument/2006/relationships/hyperlink" Target="http://www.pbl.nl/" TargetMode="External"/><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Background image with an icon of a t-shirt.">
            <a:extLst>
              <a:ext uri="{FF2B5EF4-FFF2-40B4-BE49-F238E27FC236}">
                <a16:creationId xmlns:a16="http://schemas.microsoft.com/office/drawing/2014/main" id="{D536851A-9EBC-4C79-AE4E-75E57BAA5B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9" cy="6858000"/>
          </a:xfrm>
        </p:spPr>
      </p:pic>
      <p:sp>
        <p:nvSpPr>
          <p:cNvPr id="3" name="Titel 2">
            <a:extLst>
              <a:ext uri="{FF2B5EF4-FFF2-40B4-BE49-F238E27FC236}">
                <a16:creationId xmlns:a16="http://schemas.microsoft.com/office/drawing/2014/main" id="{B5540669-A349-4D34-B7E7-D9AB60DE53D3}"/>
              </a:ext>
            </a:extLst>
          </p:cNvPr>
          <p:cNvSpPr>
            <a:spLocks noGrp="1"/>
          </p:cNvSpPr>
          <p:nvPr>
            <p:ph type="title"/>
          </p:nvPr>
        </p:nvSpPr>
        <p:spPr>
          <a:xfrm>
            <a:off x="2930768" y="1096581"/>
            <a:ext cx="8780161" cy="948047"/>
          </a:xfrm>
        </p:spPr>
        <p:txBody>
          <a:bodyPr>
            <a:noAutofit/>
          </a:bodyPr>
          <a:lstStyle/>
          <a:p>
            <a:r>
              <a:rPr lang="en-US" dirty="0">
                <a:effectLst/>
                <a:ea typeface="Calibri" panose="020F0502020204030204" pitchFamily="34" charset="0"/>
                <a:cs typeface="Times New Roman" panose="02020603050405020304" pitchFamily="18" charset="0"/>
              </a:rPr>
              <a:t>How can a global perspective on the circular economy for textiles provide benefits worldwide?</a:t>
            </a:r>
            <a:endParaRPr lang="nl-NL" dirty="0"/>
          </a:p>
        </p:txBody>
      </p:sp>
    </p:spTree>
    <p:extLst>
      <p:ext uri="{BB962C8B-B14F-4D97-AF65-F5344CB8AC3E}">
        <p14:creationId xmlns:p14="http://schemas.microsoft.com/office/powerpoint/2010/main" val="97548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Image showing four circles linked to each other, with each circle containing an icon to indicate its production phase (Resource production, Manufacturing, Use, and Disposal).">
            <a:extLst>
              <a:ext uri="{FF2B5EF4-FFF2-40B4-BE49-F238E27FC236}">
                <a16:creationId xmlns:a16="http://schemas.microsoft.com/office/drawing/2014/main" id="{FB51BBF8-E42E-4B8A-9DDB-44FEDB6F48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0"/>
            <a:ext cx="12191999" cy="6857999"/>
          </a:xfrm>
        </p:spPr>
      </p:pic>
      <p:sp>
        <p:nvSpPr>
          <p:cNvPr id="3" name="Titel 2">
            <a:extLst>
              <a:ext uri="{FF2B5EF4-FFF2-40B4-BE49-F238E27FC236}">
                <a16:creationId xmlns:a16="http://schemas.microsoft.com/office/drawing/2014/main" id="{C69F284F-3561-4CEC-BBB8-2BEF081E58C2}"/>
              </a:ext>
            </a:extLst>
          </p:cNvPr>
          <p:cNvSpPr>
            <a:spLocks noGrp="1"/>
          </p:cNvSpPr>
          <p:nvPr>
            <p:ph type="title"/>
          </p:nvPr>
        </p:nvSpPr>
        <p:spPr/>
        <p:txBody>
          <a:bodyPr/>
          <a:lstStyle/>
          <a:p>
            <a:r>
              <a:rPr lang="en-US" dirty="0"/>
              <a:t>The clothing value chain is highly international</a:t>
            </a:r>
            <a:endParaRPr lang="nl-NL" dirty="0"/>
          </a:p>
        </p:txBody>
      </p:sp>
    </p:spTree>
    <p:extLst>
      <p:ext uri="{BB962C8B-B14F-4D97-AF65-F5344CB8AC3E}">
        <p14:creationId xmlns:p14="http://schemas.microsoft.com/office/powerpoint/2010/main" val="265539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Image showing four phases in the textile value chain, with arrows pointing to examples of waste and pollution. On the right SDG icons are shown for SDG 6, 13, 14 and 15.">
            <a:extLst>
              <a:ext uri="{FF2B5EF4-FFF2-40B4-BE49-F238E27FC236}">
                <a16:creationId xmlns:a16="http://schemas.microsoft.com/office/drawing/2014/main" id="{FB51BBF8-E42E-4B8A-9DDB-44FEDB6F48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0"/>
            <a:ext cx="12191999" cy="6857999"/>
          </a:xfrm>
        </p:spPr>
      </p:pic>
      <p:sp>
        <p:nvSpPr>
          <p:cNvPr id="3" name="Titel 2">
            <a:extLst>
              <a:ext uri="{FF2B5EF4-FFF2-40B4-BE49-F238E27FC236}">
                <a16:creationId xmlns:a16="http://schemas.microsoft.com/office/drawing/2014/main" id="{C69F284F-3561-4CEC-BBB8-2BEF081E58C2}"/>
              </a:ext>
            </a:extLst>
          </p:cNvPr>
          <p:cNvSpPr>
            <a:spLocks noGrp="1"/>
          </p:cNvSpPr>
          <p:nvPr>
            <p:ph type="title"/>
          </p:nvPr>
        </p:nvSpPr>
        <p:spPr/>
        <p:txBody>
          <a:bodyPr>
            <a:normAutofit fontScale="90000"/>
          </a:bodyPr>
          <a:lstStyle/>
          <a:p>
            <a:r>
              <a:rPr lang="en-US" dirty="0"/>
              <a:t>Large amounts of waste and pollution in value chain</a:t>
            </a:r>
            <a:endParaRPr lang="nl-NL" dirty="0"/>
          </a:p>
        </p:txBody>
      </p:sp>
    </p:spTree>
    <p:extLst>
      <p:ext uri="{BB962C8B-B14F-4D97-AF65-F5344CB8AC3E}">
        <p14:creationId xmlns:p14="http://schemas.microsoft.com/office/powerpoint/2010/main" val="203862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Image showing an additional two phases, creating loops from Use to Use (with Repair and reuse in the additional phase), and from Use to Manufacturing (for Recycling).">
            <a:extLst>
              <a:ext uri="{FF2B5EF4-FFF2-40B4-BE49-F238E27FC236}">
                <a16:creationId xmlns:a16="http://schemas.microsoft.com/office/drawing/2014/main" id="{FB51BBF8-E42E-4B8A-9DDB-44FEDB6F48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 y="0"/>
            <a:ext cx="12191998" cy="6857999"/>
          </a:xfrm>
        </p:spPr>
      </p:pic>
      <p:sp>
        <p:nvSpPr>
          <p:cNvPr id="3" name="Titel 2">
            <a:extLst>
              <a:ext uri="{FF2B5EF4-FFF2-40B4-BE49-F238E27FC236}">
                <a16:creationId xmlns:a16="http://schemas.microsoft.com/office/drawing/2014/main" id="{C69F284F-3561-4CEC-BBB8-2BEF081E58C2}"/>
              </a:ext>
            </a:extLst>
          </p:cNvPr>
          <p:cNvSpPr>
            <a:spLocks noGrp="1"/>
          </p:cNvSpPr>
          <p:nvPr>
            <p:ph type="title"/>
          </p:nvPr>
        </p:nvSpPr>
        <p:spPr/>
        <p:txBody>
          <a:bodyPr/>
          <a:lstStyle/>
          <a:p>
            <a:r>
              <a:rPr lang="nl-NL" err="1"/>
              <a:t>Current</a:t>
            </a:r>
            <a:r>
              <a:rPr lang="nl-NL"/>
              <a:t> NL/EU </a:t>
            </a:r>
            <a:r>
              <a:rPr lang="nl-NL" err="1"/>
              <a:t>circular</a:t>
            </a:r>
            <a:r>
              <a:rPr lang="nl-NL"/>
              <a:t> </a:t>
            </a:r>
            <a:r>
              <a:rPr lang="nl-NL" err="1"/>
              <a:t>economy</a:t>
            </a:r>
            <a:r>
              <a:rPr lang="nl-NL"/>
              <a:t> </a:t>
            </a:r>
            <a:r>
              <a:rPr lang="nl-NL" err="1"/>
              <a:t>ambition</a:t>
            </a:r>
            <a:endParaRPr lang="nl-NL"/>
          </a:p>
        </p:txBody>
      </p:sp>
    </p:spTree>
    <p:extLst>
      <p:ext uri="{BB962C8B-B14F-4D97-AF65-F5344CB8AC3E}">
        <p14:creationId xmlns:p14="http://schemas.microsoft.com/office/powerpoint/2010/main" val="2709748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Image showing different phases to replace Recycling (a chain with Export, Sorting in Asia, Reuse in Africa, and Waste). Two icons on the right indicate different roles for low- and middle-income countries in global circular economies.">
            <a:extLst>
              <a:ext uri="{FF2B5EF4-FFF2-40B4-BE49-F238E27FC236}">
                <a16:creationId xmlns:a16="http://schemas.microsoft.com/office/drawing/2014/main" id="{FB51BBF8-E42E-4B8A-9DDB-44FEDB6F48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 y="0"/>
            <a:ext cx="12191999" cy="6858000"/>
          </a:xfrm>
        </p:spPr>
      </p:pic>
      <p:sp>
        <p:nvSpPr>
          <p:cNvPr id="3" name="Titel 2">
            <a:extLst>
              <a:ext uri="{FF2B5EF4-FFF2-40B4-BE49-F238E27FC236}">
                <a16:creationId xmlns:a16="http://schemas.microsoft.com/office/drawing/2014/main" id="{C69F284F-3561-4CEC-BBB8-2BEF081E58C2}"/>
              </a:ext>
            </a:extLst>
          </p:cNvPr>
          <p:cNvSpPr>
            <a:spLocks noGrp="1"/>
          </p:cNvSpPr>
          <p:nvPr>
            <p:ph type="title"/>
          </p:nvPr>
        </p:nvSpPr>
        <p:spPr/>
        <p:txBody>
          <a:bodyPr/>
          <a:lstStyle/>
          <a:p>
            <a:r>
              <a:rPr lang="nl-NL" dirty="0" err="1"/>
              <a:t>Disregarding</a:t>
            </a:r>
            <a:r>
              <a:rPr lang="nl-NL" dirty="0"/>
              <a:t> </a:t>
            </a:r>
            <a:r>
              <a:rPr lang="nl-NL" dirty="0" err="1"/>
              <a:t>existing</a:t>
            </a:r>
            <a:r>
              <a:rPr lang="nl-NL" dirty="0"/>
              <a:t> </a:t>
            </a:r>
            <a:r>
              <a:rPr lang="nl-NL" dirty="0" err="1"/>
              <a:t>circularity</a:t>
            </a:r>
            <a:r>
              <a:rPr lang="nl-NL" dirty="0"/>
              <a:t> </a:t>
            </a:r>
            <a:r>
              <a:rPr lang="nl-NL" dirty="0" err="1"/>
              <a:t>elsewhere</a:t>
            </a:r>
            <a:endParaRPr lang="nl-NL" dirty="0"/>
          </a:p>
        </p:txBody>
      </p:sp>
    </p:spTree>
    <p:extLst>
      <p:ext uri="{BB962C8B-B14F-4D97-AF65-F5344CB8AC3E}">
        <p14:creationId xmlns:p14="http://schemas.microsoft.com/office/powerpoint/2010/main" val="410650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Image showing a closed loop, in which exported textile return to a (Re)manufacturing phase following Reuse elsewhere. Two additional icons on the right indicate further roles for low- and middle-income countries in global circular economies.">
            <a:extLst>
              <a:ext uri="{FF2B5EF4-FFF2-40B4-BE49-F238E27FC236}">
                <a16:creationId xmlns:a16="http://schemas.microsoft.com/office/drawing/2014/main" id="{FB51BBF8-E42E-4B8A-9DDB-44FEDB6F48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 y="0"/>
            <a:ext cx="12191999" cy="6857999"/>
          </a:xfrm>
        </p:spPr>
      </p:pic>
      <p:sp>
        <p:nvSpPr>
          <p:cNvPr id="3" name="Titel 2">
            <a:extLst>
              <a:ext uri="{FF2B5EF4-FFF2-40B4-BE49-F238E27FC236}">
                <a16:creationId xmlns:a16="http://schemas.microsoft.com/office/drawing/2014/main" id="{C69F284F-3561-4CEC-BBB8-2BEF081E58C2}"/>
              </a:ext>
            </a:extLst>
          </p:cNvPr>
          <p:cNvSpPr>
            <a:spLocks noGrp="1"/>
          </p:cNvSpPr>
          <p:nvPr>
            <p:ph type="title"/>
          </p:nvPr>
        </p:nvSpPr>
        <p:spPr>
          <a:xfrm>
            <a:off x="635000" y="1052513"/>
            <a:ext cx="8173098" cy="948047"/>
          </a:xfrm>
        </p:spPr>
        <p:txBody>
          <a:bodyPr>
            <a:noAutofit/>
          </a:bodyPr>
          <a:lstStyle/>
          <a:p>
            <a:r>
              <a:rPr lang="en-US"/>
              <a:t>Opportunities from global circular strategies</a:t>
            </a:r>
            <a:endParaRPr lang="nl-NL"/>
          </a:p>
        </p:txBody>
      </p:sp>
    </p:spTree>
    <p:extLst>
      <p:ext uri="{BB962C8B-B14F-4D97-AF65-F5344CB8AC3E}">
        <p14:creationId xmlns:p14="http://schemas.microsoft.com/office/powerpoint/2010/main" val="713882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Image showing the closed loop. Several SDG icons are linked to different parts of the chain. SDG 15 for sustainable resource production, SDG 8 for (Re)manufacturing, SDG 13 for Disposal, SDG 5 for Sorting and recycling in Asia, and SDG 12 for Waste.">
            <a:extLst>
              <a:ext uri="{FF2B5EF4-FFF2-40B4-BE49-F238E27FC236}">
                <a16:creationId xmlns:a16="http://schemas.microsoft.com/office/drawing/2014/main" id="{FB51BBF8-E42E-4B8A-9DDB-44FEDB6F48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 y="0"/>
            <a:ext cx="12191997" cy="6857998"/>
          </a:xfrm>
        </p:spPr>
      </p:pic>
      <p:sp>
        <p:nvSpPr>
          <p:cNvPr id="3" name="Titel 2">
            <a:extLst>
              <a:ext uri="{FF2B5EF4-FFF2-40B4-BE49-F238E27FC236}">
                <a16:creationId xmlns:a16="http://schemas.microsoft.com/office/drawing/2014/main" id="{C69F284F-3561-4CEC-BBB8-2BEF081E58C2}"/>
              </a:ext>
            </a:extLst>
          </p:cNvPr>
          <p:cNvSpPr>
            <a:spLocks noGrp="1"/>
          </p:cNvSpPr>
          <p:nvPr>
            <p:ph type="title"/>
          </p:nvPr>
        </p:nvSpPr>
        <p:spPr/>
        <p:txBody>
          <a:bodyPr/>
          <a:lstStyle/>
          <a:p>
            <a:r>
              <a:rPr lang="nl-NL" err="1"/>
              <a:t>Examples</a:t>
            </a:r>
            <a:r>
              <a:rPr lang="nl-NL"/>
              <a:t> of </a:t>
            </a:r>
            <a:r>
              <a:rPr lang="nl-NL" err="1"/>
              <a:t>potential</a:t>
            </a:r>
            <a:r>
              <a:rPr lang="nl-NL"/>
              <a:t> SDG benefits</a:t>
            </a:r>
          </a:p>
        </p:txBody>
      </p:sp>
    </p:spTree>
    <p:extLst>
      <p:ext uri="{BB962C8B-B14F-4D97-AF65-F5344CB8AC3E}">
        <p14:creationId xmlns:p14="http://schemas.microsoft.com/office/powerpoint/2010/main" val="50698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Image showing the closed loop, with a purple box around it with icons for four preconditions: Sound waste management, Monitoring, Labour standards, and Environmental protection.">
            <a:extLst>
              <a:ext uri="{FF2B5EF4-FFF2-40B4-BE49-F238E27FC236}">
                <a16:creationId xmlns:a16="http://schemas.microsoft.com/office/drawing/2014/main" id="{FB51BBF8-E42E-4B8A-9DDB-44FEDB6F48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 y="0"/>
            <a:ext cx="12191997" cy="6857999"/>
          </a:xfrm>
        </p:spPr>
      </p:pic>
      <p:sp>
        <p:nvSpPr>
          <p:cNvPr id="3" name="Titel 2">
            <a:extLst>
              <a:ext uri="{FF2B5EF4-FFF2-40B4-BE49-F238E27FC236}">
                <a16:creationId xmlns:a16="http://schemas.microsoft.com/office/drawing/2014/main" id="{C69F284F-3561-4CEC-BBB8-2BEF081E58C2}"/>
              </a:ext>
            </a:extLst>
          </p:cNvPr>
          <p:cNvSpPr>
            <a:spLocks noGrp="1"/>
          </p:cNvSpPr>
          <p:nvPr>
            <p:ph type="title"/>
          </p:nvPr>
        </p:nvSpPr>
        <p:spPr/>
        <p:txBody>
          <a:bodyPr/>
          <a:lstStyle/>
          <a:p>
            <a:r>
              <a:rPr lang="nl-NL" err="1"/>
              <a:t>Preconditions</a:t>
            </a:r>
            <a:r>
              <a:rPr lang="nl-NL"/>
              <a:t> </a:t>
            </a:r>
            <a:r>
              <a:rPr lang="nl-NL" err="1"/>
              <a:t>remain</a:t>
            </a:r>
            <a:r>
              <a:rPr lang="nl-NL"/>
              <a:t> </a:t>
            </a:r>
            <a:r>
              <a:rPr lang="nl-NL" err="1"/>
              <a:t>essential</a:t>
            </a:r>
            <a:endParaRPr lang="nl-NL"/>
          </a:p>
        </p:txBody>
      </p:sp>
    </p:spTree>
    <p:extLst>
      <p:ext uri="{BB962C8B-B14F-4D97-AF65-F5344CB8AC3E}">
        <p14:creationId xmlns:p14="http://schemas.microsoft.com/office/powerpoint/2010/main" val="352274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ep 26">
            <a:extLst>
              <a:ext uri="{FF2B5EF4-FFF2-40B4-BE49-F238E27FC236}">
                <a16:creationId xmlns:a16="http://schemas.microsoft.com/office/drawing/2014/main" id="{28A0284E-0ABF-457F-BC33-57B85F5FCF84}"/>
              </a:ext>
            </a:extLst>
          </p:cNvPr>
          <p:cNvGrpSpPr/>
          <p:nvPr/>
        </p:nvGrpSpPr>
        <p:grpSpPr>
          <a:xfrm>
            <a:off x="7831973" y="3790251"/>
            <a:ext cx="3216679" cy="1848629"/>
            <a:chOff x="4267200" y="2000560"/>
            <a:chExt cx="3216679" cy="1848629"/>
          </a:xfrm>
        </p:grpSpPr>
        <p:sp>
          <p:nvSpPr>
            <p:cNvPr id="25" name="Rechthoek 24">
              <a:extLst>
                <a:ext uri="{FF2B5EF4-FFF2-40B4-BE49-F238E27FC236}">
                  <a16:creationId xmlns:a16="http://schemas.microsoft.com/office/drawing/2014/main" id="{42936B59-2CF3-4042-8FEE-66B879688D70}"/>
                </a:ext>
              </a:extLst>
            </p:cNvPr>
            <p:cNvSpPr/>
            <p:nvPr/>
          </p:nvSpPr>
          <p:spPr>
            <a:xfrm>
              <a:off x="4267200" y="2000560"/>
              <a:ext cx="3216679" cy="184862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AB6E50E7-0684-486B-9F47-11F14E705CFA}"/>
                </a:ext>
              </a:extLst>
            </p:cNvPr>
            <p:cNvSpPr txBox="1"/>
            <p:nvPr/>
          </p:nvSpPr>
          <p:spPr>
            <a:xfrm>
              <a:off x="4606471" y="2052231"/>
              <a:ext cx="2538136" cy="369332"/>
            </a:xfrm>
            <a:prstGeom prst="rect">
              <a:avLst/>
            </a:prstGeom>
            <a:noFill/>
          </p:spPr>
          <p:txBody>
            <a:bodyPr wrap="square" rtlCol="0">
              <a:spAutoFit/>
            </a:bodyPr>
            <a:lstStyle/>
            <a:p>
              <a:pPr algn="ctr"/>
              <a:r>
                <a:rPr lang="en-US" b="1"/>
                <a:t>This presentation</a:t>
              </a:r>
              <a:endParaRPr lang="nl-NL" b="1"/>
            </a:p>
          </p:txBody>
        </p:sp>
      </p:grpSp>
      <p:pic>
        <p:nvPicPr>
          <p:cNvPr id="12" name="Tijdelijke aanduiding voor inhoud 11" descr="Afbeelding met tekst&#10;&#10;Automatisch gegenereerde beschrijving">
            <a:extLst>
              <a:ext uri="{FF2B5EF4-FFF2-40B4-BE49-F238E27FC236}">
                <a16:creationId xmlns:a16="http://schemas.microsoft.com/office/drawing/2014/main" id="{32BCA1CB-9BAB-4769-9523-83E9AE8DC1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0421" y="2473235"/>
            <a:ext cx="3080215" cy="1274571"/>
          </a:xfrm>
        </p:spPr>
      </p:pic>
      <p:sp>
        <p:nvSpPr>
          <p:cNvPr id="9" name="Titel 8">
            <a:extLst>
              <a:ext uri="{FF2B5EF4-FFF2-40B4-BE49-F238E27FC236}">
                <a16:creationId xmlns:a16="http://schemas.microsoft.com/office/drawing/2014/main" id="{19EDEBE4-AE57-4FBD-B28B-54E01547052D}"/>
              </a:ext>
            </a:extLst>
          </p:cNvPr>
          <p:cNvSpPr>
            <a:spLocks noGrp="1"/>
          </p:cNvSpPr>
          <p:nvPr>
            <p:ph type="title"/>
          </p:nvPr>
        </p:nvSpPr>
        <p:spPr/>
        <p:txBody>
          <a:bodyPr/>
          <a:lstStyle/>
          <a:p>
            <a:r>
              <a:rPr lang="en-US" dirty="0"/>
              <a:t>More stories at pbl.nl/ig22</a:t>
            </a:r>
            <a:endParaRPr lang="nl-NL" dirty="0"/>
          </a:p>
        </p:txBody>
      </p:sp>
      <p:pic>
        <p:nvPicPr>
          <p:cNvPr id="14" name="Afbeelding 13" descr="Afbeelding met tekst&#10;&#10;Automatisch gegenereerde beschrijving">
            <a:extLst>
              <a:ext uri="{FF2B5EF4-FFF2-40B4-BE49-F238E27FC236}">
                <a16:creationId xmlns:a16="http://schemas.microsoft.com/office/drawing/2014/main" id="{59F3B8C0-6EBC-4A80-A651-BA7450006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906" y="4077281"/>
            <a:ext cx="3080216" cy="1274571"/>
          </a:xfrm>
          <a:prstGeom prst="rect">
            <a:avLst/>
          </a:prstGeom>
        </p:spPr>
      </p:pic>
      <p:pic>
        <p:nvPicPr>
          <p:cNvPr id="16" name="Afbeelding 15" descr="Afbeelding met tekst&#10;&#10;Automatisch gegenereerde beschrijving">
            <a:extLst>
              <a:ext uri="{FF2B5EF4-FFF2-40B4-BE49-F238E27FC236}">
                <a16:creationId xmlns:a16="http://schemas.microsoft.com/office/drawing/2014/main" id="{36660A9E-6B59-41A1-B72A-EFBD3FD175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3663" y="4077284"/>
            <a:ext cx="3080216" cy="1274571"/>
          </a:xfrm>
          <a:prstGeom prst="rect">
            <a:avLst/>
          </a:prstGeom>
        </p:spPr>
      </p:pic>
      <p:pic>
        <p:nvPicPr>
          <p:cNvPr id="18" name="Afbeelding 17" descr="Afbeelding met tekst&#10;&#10;Automatisch gegenereerde beschrijving">
            <a:extLst>
              <a:ext uri="{FF2B5EF4-FFF2-40B4-BE49-F238E27FC236}">
                <a16:creationId xmlns:a16="http://schemas.microsoft.com/office/drawing/2014/main" id="{D5460097-5AD9-4B1F-934B-2C68D3487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420" y="4077284"/>
            <a:ext cx="3080216" cy="1274571"/>
          </a:xfrm>
          <a:prstGeom prst="rect">
            <a:avLst/>
          </a:prstGeom>
        </p:spPr>
      </p:pic>
      <p:pic>
        <p:nvPicPr>
          <p:cNvPr id="20" name="Afbeelding 19" descr="Afbeelding met tekst&#10;&#10;Automatisch gegenereerde beschrijving">
            <a:extLst>
              <a:ext uri="{FF2B5EF4-FFF2-40B4-BE49-F238E27FC236}">
                <a16:creationId xmlns:a16="http://schemas.microsoft.com/office/drawing/2014/main" id="{B00879DB-F006-4F1E-B123-EF4047D112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6906" y="2473235"/>
            <a:ext cx="3080216" cy="1274571"/>
          </a:xfrm>
          <a:prstGeom prst="rect">
            <a:avLst/>
          </a:prstGeom>
        </p:spPr>
      </p:pic>
      <p:pic>
        <p:nvPicPr>
          <p:cNvPr id="22" name="Afbeelding 21">
            <a:hlinkClick r:id="rId8"/>
            <a:extLst>
              <a:ext uri="{FF2B5EF4-FFF2-40B4-BE49-F238E27FC236}">
                <a16:creationId xmlns:a16="http://schemas.microsoft.com/office/drawing/2014/main" id="{315636C2-285B-43E7-9A53-E50F9EC5A44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403663" y="2474389"/>
            <a:ext cx="3080216" cy="1272262"/>
          </a:xfrm>
          <a:prstGeom prst="rect">
            <a:avLst/>
          </a:prstGeom>
        </p:spPr>
      </p:pic>
    </p:spTree>
    <p:extLst>
      <p:ext uri="{BB962C8B-B14F-4D97-AF65-F5344CB8AC3E}">
        <p14:creationId xmlns:p14="http://schemas.microsoft.com/office/powerpoint/2010/main" val="2115435283"/>
      </p:ext>
    </p:extLst>
  </p:cSld>
  <p:clrMapOvr>
    <a:masterClrMapping/>
  </p:clrMapOvr>
</p:sld>
</file>

<file path=ppt/theme/theme1.xml><?xml version="1.0" encoding="utf-8"?>
<a:theme xmlns:a="http://schemas.openxmlformats.org/drawingml/2006/main" name="1_16008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777C00">
            <a:alpha val="69804"/>
          </a:srgbClr>
        </a:solidFill>
      </a:spPr>
      <a:bodyPr wrap="square" rtlCol="0">
        <a:spAutoFit/>
      </a:bodyPr>
      <a:lstStyle>
        <a:defPPr algn="ctr">
          <a:defRPr sz="2800" b="1" dirty="0">
            <a:solidFill>
              <a:schemeClr val="bg1"/>
            </a:solidFill>
          </a:defRPr>
        </a:defPPr>
      </a:lstStyle>
    </a:txDef>
  </a:objectDefaults>
  <a:extraClrSchemeLst/>
  <a:extLst>
    <a:ext uri="{05A4C25C-085E-4340-85A3-A5531E510DB2}">
      <thm15:themeFamily xmlns:thm15="http://schemas.microsoft.com/office/thememl/2012/main" name="16008 RIJK - Sjabloon 16x9 Hemelblauw" id="{C36BCC9E-1209-A64A-8BD9-B4B55203C6FE}" vid="{E34870F3-D22A-8440-9B27-7A9A0D8F8250}"/>
    </a:ext>
  </a:extLst>
</a:theme>
</file>

<file path=ppt/theme/theme2.xml><?xml version="1.0" encoding="utf-8"?>
<a:theme xmlns:a="http://schemas.openxmlformats.org/drawingml/2006/main" name="16008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008 RIJK - Sjabloon 16x9 Hemelblauw" id="{C36BCC9E-1209-A64A-8BD9-B4B55203C6FE}" vid="{E34870F3-D22A-8440-9B27-7A9A0D8F8250}"/>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AC3377937C134DA3A19870DC95E4C5" ma:contentTypeVersion="14" ma:contentTypeDescription="Een nieuw document maken." ma:contentTypeScope="" ma:versionID="7160a1792d2786c1d73fd86adcc090ca">
  <xsd:schema xmlns:xsd="http://www.w3.org/2001/XMLSchema" xmlns:xs="http://www.w3.org/2001/XMLSchema" xmlns:p="http://schemas.microsoft.com/office/2006/metadata/properties" xmlns:ns3="95845cc2-24d4-427a-8704-24a3ccc50587" xmlns:ns4="371007a9-ca38-4027-a0df-bdab742057c4" targetNamespace="http://schemas.microsoft.com/office/2006/metadata/properties" ma:root="true" ma:fieldsID="99163bc5c6e3ed441da58e936fe14801" ns3:_="" ns4:_="">
    <xsd:import namespace="95845cc2-24d4-427a-8704-24a3ccc50587"/>
    <xsd:import namespace="371007a9-ca38-4027-a0df-bdab742057c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845cc2-24d4-427a-8704-24a3ccc50587"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1007a9-ca38-4027-a0df-bdab742057c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EAED4D-1311-40C1-96DE-D1A2D01AD7A3}">
  <ds:schemaRefs>
    <ds:schemaRef ds:uri="http://purl.org/dc/elements/1.1/"/>
    <ds:schemaRef ds:uri="http://schemas.microsoft.com/office/2006/metadata/properties"/>
    <ds:schemaRef ds:uri="95845cc2-24d4-427a-8704-24a3ccc5058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71007a9-ca38-4027-a0df-bdab742057c4"/>
    <ds:schemaRef ds:uri="http://www.w3.org/XML/1998/namespace"/>
    <ds:schemaRef ds:uri="http://purl.org/dc/dcmitype/"/>
  </ds:schemaRefs>
</ds:datastoreItem>
</file>

<file path=customXml/itemProps2.xml><?xml version="1.0" encoding="utf-8"?>
<ds:datastoreItem xmlns:ds="http://schemas.openxmlformats.org/officeDocument/2006/customXml" ds:itemID="{48D12E9D-2983-4F7B-B53A-959005E9CC5E}">
  <ds:schemaRefs>
    <ds:schemaRef ds:uri="371007a9-ca38-4027-a0df-bdab742057c4"/>
    <ds:schemaRef ds:uri="95845cc2-24d4-427a-8704-24a3ccc505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91414A8-7603-433E-947B-C1D7378C9E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16008 RIJK - Sjabloon 16x9 Mosgroen</Template>
  <TotalTime>41</TotalTime>
  <Words>988</Words>
  <Application>Microsoft Office PowerPoint</Application>
  <PresentationFormat>Widescreen</PresentationFormat>
  <Paragraphs>31</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RijksoverheidSansText</vt:lpstr>
      <vt:lpstr>Verdana</vt:lpstr>
      <vt:lpstr>Wingdings</vt:lpstr>
      <vt:lpstr>1_16008 RIJK - Sjabloon 16x9 Mosgroen</vt:lpstr>
      <vt:lpstr>16008 RIJK - Sjabloon 16x9 Mosgroen</vt:lpstr>
      <vt:lpstr>How can a global perspective on the circular economy for textiles provide benefits worldwide?</vt:lpstr>
      <vt:lpstr>The clothing value chain is highly international</vt:lpstr>
      <vt:lpstr>Large amounts of waste and pollution in value chain</vt:lpstr>
      <vt:lpstr>Current NL/EU circular economy ambition</vt:lpstr>
      <vt:lpstr>Disregarding existing circularity elsewhere</vt:lpstr>
      <vt:lpstr>Opportunities from global circular strategies</vt:lpstr>
      <vt:lpstr>Examples of potential SDG benefits</vt:lpstr>
      <vt:lpstr>Preconditions remain essential</vt:lpstr>
      <vt:lpstr>More stories at pbl.nl/ig22</vt:lpstr>
    </vt:vector>
  </TitlesOfParts>
  <Company>PBL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a global perspective on the circular economy for textiles provide benefits worldwide?</dc:title>
  <dc:creator>PBL</dc:creator>
  <cp:lastModifiedBy>Timo Maas</cp:lastModifiedBy>
  <cp:revision>3</cp:revision>
  <cp:lastPrinted>2017-07-10T06:54:21Z</cp:lastPrinted>
  <dcterms:created xsi:type="dcterms:W3CDTF">2017-02-24T12:23:26Z</dcterms:created>
  <dcterms:modified xsi:type="dcterms:W3CDTF">2022-05-20T10:37:34Z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0x0101006AAC3377937C134DA3A19870DC95E4C5</vt:lpwstr>
  </property>
  <property fmtid="{D5CDD505-2E9C-101B-9397-08002B2CF9AE}" pid="3" name="_MarkAsFinal">
    <vt:bool>true</vt:bool>
  </property>
</Properties>
</file>