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4"/>
    <p:sldMasterId id="2147483648" r:id="rId5"/>
  </p:sldMasterIdLst>
  <p:notesMasterIdLst>
    <p:notesMasterId r:id="rId24"/>
  </p:notesMasterIdLst>
  <p:handoutMasterIdLst>
    <p:handoutMasterId r:id="rId25"/>
  </p:handoutMasterIdLst>
  <p:sldIdLst>
    <p:sldId id="664" r:id="rId6"/>
    <p:sldId id="689" r:id="rId7"/>
    <p:sldId id="690" r:id="rId8"/>
    <p:sldId id="691" r:id="rId9"/>
    <p:sldId id="692" r:id="rId10"/>
    <p:sldId id="693" r:id="rId11"/>
    <p:sldId id="670" r:id="rId12"/>
    <p:sldId id="671" r:id="rId13"/>
    <p:sldId id="682" r:id="rId14"/>
    <p:sldId id="680" r:id="rId15"/>
    <p:sldId id="770" r:id="rId16"/>
    <p:sldId id="681" r:id="rId17"/>
    <p:sldId id="658" r:id="rId18"/>
    <p:sldId id="676" r:id="rId19"/>
    <p:sldId id="677" r:id="rId20"/>
    <p:sldId id="694" r:id="rId21"/>
    <p:sldId id="695" r:id="rId22"/>
    <p:sldId id="769" r:id="rId23"/>
  </p:sldIdLst>
  <p:sldSz cx="12192000" cy="6858000"/>
  <p:notesSz cx="6705600" cy="98425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limate" id="{65ED0BE3-EF0B-41C9-8C75-5DD280854959}">
          <p14:sldIdLst>
            <p14:sldId id="664"/>
            <p14:sldId id="689"/>
            <p14:sldId id="690"/>
            <p14:sldId id="691"/>
            <p14:sldId id="692"/>
            <p14:sldId id="693"/>
            <p14:sldId id="670"/>
            <p14:sldId id="671"/>
            <p14:sldId id="682"/>
            <p14:sldId id="680"/>
            <p14:sldId id="770"/>
            <p14:sldId id="681"/>
            <p14:sldId id="658"/>
            <p14:sldId id="676"/>
            <p14:sldId id="677"/>
            <p14:sldId id="694"/>
            <p14:sldId id="695"/>
            <p14:sldId id="769"/>
          </p14:sldIdLst>
        </p14:section>
      </p14:sectionLst>
    </p:ext>
    <p:ext uri="{EFAFB233-063F-42B5-8137-9DF3F51BA10A}">
      <p15:sldGuideLst xmlns:p15="http://schemas.microsoft.com/office/powerpoint/2012/main">
        <p15:guide id="1" pos="506" userDrawn="1">
          <p15:clr>
            <a:srgbClr val="A4A3A4"/>
          </p15:clr>
        </p15:guide>
        <p15:guide id="3" orient="horz" pos="1434" userDrawn="1">
          <p15:clr>
            <a:srgbClr val="A4A3A4"/>
          </p15:clr>
        </p15:guide>
        <p15:guide id="5" pos="211" userDrawn="1">
          <p15:clr>
            <a:srgbClr val="A4A3A4"/>
          </p15:clr>
        </p15:guide>
        <p15:guide id="6" orient="horz" pos="82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AC3219-EDE8-DAB2-01A6-04593A6AA799}" name="Andries Hof" initials="AH" userId="50b821d0be08497f" providerId="Windows Live"/>
  <p188:author id="{71745746-DE6E-B2A6-801E-4ED72B660121}" name="Maas, Timo" initials="MT" userId="Maas, Timo" providerId="None"/>
  <p188:author id="{BEA1085A-0FF2-CB00-C3A4-77D1129B931E}" name="Warrink, Allard" initials="WA" userId="S::warrinka@pbl.nl::848ca909-7117-48aa-9a41-d53fa3121f0e" providerId="AD"/>
  <p188:author id="{129A707B-5637-E457-F5DB-CE2D89834914}" name="Dagnachew, Anteneh" initials="DA" userId="S::dagnachewa@pbl.nl::0b0f72f4-cd38-4e19-8616-e68f3a8c3a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10" name="Blois, de Filip" initials="BdF" lastIdx="1" clrIdx="9">
    <p:extLst>
      <p:ext uri="{19B8F6BF-5375-455C-9EA6-DF929625EA0E}">
        <p15:presenceInfo xmlns:p15="http://schemas.microsoft.com/office/powerpoint/2012/main" userId="Blois, de Filip" providerId="None"/>
      </p:ext>
    </p:extLst>
  </p:cmAuthor>
  <p:cmAuthor id="4" name="Arnout Drenthel" initials="AD [4]" lastIdx="1" clrIdx="3"/>
  <p:cmAuthor id="11" name="Blois, de Filip" initials="BdF [2]" lastIdx="1" clrIdx="10">
    <p:extLst>
      <p:ext uri="{19B8F6BF-5375-455C-9EA6-DF929625EA0E}">
        <p15:presenceInfo xmlns:p15="http://schemas.microsoft.com/office/powerpoint/2012/main" userId="S::bloisdf@pbl.nl::a7d79dea-9ea9-46e9-8d01-c938be50a4c6" providerId="AD"/>
      </p:ext>
    </p:extLst>
  </p:cmAuthor>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C00"/>
    <a:srgbClr val="000000"/>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1DF8C-7434-444F-A336-055E0AA1D356}" v="3" dt="2022-05-20T10:38:22.494"/>
    <p1510:client id="{2AEFB1F0-F959-4B79-A352-70CC9A9A8235}" v="3" dt="2022-05-20T09:31:27.15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04" autoAdjust="0"/>
  </p:normalViewPr>
  <p:slideViewPr>
    <p:cSldViewPr snapToGrid="0">
      <p:cViewPr varScale="1">
        <p:scale>
          <a:sx n="68" d="100"/>
          <a:sy n="68" d="100"/>
        </p:scale>
        <p:origin x="1032" y="78"/>
      </p:cViewPr>
      <p:guideLst>
        <p:guide pos="506"/>
        <p:guide orient="horz" pos="1434"/>
        <p:guide pos="211"/>
        <p:guide orient="horz" pos="822"/>
      </p:guideLst>
    </p:cSldViewPr>
  </p:slideViewPr>
  <p:notesTextViewPr>
    <p:cViewPr>
      <p:scale>
        <a:sx n="1" d="1"/>
        <a:sy n="1" d="1"/>
      </p:scale>
      <p:origin x="0" y="0"/>
    </p:cViewPr>
  </p:notesTextViewPr>
  <p:notesViewPr>
    <p:cSldViewPr snapToGrid="0">
      <p:cViewPr varScale="1">
        <p:scale>
          <a:sx n="56" d="100"/>
          <a:sy n="56" d="100"/>
        </p:scale>
        <p:origin x="31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 Maas" userId="b17130f5-37cd-4042-b8cc-2ef41a47613e" providerId="ADAL" clId="{28F1DF8C-7434-444F-A336-055E0AA1D356}"/>
    <pc:docChg chg="undo redo custSel modSld">
      <pc:chgData name="Timo Maas" userId="b17130f5-37cd-4042-b8cc-2ef41a47613e" providerId="ADAL" clId="{28F1DF8C-7434-444F-A336-055E0AA1D356}" dt="2022-05-20T10:19:07.031" v="24" actId="700"/>
      <pc:docMkLst>
        <pc:docMk/>
      </pc:docMkLst>
      <pc:sldChg chg="modSp mod modClrScheme chgLayout modNotes">
        <pc:chgData name="Timo Maas" userId="b17130f5-37cd-4042-b8cc-2ef41a47613e" providerId="ADAL" clId="{28F1DF8C-7434-444F-A336-055E0AA1D356}" dt="2022-05-20T10:19:07.031" v="24" actId="700"/>
        <pc:sldMkLst>
          <pc:docMk/>
          <pc:sldMk cId="2697902811" sldId="664"/>
        </pc:sldMkLst>
        <pc:spChg chg="mod ord">
          <ac:chgData name="Timo Maas" userId="b17130f5-37cd-4042-b8cc-2ef41a47613e" providerId="ADAL" clId="{28F1DF8C-7434-444F-A336-055E0AA1D356}" dt="2022-05-20T10:19:07.031" v="24" actId="700"/>
          <ac:spMkLst>
            <pc:docMk/>
            <pc:sldMk cId="2697902811" sldId="664"/>
            <ac:spMk id="3" creationId="{21B9BC2D-1AA5-41ED-AABE-1CABB3D2ECCD}"/>
          </ac:spMkLst>
        </pc:spChg>
        <pc:picChg chg="mod ord">
          <ac:chgData name="Timo Maas" userId="b17130f5-37cd-4042-b8cc-2ef41a47613e" providerId="ADAL" clId="{28F1DF8C-7434-444F-A336-055E0AA1D356}" dt="2022-05-20T10:19:07.031" v="24" actId="700"/>
          <ac:picMkLst>
            <pc:docMk/>
            <pc:sldMk cId="2697902811" sldId="664"/>
            <ac:picMk id="7" creationId="{B10D269A-0B64-4A8A-AF3C-C688FFFA4523}"/>
          </ac:picMkLst>
        </pc:picChg>
      </pc:sldChg>
      <pc:sldChg chg="modNotes">
        <pc:chgData name="Timo Maas" userId="b17130f5-37cd-4042-b8cc-2ef41a47613e" providerId="ADAL" clId="{28F1DF8C-7434-444F-A336-055E0AA1D356}" dt="2022-05-20T10:17:35.802" v="13" actId="20577"/>
        <pc:sldMkLst>
          <pc:docMk/>
          <pc:sldMk cId="852477276" sldId="671"/>
        </pc:sldMkLst>
      </pc:sldChg>
      <pc:sldChg chg="modNotes">
        <pc:chgData name="Timo Maas" userId="b17130f5-37cd-4042-b8cc-2ef41a47613e" providerId="ADAL" clId="{28F1DF8C-7434-444F-A336-055E0AA1D356}" dt="2022-05-20T10:16:56.928" v="12" actId="20577"/>
        <pc:sldMkLst>
          <pc:docMk/>
          <pc:sldMk cId="1110008425" sldId="677"/>
        </pc:sldMkLst>
      </pc:sldChg>
      <pc:sldChg chg="modNotes">
        <pc:chgData name="Timo Maas" userId="b17130f5-37cd-4042-b8cc-2ef41a47613e" providerId="ADAL" clId="{28F1DF8C-7434-444F-A336-055E0AA1D356}" dt="2022-05-20T10:16:41.833" v="8" actId="404"/>
        <pc:sldMkLst>
          <pc:docMk/>
          <pc:sldMk cId="1307807502" sldId="7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voettekst 3"/>
          <p:cNvSpPr>
            <a:spLocks noGrp="1"/>
          </p:cNvSpPr>
          <p:nvPr>
            <p:ph type="ftr" sz="quarter" idx="2"/>
          </p:nvPr>
        </p:nvSpPr>
        <p:spPr>
          <a:xfrm>
            <a:off x="1" y="9348667"/>
            <a:ext cx="2905760" cy="493833"/>
          </a:xfrm>
          <a:prstGeom prst="rect">
            <a:avLst/>
          </a:prstGeom>
        </p:spPr>
        <p:txBody>
          <a:bodyPr vert="horz" lIns="90315" tIns="45158" rIns="90315" bIns="45158" rtlCol="0" anchor="b"/>
          <a:lstStyle>
            <a:lvl1pPr algn="l">
              <a:defRPr sz="1200"/>
            </a:lvl1pPr>
          </a:lstStyle>
          <a:p>
            <a:endParaRPr lang="nl-NL"/>
          </a:p>
        </p:txBody>
      </p:sp>
      <p:sp>
        <p:nvSpPr>
          <p:cNvPr id="6" name="Header Placeholder 5">
            <a:extLst>
              <a:ext uri="{FF2B5EF4-FFF2-40B4-BE49-F238E27FC236}">
                <a16:creationId xmlns:a16="http://schemas.microsoft.com/office/drawing/2014/main" id="{3DC294F0-ED9A-40F3-92C2-90147088D3A6}"/>
              </a:ext>
            </a:extLst>
          </p:cNvPr>
          <p:cNvSpPr>
            <a:spLocks noGrp="1"/>
          </p:cNvSpPr>
          <p:nvPr>
            <p:ph type="hdr" sz="quarter"/>
          </p:nvPr>
        </p:nvSpPr>
        <p:spPr>
          <a:xfrm>
            <a:off x="0" y="0"/>
            <a:ext cx="2905125" cy="493713"/>
          </a:xfrm>
          <a:prstGeom prst="rect">
            <a:avLst/>
          </a:prstGeom>
        </p:spPr>
        <p:txBody>
          <a:bodyPr vert="horz" lIns="91440" tIns="45720" rIns="91440" bIns="45720" rtlCol="0"/>
          <a:lstStyle>
            <a:lvl1pPr algn="l">
              <a:defRPr sz="1200"/>
            </a:lvl1pPr>
          </a:lstStyle>
          <a:p>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27T14:32:32.508"/>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05760" cy="493834"/>
          </a:xfrm>
          <a:prstGeom prst="rect">
            <a:avLst/>
          </a:prstGeom>
        </p:spPr>
        <p:txBody>
          <a:bodyPr vert="horz" lIns="90315" tIns="45158" rIns="90315" bIns="45158" rtlCol="0"/>
          <a:lstStyle>
            <a:lvl1pPr algn="l">
              <a:defRPr sz="1200"/>
            </a:lvl1pPr>
          </a:lstStyle>
          <a:p>
            <a:endParaRPr lang="nl-NL"/>
          </a:p>
        </p:txBody>
      </p:sp>
      <p:sp>
        <p:nvSpPr>
          <p:cNvPr id="3" name="Tijdelijke aanduiding voor datum 2"/>
          <p:cNvSpPr>
            <a:spLocks noGrp="1"/>
          </p:cNvSpPr>
          <p:nvPr>
            <p:ph type="dt" idx="1"/>
          </p:nvPr>
        </p:nvSpPr>
        <p:spPr>
          <a:xfrm>
            <a:off x="3798288" y="0"/>
            <a:ext cx="2905760" cy="493834"/>
          </a:xfrm>
          <a:prstGeom prst="rect">
            <a:avLst/>
          </a:prstGeom>
        </p:spPr>
        <p:txBody>
          <a:bodyPr vert="horz" lIns="90315" tIns="45158" rIns="90315" bIns="45158" rtlCol="0"/>
          <a:lstStyle>
            <a:lvl1pPr algn="r">
              <a:defRPr sz="1200"/>
            </a:lvl1pPr>
          </a:lstStyle>
          <a:p>
            <a:fld id="{FAD30240-3B76-4E52-B42B-C39F5C218F4D}" type="datetimeFigureOut">
              <a:rPr lang="nl-NL" smtClean="0"/>
              <a:t>20-5-2022</a:t>
            </a:fld>
            <a:endParaRPr lang="nl-NL"/>
          </a:p>
        </p:txBody>
      </p:sp>
      <p:sp>
        <p:nvSpPr>
          <p:cNvPr id="4" name="Tijdelijke aanduiding voor dia-afbeelding 3"/>
          <p:cNvSpPr>
            <a:spLocks noGrp="1" noRot="1" noChangeAspect="1"/>
          </p:cNvSpPr>
          <p:nvPr>
            <p:ph type="sldImg" idx="2"/>
          </p:nvPr>
        </p:nvSpPr>
        <p:spPr>
          <a:xfrm>
            <a:off x="400050" y="1230313"/>
            <a:ext cx="5905500" cy="3322637"/>
          </a:xfrm>
          <a:prstGeom prst="rect">
            <a:avLst/>
          </a:prstGeom>
          <a:noFill/>
          <a:ln w="12700">
            <a:solidFill>
              <a:prstClr val="black"/>
            </a:solidFill>
          </a:ln>
        </p:spPr>
        <p:txBody>
          <a:bodyPr vert="horz" lIns="90315" tIns="45158" rIns="90315" bIns="45158" rtlCol="0" anchor="ctr"/>
          <a:lstStyle/>
          <a:p>
            <a:endParaRPr lang="nl-NL"/>
          </a:p>
        </p:txBody>
      </p:sp>
      <p:sp>
        <p:nvSpPr>
          <p:cNvPr id="5" name="Tijdelijke aanduiding voor notities 4"/>
          <p:cNvSpPr>
            <a:spLocks noGrp="1"/>
          </p:cNvSpPr>
          <p:nvPr>
            <p:ph type="body" sz="quarter" idx="3"/>
          </p:nvPr>
        </p:nvSpPr>
        <p:spPr>
          <a:xfrm>
            <a:off x="670560" y="4736704"/>
            <a:ext cx="5364480" cy="3875484"/>
          </a:xfrm>
          <a:prstGeom prst="rect">
            <a:avLst/>
          </a:prstGeom>
        </p:spPr>
        <p:txBody>
          <a:bodyPr vert="horz" lIns="90315" tIns="45158" rIns="90315" bIns="45158"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348667"/>
            <a:ext cx="2905760" cy="493833"/>
          </a:xfrm>
          <a:prstGeom prst="rect">
            <a:avLst/>
          </a:prstGeom>
        </p:spPr>
        <p:txBody>
          <a:bodyPr vert="horz" lIns="90315" tIns="45158" rIns="90315" bIns="4515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98288" y="9348667"/>
            <a:ext cx="2905760" cy="493833"/>
          </a:xfrm>
          <a:prstGeom prst="rect">
            <a:avLst/>
          </a:prstGeom>
        </p:spPr>
        <p:txBody>
          <a:bodyPr vert="horz" lIns="90315" tIns="45158" rIns="90315" bIns="45158" rtlCol="0" anchor="b"/>
          <a:lstStyle>
            <a:lvl1pPr algn="r">
              <a:defRPr sz="1200"/>
            </a:lvl1pPr>
          </a:lstStyle>
          <a:p>
            <a:fld id="{DE501649-886C-4324-AD4C-E61C88D47728}" type="slidenum">
              <a:rPr lang="nl-NL" smtClean="0"/>
              <a:t>‹#›</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bl.nl/en/publications/climate-change-measures-and-sustainable-development-goal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bl.nl/en/publications/climate-change-measures-and-sustainable-development-goal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bl.nl/en/publications/climate-change-measures-and-sustainable-development-goal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bl.nl/en/publications/climate-change-measures-and-sustainable-development-goal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bl.nl/en/publications/climate-change-measures-and-sustainable-development-goal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nSpc>
                <a:spcPct val="107000"/>
              </a:lnSpc>
              <a:spcAft>
                <a:spcPts val="800"/>
              </a:spcAft>
            </a:pPr>
            <a:r>
              <a:rPr lang="en-US" sz="1050" dirty="0">
                <a:effectLst/>
                <a:latin typeface="RijksoverheidSansText" panose="020B0503040202060203" pitchFamily="34" charset="0"/>
                <a:ea typeface="Calibri" panose="020F0502020204030204" pitchFamily="34" charset="0"/>
                <a:cs typeface="Times New Roman" panose="02020603050405020304" pitchFamily="18" charset="0"/>
              </a:rPr>
              <a:t>Several measures are being implemented to achieve long-term climate goals. A key question concerns the short-term effects of these measures on other SDGs. </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a:t>
            </a:fld>
            <a:endParaRPr lang="nl-NL"/>
          </a:p>
        </p:txBody>
      </p:sp>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21028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The legend on the right shows the </a:t>
            </a:r>
            <a:r>
              <a:rPr lang="en-US" sz="1050" kern="1200" dirty="0" err="1">
                <a:solidFill>
                  <a:schemeClr val="tx1"/>
                </a:solidFill>
                <a:effectLst/>
                <a:latin typeface="RijksoverheidSansText" panose="020B0503040202060203" pitchFamily="34" charset="0"/>
                <a:ea typeface="+mn-ea"/>
                <a:cs typeface="Times New Roman" panose="02020603050405020304" pitchFamily="18" charset="0"/>
              </a:rPr>
              <a:t>colour</a:t>
            </a: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 code of the evaluation for synergies and trade-offs. Cells with a blue </a:t>
            </a:r>
            <a:r>
              <a:rPr lang="en-US" sz="1050" kern="1200" dirty="0" err="1">
                <a:solidFill>
                  <a:schemeClr val="tx1"/>
                </a:solidFill>
                <a:effectLst/>
                <a:latin typeface="RijksoverheidSansText" panose="020B0503040202060203" pitchFamily="34" charset="0"/>
                <a:ea typeface="+mn-ea"/>
                <a:cs typeface="Times New Roman" panose="02020603050405020304" pitchFamily="18" charset="0"/>
              </a:rPr>
              <a:t>colour</a:t>
            </a: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 indicate that potential co-benefits outweigh potential trade-offs. A light purple shading means that both synergies and trade-offs are possible, depending on the chosen technology or the regional context. A dark purple shading means there are more potential trade-offs than potential co-benefits.</a:t>
            </a:r>
            <a:endParaRPr lang="nl-NL" sz="1050" kern="1200" dirty="0">
              <a:solidFill>
                <a:schemeClr val="tx1"/>
              </a:solidFill>
              <a:effectLst/>
              <a:latin typeface="RijksoverheidSansText" panose="020B0503040202060203" pitchFamily="34" charset="0"/>
              <a:ea typeface="+mn-ea"/>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722242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Looking at the entire list of promising climate mitigation measures, the ones higher up the list can be seen to have the most additional short-term benefits for other SDGs. Those lower down the list have fewer or more variable short-term effects. </a:t>
            </a:r>
            <a:endParaRPr lang="nl-NL" sz="1050" kern="1200" dirty="0">
              <a:solidFill>
                <a:schemeClr val="tx1"/>
              </a:solidFill>
              <a:effectLst/>
              <a:latin typeface="RijksoverheidSansText" panose="020B0503040202060203" pitchFamily="34"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463174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The selected climate change mitigation measures show significantly more co-benefits than trade-offs at the global scale. This is consistent with findings of other studies. However, the magnitude of these co-benefits and trade-offs varies according to regional and socio-economic context. Of the 20 measures </a:t>
            </a:r>
            <a:r>
              <a:rPr lang="en-US" sz="1050" kern="1200" dirty="0" err="1">
                <a:solidFill>
                  <a:schemeClr val="tx1"/>
                </a:solidFill>
                <a:effectLst/>
                <a:latin typeface="RijksoverheidSansText" panose="020B0503040202060203" pitchFamily="34" charset="0"/>
                <a:ea typeface="+mn-ea"/>
                <a:cs typeface="Times New Roman" panose="02020603050405020304" pitchFamily="18" charset="0"/>
              </a:rPr>
              <a:t>analysed</a:t>
            </a: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 increasing the share of renewable energy in electricity generation shows the most co-benefits with other SDGs in all regions. All selected measures in the buildings sector show many strong co-benefits with other SDGs. Some trade-offs were identified for measures in industry and transport, but also, here, the number of synergies is higher. For land use and non-CO2 related measures, it strongly depends on the type of measures taken.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i="1" kern="1200" dirty="0">
              <a:solidFill>
                <a:schemeClr val="tx1"/>
              </a:solidFill>
              <a:effectLst/>
              <a:latin typeface="RijksoverheidSansText" panose="020B0503040202060203"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050" i="1" kern="1200" dirty="0">
                <a:solidFill>
                  <a:schemeClr val="tx1"/>
                </a:solidFill>
                <a:effectLst/>
                <a:latin typeface="RijksoverheidSansText" panose="020B0503040202060203" pitchFamily="34" charset="0"/>
                <a:ea typeface="+mn-ea"/>
                <a:cs typeface="Times New Roman" panose="02020603050405020304" pitchFamily="18" charset="0"/>
              </a:rPr>
              <a:t>(See also the PBL-</a:t>
            </a:r>
            <a:r>
              <a:rPr lang="en-GB" sz="1050" i="1" kern="1200" dirty="0">
                <a:solidFill>
                  <a:schemeClr val="tx1"/>
                </a:solidFill>
                <a:effectLst/>
                <a:latin typeface="RijksoverheidSansText" panose="020B0503040202060203" pitchFamily="34" charset="0"/>
                <a:ea typeface="+mn-ea"/>
                <a:cs typeface="Times New Roman" panose="02020603050405020304" pitchFamily="18" charset="0"/>
              </a:rPr>
              <a:t>report </a:t>
            </a:r>
            <a:r>
              <a:rPr lang="en-GB" sz="1050" i="1" kern="1200" dirty="0">
                <a:solidFill>
                  <a:schemeClr val="tx1"/>
                </a:solidFill>
                <a:effectLst/>
                <a:latin typeface="RijksoverheidSansText" panose="020B0503040202060203"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Climate change measures and sustainable development goals</a:t>
            </a:r>
            <a:r>
              <a:rPr lang="en-US" sz="1050" i="1" kern="1200" dirty="0">
                <a:solidFill>
                  <a:schemeClr val="tx1"/>
                </a:solidFill>
                <a:effectLst/>
                <a:latin typeface="RijksoverheidSansText" panose="020B0503040202060203" pitchFamily="34" charset="0"/>
                <a:ea typeface="+mn-ea"/>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12</a:t>
            </a:fld>
            <a:endParaRPr lang="nl-NL"/>
          </a:p>
        </p:txBody>
      </p:sp>
    </p:spTree>
    <p:extLst>
      <p:ext uri="{BB962C8B-B14F-4D97-AF65-F5344CB8AC3E}">
        <p14:creationId xmlns:p14="http://schemas.microsoft.com/office/powerpoint/2010/main" val="61067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This slide and following two show examples of regional variation between these synergies and trade-offs.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RijksoverheidSansText" panose="020B0503040202060203"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This slide shows that halting the construction of unabated coal-fired power plants has mostly synergies in Southeast Asia, whereas its effects in South Asia are partially context-dependent and include more trade-offs.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RijksoverheidSansText" panose="020B0503040202060203"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Halting the construction of unabated coal-fired power plants has clear synergies with reducing air pollution (SDG 11) and improving human health (SDG 3) in both South Asia and Southeast Asia. The health benefits are significant especially in dense urban </a:t>
            </a:r>
            <a:r>
              <a:rPr lang="en-US" sz="1050" kern="1200" dirty="0" err="1">
                <a:solidFill>
                  <a:schemeClr val="tx1"/>
                </a:solidFill>
                <a:effectLst/>
                <a:latin typeface="RijksoverheidSansText" panose="020B0503040202060203" pitchFamily="34" charset="0"/>
                <a:ea typeface="+mn-ea"/>
                <a:cs typeface="Times New Roman" panose="02020603050405020304" pitchFamily="18" charset="0"/>
              </a:rPr>
              <a:t>centres</a:t>
            </a: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 of rapidly developing countries. Especially in South Asia, the resulting decline in coal use has a positive impact on water availability (SDG 6). In Southeast Asia, moving away from investing in unabated coal-fired power plants reduces the risk of stranded assets (SDG 8).</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RijksoverheidSansText" panose="020B0503040202060203"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At the same time, coal has been the leading source of cheap and accessible energy in South Asia. Limiting the use of it could impact universal access to electricity (SDG 7). The decline in economic activities in coal mining and coal export could also have negative implications for employment in some parts of South Asia (SDGs 8 and 10). Locally, this may hamper poverty alleviation (SDG 1). In both regions, this measure could exacerbate poverty due to higher energy costs (SDG 1).</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RijksoverheidSansText" panose="020B0503040202060203"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i="1" kern="1200" dirty="0">
                <a:solidFill>
                  <a:schemeClr val="tx1"/>
                </a:solidFill>
                <a:effectLst/>
                <a:latin typeface="RijksoverheidSansText" panose="020B0503040202060203" pitchFamily="34" charset="0"/>
                <a:ea typeface="+mn-ea"/>
                <a:cs typeface="Times New Roman" panose="02020603050405020304" pitchFamily="18" charset="0"/>
              </a:rPr>
              <a:t>(See also the PBL-</a:t>
            </a:r>
            <a:r>
              <a:rPr lang="en-GB" sz="1050" i="1" kern="1200" dirty="0">
                <a:solidFill>
                  <a:schemeClr val="tx1"/>
                </a:solidFill>
                <a:effectLst/>
                <a:latin typeface="RijksoverheidSansText" panose="020B0503040202060203" pitchFamily="34" charset="0"/>
                <a:ea typeface="+mn-ea"/>
                <a:cs typeface="Times New Roman" panose="02020603050405020304" pitchFamily="18" charset="0"/>
              </a:rPr>
              <a:t>report </a:t>
            </a:r>
            <a:r>
              <a:rPr lang="en-GB" sz="1050" i="1" kern="1200" dirty="0">
                <a:solidFill>
                  <a:schemeClr val="tx1"/>
                </a:solidFill>
                <a:effectLst/>
                <a:latin typeface="RijksoverheidSansText" panose="020B0503040202060203"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Climate change measures and sustainable development goals</a:t>
            </a:r>
            <a:r>
              <a:rPr lang="en-US" sz="1050" i="1" kern="1200" dirty="0">
                <a:solidFill>
                  <a:schemeClr val="tx1"/>
                </a:solidFill>
                <a:effectLst/>
                <a:latin typeface="RijksoverheidSansText" panose="020B0503040202060203" pitchFamily="34"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RijksoverheidSansText" panose="020B0503040202060203" pitchFamily="34" charset="0"/>
              <a:ea typeface="+mn-ea"/>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13</a:t>
            </a:fld>
            <a:endParaRPr lang="nl-NL"/>
          </a:p>
        </p:txBody>
      </p:sp>
    </p:spTree>
    <p:extLst>
      <p:ext uri="{BB962C8B-B14F-4D97-AF65-F5344CB8AC3E}">
        <p14:creationId xmlns:p14="http://schemas.microsoft.com/office/powerpoint/2010/main" val="202213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defRPr/>
            </a:pPr>
            <a:r>
              <a:rPr lang="en-US" sz="1050" dirty="0">
                <a:latin typeface="RijksoverheidSansText" panose="020B0503040202060203" pitchFamily="34" charset="0"/>
                <a:cs typeface="Times New Roman" panose="02020603050405020304" pitchFamily="18" charset="0"/>
              </a:rPr>
              <a:t>The effects of afforestation and reforestation in Southeast Asia and Sub-Saharan Africa combine socio-economic with environmental benefits, although a risk for trade-offs exists for water- and food-related SDGs.</a:t>
            </a:r>
          </a:p>
          <a:p>
            <a:pPr algn="just">
              <a:defRPr/>
            </a:pPr>
            <a:endParaRPr lang="en-US" sz="1050" dirty="0">
              <a:latin typeface="RijksoverheidSansText" panose="020B0503040202060203" pitchFamily="34" charset="0"/>
              <a:cs typeface="Times New Roman" panose="02020603050405020304" pitchFamily="18" charset="0"/>
            </a:endParaRPr>
          </a:p>
          <a:p>
            <a:pPr algn="just">
              <a:defRPr/>
            </a:pPr>
            <a:r>
              <a:rPr lang="en-US" sz="1050" dirty="0">
                <a:latin typeface="RijksoverheidSansText" panose="020B0503040202060203" pitchFamily="34" charset="0"/>
                <a:cs typeface="Times New Roman" panose="02020603050405020304" pitchFamily="18" charset="0"/>
              </a:rPr>
              <a:t>Increasing afforestation and reforestation, as well as halting natural forest deforestation play a pivotal role in poverty eradication (SDG 1) by improving ecosystem services. Forestry generates jobs and increases the demand for forest products (SDGs 8 and 10). The measures also directly improve life on land by reducing soil erosion, water conservation, and improved soil organic matter and biodiversity (SDG 15). There is evidence that the measures improve air quality (SDG 11) and human health and well-being (SDG 3) in both regions and enhances the provision of food (SDG 2) and clean water (SDG 6) in Southeast Asia. Both afforestation and deforestation require international partnerships for financial and technological capacity building (SDG 17). However, these measures could result in an increase in agricultural prices (SDGs 1 and 2) as well as increase competition for water resources (SDG 6) in Sub-Saharan Africa and Southeast Asia.</a:t>
            </a:r>
          </a:p>
          <a:p>
            <a:pPr algn="just">
              <a:defRPr/>
            </a:pPr>
            <a:endParaRPr lang="en-US" sz="1050" dirty="0">
              <a:latin typeface="RijksoverheidSansText" panose="020B0503040202060203"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i="1" kern="1200" dirty="0">
                <a:solidFill>
                  <a:schemeClr val="tx1"/>
                </a:solidFill>
                <a:effectLst/>
                <a:latin typeface="RijksoverheidSansText" panose="020B0503040202060203" pitchFamily="34" charset="0"/>
                <a:ea typeface="+mn-ea"/>
                <a:cs typeface="Times New Roman" panose="02020603050405020304" pitchFamily="18" charset="0"/>
              </a:rPr>
              <a:t>(See also the PBL-</a:t>
            </a:r>
            <a:r>
              <a:rPr lang="en-GB" sz="1050" i="1" kern="1200" dirty="0">
                <a:solidFill>
                  <a:schemeClr val="tx1"/>
                </a:solidFill>
                <a:effectLst/>
                <a:latin typeface="RijksoverheidSansText" panose="020B0503040202060203" pitchFamily="34" charset="0"/>
                <a:ea typeface="+mn-ea"/>
                <a:cs typeface="Times New Roman" panose="02020603050405020304" pitchFamily="18" charset="0"/>
              </a:rPr>
              <a:t>report </a:t>
            </a:r>
            <a:r>
              <a:rPr lang="en-GB" sz="1050" i="1" kern="1200" dirty="0">
                <a:solidFill>
                  <a:schemeClr val="tx1"/>
                </a:solidFill>
                <a:effectLst/>
                <a:latin typeface="RijksoverheidSansText" panose="020B0503040202060203"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Climate change measures and sustainable development goals</a:t>
            </a:r>
            <a:r>
              <a:rPr lang="en-US" sz="1050" i="1" kern="1200" dirty="0">
                <a:solidFill>
                  <a:schemeClr val="tx1"/>
                </a:solidFill>
                <a:effectLst/>
                <a:latin typeface="RijksoverheidSansText" panose="020B0503040202060203" pitchFamily="34" charset="0"/>
                <a:ea typeface="+mn-ea"/>
                <a:cs typeface="Times New Roman" panose="02020603050405020304" pitchFamily="18" charset="0"/>
              </a:rPr>
              <a:t>)</a:t>
            </a:r>
          </a:p>
          <a:p>
            <a:pPr algn="just">
              <a:defRPr/>
            </a:pPr>
            <a:endParaRPr lang="nl-NL" sz="1050" dirty="0">
              <a:latin typeface="RijksoverheidSansText" panose="020B0503040202060203"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14</a:t>
            </a:fld>
            <a:endParaRPr lang="nl-NL"/>
          </a:p>
        </p:txBody>
      </p:sp>
    </p:spTree>
    <p:extLst>
      <p:ext uri="{BB962C8B-B14F-4D97-AF65-F5344CB8AC3E}">
        <p14:creationId xmlns:p14="http://schemas.microsoft.com/office/powerpoint/2010/main" val="57269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0560" y="4736703"/>
            <a:ext cx="5364480" cy="3875484"/>
          </a:xfrm>
        </p:spPr>
        <p:txBody>
          <a:bodyPr/>
          <a:lstStyle/>
          <a:p>
            <a:pPr algn="just">
              <a:lnSpc>
                <a:spcPct val="107000"/>
              </a:lnSpc>
              <a:spcAft>
                <a:spcPts val="800"/>
              </a:spcAft>
              <a:defRPr/>
            </a:pPr>
            <a:r>
              <a:rPr lang="en-US" sz="1050" dirty="0">
                <a:latin typeface="RijksoverheidSansText" panose="020B0503040202060203" pitchFamily="34" charset="0"/>
                <a:cs typeface="Times New Roman" panose="02020603050405020304" pitchFamily="18" charset="0"/>
              </a:rPr>
              <a:t>Increasing the share of renewables in electricity generation has a range of synergies with other SDGs in Europe and North America. Potential trade-offs are dependent on technology choices and cost effects for households.</a:t>
            </a:r>
          </a:p>
          <a:p>
            <a:pPr algn="just">
              <a:lnSpc>
                <a:spcPct val="107000"/>
              </a:lnSpc>
              <a:spcAft>
                <a:spcPts val="800"/>
              </a:spcAft>
              <a:defRPr/>
            </a:pPr>
            <a:r>
              <a:rPr lang="en-US" sz="1050" dirty="0">
                <a:latin typeface="RijksoverheidSansText" panose="020B0503040202060203" pitchFamily="34" charset="0"/>
                <a:cs typeface="Times New Roman" panose="02020603050405020304" pitchFamily="18" charset="0"/>
              </a:rPr>
              <a:t>Expanding renewable energy sources in power generation directly increases the share of renewable energy, improves energy efficiency, energy security, and access to clean fuels in parts of Mexico (SDG 7). The measure leads to improved water, air and soil quality by reducing emissions and leakage (SDG 6), especially relevant in the context of urban settlements in Europe (SDGs 3 and 11). Expanding renewable energy creates more jobs than fossil fuel technologies and stimulates the creation of decent and safer jobs (SDG 8). It contributes to economic growth and employment through the sourcing of local goods and services (SDG 17) and stimulates innovation (SDG 9). In general, renewable energy systems lead to less natural resource depletion (SDG 12) and ocean-based renewable energy systems enable marine resource protection (SDG 14). </a:t>
            </a:r>
          </a:p>
          <a:p>
            <a:pPr algn="just">
              <a:lnSpc>
                <a:spcPct val="107000"/>
              </a:lnSpc>
              <a:spcAft>
                <a:spcPts val="800"/>
              </a:spcAft>
              <a:defRPr/>
            </a:pPr>
            <a:r>
              <a:rPr lang="en-US" sz="1050" dirty="0">
                <a:latin typeface="RijksoverheidSansText" panose="020B0503040202060203" pitchFamily="34" charset="0"/>
                <a:cs typeface="Times New Roman" panose="02020603050405020304" pitchFamily="18" charset="0"/>
              </a:rPr>
              <a:t>At the same time, increasing the share of renewable electricity could result in a slight increase in electricity prices, due to the higher costs of some renewable technologies, more stringent emissions controls, and higher feedstock costs that could impact low-income households (SDG 10), while in parts of North America renewable sources are reaching price parity with or are becoming cheaper than fossil fuels. The trade-offs include the impact of wind turbines on biodiversity (SDG 15) and human health in densely populated areas (SDG 3). Utility scale renewable energy systems require large areas of land and may limit land availability and access to local communities (SDG 15). Finally, there may be competition between ocean-based renewable energy systems and other marine activities (SDG 14).</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i="1" kern="1200" dirty="0">
                <a:solidFill>
                  <a:schemeClr val="tx1"/>
                </a:solidFill>
                <a:effectLst/>
                <a:latin typeface="RijksoverheidSansText" panose="020B0503040202060203" pitchFamily="34" charset="0"/>
                <a:ea typeface="+mn-ea"/>
                <a:cs typeface="Times New Roman" panose="02020603050405020304" pitchFamily="18" charset="0"/>
              </a:rPr>
              <a:t>(See also the PBL-</a:t>
            </a:r>
            <a:r>
              <a:rPr lang="en-GB" sz="1050" i="1" kern="1200" dirty="0">
                <a:solidFill>
                  <a:schemeClr val="tx1"/>
                </a:solidFill>
                <a:effectLst/>
                <a:latin typeface="RijksoverheidSansText" panose="020B0503040202060203" pitchFamily="34" charset="0"/>
                <a:ea typeface="+mn-ea"/>
                <a:cs typeface="Times New Roman" panose="02020603050405020304" pitchFamily="18" charset="0"/>
              </a:rPr>
              <a:t>report </a:t>
            </a:r>
            <a:r>
              <a:rPr lang="en-GB" sz="1050" i="1" kern="1200" dirty="0">
                <a:solidFill>
                  <a:schemeClr val="tx1"/>
                </a:solidFill>
                <a:effectLst/>
                <a:latin typeface="RijksoverheidSansText" panose="020B0503040202060203"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Climate change measures and sustainable development goals</a:t>
            </a:r>
            <a:r>
              <a:rPr lang="en-US" sz="1050" i="1" kern="1200" dirty="0">
                <a:solidFill>
                  <a:schemeClr val="tx1"/>
                </a:solidFill>
                <a:effectLst/>
                <a:latin typeface="RijksoverheidSansText" panose="020B0503040202060203" pitchFamily="34" charset="0"/>
                <a:ea typeface="+mn-ea"/>
                <a:cs typeface="Times New Roman" panose="02020603050405020304" pitchFamily="18" charset="0"/>
              </a:rPr>
              <a:t>)</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15</a:t>
            </a:fld>
            <a:endParaRPr lang="nl-NL"/>
          </a:p>
        </p:txBody>
      </p:sp>
    </p:spTree>
    <p:extLst>
      <p:ext uri="{BB962C8B-B14F-4D97-AF65-F5344CB8AC3E}">
        <p14:creationId xmlns:p14="http://schemas.microsoft.com/office/powerpoint/2010/main" val="4249986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defRPr/>
            </a:pPr>
            <a:r>
              <a:rPr lang="en-US" sz="1050" dirty="0">
                <a:latin typeface="RijksoverheidSansText" panose="020B0503040202060203" pitchFamily="34" charset="0"/>
                <a:cs typeface="Times New Roman" panose="02020603050405020304" pitchFamily="18" charset="0"/>
              </a:rPr>
              <a:t>This presentation started from the connection between measures taken now for long-term goals, and their effects on SDGs in the nearer future. As the previous slides show, there are many more synergies than trade-offs. However, this distribution of effects is not equal between all issues and groups. The most prominent trade-offs are found in measures relating to land use and agriculture, which may hamper poverty alleviation and food security. These effects are most strongly felt by small-scale farmers and other low-income groups.</a:t>
            </a:r>
            <a:endParaRPr lang="nl-NL" sz="1050" dirty="0">
              <a:latin typeface="RijksoverheidSansText" panose="020B0503040202060203"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16</a:t>
            </a:fld>
            <a:endParaRPr lang="nl-NL"/>
          </a:p>
        </p:txBody>
      </p:sp>
    </p:spTree>
    <p:extLst>
      <p:ext uri="{BB962C8B-B14F-4D97-AF65-F5344CB8AC3E}">
        <p14:creationId xmlns:p14="http://schemas.microsoft.com/office/powerpoint/2010/main" val="2093790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RijksoverheidSansText" panose="020B0503040202060203" pitchFamily="34" charset="0"/>
                <a:cs typeface="Times New Roman" panose="02020603050405020304" pitchFamily="18" charset="0"/>
              </a:rPr>
              <a:t>These consequences can be limited with the help of targeted policy interventions that improve the socio-economic position of low-income groups. Such policies include </a:t>
            </a:r>
            <a:r>
              <a:rPr lang="en-US" sz="1050" dirty="0" err="1">
                <a:latin typeface="RijksoverheidSansText" panose="020B0503040202060203" pitchFamily="34" charset="0"/>
                <a:cs typeface="Times New Roman" panose="02020603050405020304" pitchFamily="18" charset="0"/>
              </a:rPr>
              <a:t>programmes</a:t>
            </a:r>
            <a:r>
              <a:rPr lang="en-US" sz="1050" dirty="0">
                <a:latin typeface="RijksoverheidSansText" panose="020B0503040202060203" pitchFamily="34" charset="0"/>
                <a:cs typeface="Times New Roman" panose="02020603050405020304" pitchFamily="18" charset="0"/>
              </a:rPr>
              <a:t> aimed at capacity </a:t>
            </a:r>
            <a:r>
              <a:rPr lang="en-US" sz="1050" dirty="0" err="1">
                <a:latin typeface="RijksoverheidSansText" panose="020B0503040202060203" pitchFamily="34" charset="0"/>
                <a:cs typeface="Times New Roman" panose="02020603050405020304" pitchFamily="18" charset="0"/>
              </a:rPr>
              <a:t>building,and</a:t>
            </a:r>
            <a:r>
              <a:rPr lang="en-US" sz="1050" dirty="0">
                <a:latin typeface="RijksoverheidSansText" panose="020B0503040202060203" pitchFamily="34" charset="0"/>
                <a:cs typeface="Times New Roman" panose="02020603050405020304" pitchFamily="18" charset="0"/>
              </a:rPr>
              <a:t> strengthening farmer rights, as well as improving access to decision-making, credit and ecosystem services.</a:t>
            </a:r>
            <a:endParaRPr lang="nl-NL" sz="1050" dirty="0">
              <a:latin typeface="RijksoverheidSansText" panose="020B0503040202060203"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17</a:t>
            </a:fld>
            <a:endParaRPr lang="nl-NL"/>
          </a:p>
        </p:txBody>
      </p:sp>
    </p:spTree>
    <p:extLst>
      <p:ext uri="{BB962C8B-B14F-4D97-AF65-F5344CB8AC3E}">
        <p14:creationId xmlns:p14="http://schemas.microsoft.com/office/powerpoint/2010/main" val="3696635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18</a:t>
            </a:fld>
            <a:endParaRPr lang="nl-NL"/>
          </a:p>
        </p:txBody>
      </p:sp>
    </p:spTree>
    <p:extLst>
      <p:ext uri="{BB962C8B-B14F-4D97-AF65-F5344CB8AC3E}">
        <p14:creationId xmlns:p14="http://schemas.microsoft.com/office/powerpoint/2010/main" val="309728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There are ‘good practice’ climate mitigation measures that have already been successfully implemented around the world. These measures can be used today to achieve long-term climate mitigation goals.</a:t>
            </a:r>
            <a:endParaRPr lang="nl-NL"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72945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These measures contribute to achieving SDG 13 – ‘take urgent action to combat climate change and its impacts’ in the short term.</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148484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And, in the long-term, these measures contribute to achieve goals such as those agreed to in the 2015 Paris Agreement under the UNFCCC. </a:t>
            </a:r>
            <a:endParaRPr lang="nl-NL"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350033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rPr>
              <a:t>These measures also affect other SDGs. Some of these effects are positive: climate mitigation also helps to achieve other SDGs on the way. </a:t>
            </a:r>
            <a:endParaRPr lang="nl-NL" sz="1050" kern="1200" dirty="0">
              <a:solidFill>
                <a:schemeClr val="tx1"/>
              </a:solidFill>
              <a:effectLst/>
              <a:latin typeface="RijksoverheidSansText" panose="020B050304020206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296120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effectLst/>
                <a:latin typeface="RijksoverheidSansText" panose="020B0503040202060203" pitchFamily="34" charset="0"/>
                <a:cs typeface="Times New Roman" panose="02020603050405020304" pitchFamily="18" charset="0"/>
              </a:rPr>
              <a:t>But there may also be undesirable effects, with climate measures negatively affecting other SDGs. Making these synergies and trade-offs explicit can help to seize related opportunities and manage the trade-offs. While certain trade-offs may be avoided, this is not always possible — in which cases, trade-offs require a considered political decision and possibly complementary policies that reduce negative effects. Of course, not taking climate action also has undesirable effects.</a:t>
            </a:r>
          </a:p>
        </p:txBody>
      </p:sp>
      <p:sp>
        <p:nvSpPr>
          <p:cNvPr id="4" name="Slide Number Placeholder 3"/>
          <p:cNvSpPr>
            <a:spLocks noGrp="1"/>
          </p:cNvSpPr>
          <p:nvPr>
            <p:ph type="sldNum" sz="quarter" idx="5"/>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132938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PBL has </a:t>
            </a:r>
            <a:r>
              <a:rPr lang="en-US" sz="1050" kern="1200" dirty="0" err="1">
                <a:solidFill>
                  <a:schemeClr val="tx1"/>
                </a:solidFill>
                <a:effectLst/>
                <a:latin typeface="RijksoverheidSansText" panose="020B0503040202060203" pitchFamily="34" charset="0"/>
                <a:ea typeface="+mn-ea"/>
                <a:cs typeface="Times New Roman" panose="02020603050405020304" pitchFamily="18" charset="0"/>
              </a:rPr>
              <a:t>analysed</a:t>
            </a: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 several ‘good practice’ measures, in various sectors. This slide shows the global emission reduction potential in the sectors with measures that have been implemented in one or more countries and demonstrated noticeable impact on greenhouse gas emissions. These reductions are in addition to those related to currently planned and implemented policies. </a:t>
            </a:r>
          </a:p>
          <a:p>
            <a:pPr marL="0" algn="l" defTabSz="914400" rtl="0" eaLnBrk="1" latinLnBrk="0" hangingPunct="1">
              <a:lnSpc>
                <a:spcPct val="107000"/>
              </a:lnSpc>
              <a:spcAft>
                <a:spcPts val="800"/>
              </a:spcAft>
            </a:pPr>
            <a:endParaRPr lang="en-US" sz="1050" kern="1200" dirty="0">
              <a:solidFill>
                <a:schemeClr val="tx1"/>
              </a:solidFill>
              <a:effectLst/>
              <a:latin typeface="RijksoverheidSansText" panose="020B0503040202060203" pitchFamily="34" charset="0"/>
              <a:ea typeface="+mn-ea"/>
              <a:cs typeface="Times New Roman" panose="02020603050405020304" pitchFamily="18" charset="0"/>
            </a:endParaRPr>
          </a:p>
          <a:p>
            <a:pPr marL="0" algn="l" defTabSz="914400" rtl="0" eaLnBrk="1" latinLnBrk="0" hangingPunct="1">
              <a:lnSpc>
                <a:spcPct val="107000"/>
              </a:lnSpc>
              <a:spcAft>
                <a:spcPts val="800"/>
              </a:spcAft>
            </a:pPr>
            <a:r>
              <a:rPr lang="en-US" sz="1050" i="1" kern="1200" dirty="0">
                <a:solidFill>
                  <a:schemeClr val="tx1"/>
                </a:solidFill>
                <a:effectLst/>
                <a:latin typeface="RijksoverheidSansText" panose="020B0503040202060203" pitchFamily="34" charset="0"/>
                <a:ea typeface="+mn-ea"/>
                <a:cs typeface="Times New Roman" panose="02020603050405020304" pitchFamily="18" charset="0"/>
              </a:rPr>
              <a:t>(See also the PBL-</a:t>
            </a:r>
            <a:r>
              <a:rPr lang="en-GB" sz="1050" i="1" kern="1200" dirty="0">
                <a:solidFill>
                  <a:schemeClr val="tx1"/>
                </a:solidFill>
                <a:effectLst/>
                <a:latin typeface="RijksoverheidSansText" panose="020B0503040202060203" pitchFamily="34" charset="0"/>
                <a:ea typeface="+mn-ea"/>
                <a:cs typeface="Times New Roman" panose="02020603050405020304" pitchFamily="18" charset="0"/>
              </a:rPr>
              <a:t>report </a:t>
            </a:r>
            <a:r>
              <a:rPr lang="en-GB" sz="1050" i="1" kern="1200" dirty="0">
                <a:solidFill>
                  <a:schemeClr val="tx1"/>
                </a:solidFill>
                <a:effectLst/>
                <a:latin typeface="RijksoverheidSansText" panose="020B0503040202060203"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Climate change measures and sustainable development goals</a:t>
            </a:r>
            <a:r>
              <a:rPr lang="en-US" sz="1050" i="1" kern="1200" dirty="0">
                <a:solidFill>
                  <a:schemeClr val="tx1"/>
                </a:solidFill>
                <a:effectLst/>
                <a:latin typeface="RijksoverheidSansText" panose="020B0503040202060203" pitchFamily="34" charset="0"/>
                <a:ea typeface="+mn-ea"/>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DE501649-886C-4324-AD4C-E61C88D47728}" type="slidenum">
              <a:rPr lang="nl-NL" smtClean="0"/>
              <a:t>7</a:t>
            </a:fld>
            <a:endParaRPr lang="nl-NL"/>
          </a:p>
        </p:txBody>
      </p:sp>
    </p:spTree>
    <p:extLst>
      <p:ext uri="{BB962C8B-B14F-4D97-AF65-F5344CB8AC3E}">
        <p14:creationId xmlns:p14="http://schemas.microsoft.com/office/powerpoint/2010/main" val="291915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There are various promising climate change mitigation measures in every sector. The measures </a:t>
            </a:r>
            <a:r>
              <a:rPr lang="en-US" sz="1050" kern="1200" dirty="0" err="1">
                <a:solidFill>
                  <a:schemeClr val="tx1"/>
                </a:solidFill>
                <a:effectLst/>
                <a:latin typeface="RijksoverheidSansText" panose="020B0503040202060203" pitchFamily="34" charset="0"/>
                <a:ea typeface="+mn-ea"/>
                <a:cs typeface="Times New Roman" panose="02020603050405020304" pitchFamily="18" charset="0"/>
              </a:rPr>
              <a:t>analysed</a:t>
            </a: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 here have been implemented in one or more countries and demonstrated a noticeable impact on greenhouse gas emissions. The measures are designed in consultation with national experts, go beyond the traditional cost-optimal pathways and can be implemented more broadly in the 2020–2030 period. If scaled up, these good practice policies might be a more feasible and convincing strategy for climate change mitigation than a purely cost-optimal strategy.</a:t>
            </a:r>
          </a:p>
          <a:p>
            <a:pPr marL="0" algn="l" defTabSz="914400" rtl="0" eaLnBrk="1" latinLnBrk="0" hangingPunct="1">
              <a:lnSpc>
                <a:spcPct val="107000"/>
              </a:lnSpc>
              <a:spcAft>
                <a:spcPts val="800"/>
              </a:spcAft>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Halting the use of coal-fired power plants without CCS and increasing the use of renewables (in the power sector) show the largest global emission reduction potential. Increased energy efficiency and installation of CCS in the industrial sector show the second-largest emission reduction potential. The industry sector is especially important in Central and South America, Europe, and South Asia. Measures in the non-CO2 sector also lead to large emission reductions in all regions. There is also significant emission reduction potential in the transport sector (in particular in North America and MENA regions), the building sector (especially in developed regions), and in land use (i.e. halting deforestation and increasing afforestation and reforestation, particularly in Southeast Asia and Sub-Saharan Africa). Reduction results in land use are strongly dependent on the scale (how much), rate (how fast) and duration (how long) of implementation. For the emission savings calculated here, we assumed an increase in forest area, between 2015 and 2030, at an annual rate of 2% in Central and South America, 1% in South Asia, Southeast Asia and Sub-Saharan Africa, and 0.5% in Europe and North America. </a:t>
            </a:r>
          </a:p>
        </p:txBody>
      </p:sp>
      <p:sp>
        <p:nvSpPr>
          <p:cNvPr id="4" name="Slide Number Placeholder 3"/>
          <p:cNvSpPr>
            <a:spLocks noGrp="1"/>
          </p:cNvSpPr>
          <p:nvPr>
            <p:ph type="sldNum" sz="quarter" idx="5"/>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122197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The most important synergies and trade-offs of these measures with other SDGs for selected world regions have been identified based on an extensive literature review. The SDGs are underpinned by no less than 169 targets, hence, an assessment of the interlinkages with all targets would be infeasible. Some choices must be made in selecting not only the SDG targets but also evaluating co-benefits and trade-offs, as there is an almost endless number of them. Therefore, the slide shows only the most direct co-benefits and trade-offs. Only for SDG 8 (decent work for all and inclusive and sustainable economic growth) and SDG 15 (sustainably manage forests/combat desertification and halt biodiversity loss), separate goals are defined, as different synergies and trade-offs were identified for these goals. Note SDG13 is not included: after all, by definition the measures here have positive effects on SDG13.</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947898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22793427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fld id="{420F3351-B4AF-48C9-B0BE-6F5590DC91D3}" type="datetime1">
              <a:rPr lang="nl-NL" smtClean="0"/>
              <a:t>20-5-2022</a:t>
            </a:fld>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9138322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B150221C-793A-4E18-91F9-F9F6E29DCAFB}" type="datetime1">
              <a:rPr lang="nl-NL" smtClean="0"/>
              <a:t>20-5-2022</a:t>
            </a:fld>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5566983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6" name="Tijdelijke aanduiding voor datum 15"/>
          <p:cNvSpPr>
            <a:spLocks noGrp="1"/>
          </p:cNvSpPr>
          <p:nvPr>
            <p:ph type="dt" sz="half" idx="10"/>
          </p:nvPr>
        </p:nvSpPr>
        <p:spPr/>
        <p:txBody>
          <a:bodyPr/>
          <a:lstStyle/>
          <a:p>
            <a:fld id="{894295F2-5575-47DF-A83F-FA4BC9D03E6C}" type="datetime1">
              <a:rPr lang="nl-NL" smtClean="0"/>
              <a:t>20-5-2022</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01241332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nl-NL"/>
              <a:t>Klik om de stijl te bewerken</a:t>
            </a:r>
          </a:p>
        </p:txBody>
      </p:sp>
      <p:sp>
        <p:nvSpPr>
          <p:cNvPr id="12" name="Tijdelijke aanduiding voor datum 11"/>
          <p:cNvSpPr>
            <a:spLocks noGrp="1"/>
          </p:cNvSpPr>
          <p:nvPr>
            <p:ph type="dt" sz="half" idx="10"/>
          </p:nvPr>
        </p:nvSpPr>
        <p:spPr/>
        <p:txBody>
          <a:bodyPr/>
          <a:lstStyle/>
          <a:p>
            <a:fld id="{51935397-293F-47D7-AE97-E2BC057B87C0}" type="datetime1">
              <a:rPr lang="nl-NL" smtClean="0"/>
              <a:t>20-5-2022</a:t>
            </a:fld>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6206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60C4D5A9-3ED9-448A-9A49-12E8B1661F27}" type="datetime1">
              <a:rPr lang="nl-NL" smtClean="0"/>
              <a:t>20-5-2022</a:t>
            </a:fld>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34270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7" name="Tijdelijke aanduiding voor datum 16"/>
          <p:cNvSpPr>
            <a:spLocks noGrp="1"/>
          </p:cNvSpPr>
          <p:nvPr>
            <p:ph type="dt" sz="half" idx="14"/>
          </p:nvPr>
        </p:nvSpPr>
        <p:spPr/>
        <p:txBody>
          <a:bodyPr/>
          <a:lstStyle/>
          <a:p>
            <a:fld id="{EFCA55E0-21C2-4300-A1EC-1C69B848F1E0}"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029557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00A04A74-C1F8-4DF2-ABE3-DB7F378F8E9B}" type="datetime1">
              <a:rPr lang="nl-NL" smtClean="0"/>
              <a:t>20-5-2022</a:t>
            </a:fld>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41112325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atum 5"/>
          <p:cNvSpPr>
            <a:spLocks noGrp="1"/>
          </p:cNvSpPr>
          <p:nvPr>
            <p:ph type="dt" sz="half" idx="10"/>
          </p:nvPr>
        </p:nvSpPr>
        <p:spPr/>
        <p:txBody>
          <a:bodyPr/>
          <a:lstStyle/>
          <a:p>
            <a:fld id="{BEC6BA33-232B-4D6A-A262-50C7945602CE}" type="datetime1">
              <a:rPr lang="nl-NL" smtClean="0"/>
              <a:t>20-5-2022</a:t>
            </a:fld>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7376311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fld id="{44949B9F-0C1A-46E4-9155-D0B1F7F78688}" type="datetime1">
              <a:rPr lang="nl-NL" smtClean="0"/>
              <a:t>20-5-2022</a:t>
            </a:fld>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18475062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fld id="{888B158C-60FE-4670-920F-0CB466E71137}" type="datetime1">
              <a:rPr lang="nl-NL" smtClean="0"/>
              <a:t>20-5-2022</a:t>
            </a:fld>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8573476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779D8FB0-A55B-4D52-8F13-041CD7CBB729}" type="datetime1">
              <a:rPr lang="nl-NL" smtClean="0"/>
              <a:t>20-5-2022</a:t>
            </a:fld>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82511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11" name="Tijdelijke aanduiding voor datum 10"/>
          <p:cNvSpPr>
            <a:spLocks noGrp="1"/>
          </p:cNvSpPr>
          <p:nvPr>
            <p:ph type="dt" sz="half" idx="25"/>
          </p:nvPr>
        </p:nvSpPr>
        <p:spPr/>
        <p:txBody>
          <a:bodyPr/>
          <a:lstStyle/>
          <a:p>
            <a:fld id="{361100F5-0EA6-473E-88B8-F0622A0B10DC}"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19056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20" name="Tijdelijke aanduiding voor datum 19"/>
          <p:cNvSpPr>
            <a:spLocks noGrp="1"/>
          </p:cNvSpPr>
          <p:nvPr>
            <p:ph type="dt" sz="half" idx="25"/>
          </p:nvPr>
        </p:nvSpPr>
        <p:spPr/>
        <p:txBody>
          <a:bodyPr/>
          <a:lstStyle/>
          <a:p>
            <a:fld id="{7355376D-21C0-4BA3-A57F-B143DA15CCB9}" type="datetime1">
              <a:rPr lang="nl-NL" smtClean="0"/>
              <a:t>20-5-2022</a:t>
            </a:fld>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11456357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nchor="t"/>
          <a:lstStyle/>
          <a:p>
            <a:r>
              <a:rPr lang="nl-NL"/>
              <a:t>Klik om de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6" name="Tijdelijke aanduiding voor datum 5"/>
          <p:cNvSpPr>
            <a:spLocks noGrp="1"/>
          </p:cNvSpPr>
          <p:nvPr>
            <p:ph type="dt" sz="half" idx="25"/>
          </p:nvPr>
        </p:nvSpPr>
        <p:spPr/>
        <p:txBody>
          <a:bodyPr/>
          <a:lstStyle/>
          <a:p>
            <a:fld id="{ADE1E6B3-99EA-4892-96A6-FD54B4E83581}"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2262051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D3E1E877-3BB3-4FB7-9CEB-9CF2A62834EE}" type="datetime1">
              <a:rPr lang="nl-NL" smtClean="0"/>
              <a:t>20-5-2022</a:t>
            </a:fld>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383246932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9" name="Tijdelijke aanduiding voor datum 8"/>
          <p:cNvSpPr>
            <a:spLocks noGrp="1"/>
          </p:cNvSpPr>
          <p:nvPr>
            <p:ph type="dt" sz="half" idx="15"/>
          </p:nvPr>
        </p:nvSpPr>
        <p:spPr/>
        <p:txBody>
          <a:bodyPr/>
          <a:lstStyle/>
          <a:p>
            <a:fld id="{B7EB07FD-14B4-46DA-A904-B2DE8A7AF10D}" type="datetime1">
              <a:rPr lang="nl-NL" smtClean="0"/>
              <a:t>20-5-2022</a:t>
            </a:fld>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011950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B4AC742B-0CA8-42DC-B5D1-A8F4DAEAEFA9}" type="datetime1">
              <a:rPr lang="nl-NL" smtClean="0"/>
              <a:t>20-5-2022</a:t>
            </a:fld>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134396643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fld id="{43FF8BBA-AACE-40D1-93BC-DF574076C5FC}" type="datetime1">
              <a:rPr lang="nl-NL" smtClean="0"/>
              <a:t>20-5-2022</a:t>
            </a:fld>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632753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3" name="Tijdelijke aanduiding voor datum 12"/>
          <p:cNvSpPr>
            <a:spLocks noGrp="1"/>
          </p:cNvSpPr>
          <p:nvPr>
            <p:ph type="dt" sz="half" idx="15"/>
          </p:nvPr>
        </p:nvSpPr>
        <p:spPr/>
        <p:txBody>
          <a:bodyPr/>
          <a:lstStyle/>
          <a:p>
            <a:fld id="{D63CB477-36D7-4000-B628-A811016B9EB3}" type="datetime1">
              <a:rPr lang="nl-NL" smtClean="0"/>
              <a:t>20-5-2022</a:t>
            </a:fld>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7297391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a:t>Klik op het pictogram als u een afbeelding wilt toevoegen. </a:t>
            </a:r>
            <a:br>
              <a:rPr lang="nl-NL"/>
            </a:br>
            <a:r>
              <a:rPr lang="nl-NL"/>
              <a:t>Let op de rechten van de foto!</a:t>
            </a:r>
          </a:p>
        </p:txBody>
      </p:sp>
      <p:sp>
        <p:nvSpPr>
          <p:cNvPr id="9" name="Titel 8"/>
          <p:cNvSpPr>
            <a:spLocks noGrp="1"/>
          </p:cNvSpPr>
          <p:nvPr>
            <p:ph type="title"/>
          </p:nvPr>
        </p:nvSpPr>
        <p:spPr>
          <a:xfrm>
            <a:off x="634206" y="1051200"/>
            <a:ext cx="10924382" cy="946800"/>
          </a:xfrm>
        </p:spPr>
        <p:txBody>
          <a:bodyPr anchor="t"/>
          <a:lstStyle/>
          <a:p>
            <a:r>
              <a:rPr lang="nl-NL"/>
              <a:t>Klik om de stijl te bewerken</a:t>
            </a:r>
          </a:p>
        </p:txBody>
      </p:sp>
      <p:sp>
        <p:nvSpPr>
          <p:cNvPr id="5" name="Tijdelijke aanduiding voor datum 4"/>
          <p:cNvSpPr>
            <a:spLocks noGrp="1"/>
          </p:cNvSpPr>
          <p:nvPr>
            <p:ph type="dt" sz="half" idx="15"/>
          </p:nvPr>
        </p:nvSpPr>
        <p:spPr/>
        <p:txBody>
          <a:bodyPr/>
          <a:lstStyle/>
          <a:p>
            <a:fld id="{7FADF59C-A8C0-4304-83AD-BACCBD2476BA}" type="datetime1">
              <a:rPr lang="nl-NL" smtClean="0"/>
              <a:t>20-5-2022</a:t>
            </a:fld>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9034717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fld id="{58EAB845-FC90-437C-B360-6F3FB8DD9C1E}" type="datetime1">
              <a:rPr lang="nl-NL" smtClean="0"/>
              <a:t>20-5-2022</a:t>
            </a:fld>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74130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7" name="Afbeelding 6" descr="Afbeelding met tekst&#10;&#10;Automatisch gegenereerde beschrijving">
            <a:extLst>
              <a:ext uri="{FF2B5EF4-FFF2-40B4-BE49-F238E27FC236}">
                <a16:creationId xmlns:a16="http://schemas.microsoft.com/office/drawing/2014/main" id="{354E6144-6E4A-4B72-9FE9-3D26EB358FF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1998" cy="6858000"/>
          </a:xfrm>
          <a:prstGeom prst="rect">
            <a:avLst/>
          </a:prstGeom>
        </p:spPr>
      </p:pic>
      <p:sp>
        <p:nvSpPr>
          <p:cNvPr id="8" name="Rechthoek 7">
            <a:extLst>
              <a:ext uri="{FF2B5EF4-FFF2-40B4-BE49-F238E27FC236}">
                <a16:creationId xmlns:a16="http://schemas.microsoft.com/office/drawing/2014/main" id="{1AE6818D-D410-459C-A1B0-655350341270}"/>
              </a:ext>
            </a:extLst>
          </p:cNvPr>
          <p:cNvSpPr/>
          <p:nvPr userDrawn="1"/>
        </p:nvSpPr>
        <p:spPr>
          <a:xfrm>
            <a:off x="-1" y="-1"/>
            <a:ext cx="12609096" cy="1315453"/>
          </a:xfrm>
          <a:prstGeom prst="rect">
            <a:avLst/>
          </a:prstGeom>
          <a:gradFill>
            <a:gsLst>
              <a:gs pos="100000">
                <a:schemeClr val="tx1">
                  <a:alpha val="0"/>
                </a:schemeClr>
              </a:gs>
              <a:gs pos="0">
                <a:schemeClr val="tx1">
                  <a:alpha val="2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AD2F8D7E-AC89-41A0-B93B-49F5EE2A454B}"/>
              </a:ext>
            </a:extLst>
          </p:cNvPr>
          <p:cNvSpPr/>
          <p:nvPr userDrawn="1"/>
        </p:nvSpPr>
        <p:spPr>
          <a:xfrm rot="16613491">
            <a:off x="353969" y="2145965"/>
            <a:ext cx="7482838" cy="2476111"/>
          </a:xfrm>
          <a:prstGeom prst="rect">
            <a:avLst/>
          </a:prstGeom>
          <a:gradFill>
            <a:gsLst>
              <a:gs pos="100000">
                <a:schemeClr val="tx1">
                  <a:alpha val="0"/>
                </a:schemeClr>
              </a:gs>
              <a:gs pos="0">
                <a:schemeClr val="tx1">
                  <a:alpha val="2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rije vorm: vorm 8">
            <a:extLst>
              <a:ext uri="{FF2B5EF4-FFF2-40B4-BE49-F238E27FC236}">
                <a16:creationId xmlns:a16="http://schemas.microsoft.com/office/drawing/2014/main" id="{88D92B1D-BF79-47E4-BA70-70B7141AD692}"/>
              </a:ext>
            </a:extLst>
          </p:cNvPr>
          <p:cNvSpPr/>
          <p:nvPr userDrawn="1"/>
        </p:nvSpPr>
        <p:spPr>
          <a:xfrm>
            <a:off x="-150126" y="-98296"/>
            <a:ext cx="3651425" cy="7345258"/>
          </a:xfrm>
          <a:custGeom>
            <a:avLst/>
            <a:gdLst>
              <a:gd name="connsiteX0" fmla="*/ 40943 w 3971498"/>
              <a:gd name="connsiteY0" fmla="*/ 13648 h 7383439"/>
              <a:gd name="connsiteX1" fmla="*/ 3971498 w 3971498"/>
              <a:gd name="connsiteY1" fmla="*/ 0 h 7383439"/>
              <a:gd name="connsiteX2" fmla="*/ 2852382 w 3971498"/>
              <a:gd name="connsiteY2" fmla="*/ 7383439 h 7383439"/>
              <a:gd name="connsiteX3" fmla="*/ 0 w 3971498"/>
              <a:gd name="connsiteY3" fmla="*/ 7206018 h 7383439"/>
              <a:gd name="connsiteX4" fmla="*/ 40943 w 3971498"/>
              <a:gd name="connsiteY4" fmla="*/ 13648 h 7383439"/>
              <a:gd name="connsiteX0" fmla="*/ 40943 w 3971498"/>
              <a:gd name="connsiteY0" fmla="*/ 13648 h 7356143"/>
              <a:gd name="connsiteX1" fmla="*/ 3971498 w 3971498"/>
              <a:gd name="connsiteY1" fmla="*/ 0 h 7356143"/>
              <a:gd name="connsiteX2" fmla="*/ 2511188 w 3971498"/>
              <a:gd name="connsiteY2" fmla="*/ 7356143 h 7356143"/>
              <a:gd name="connsiteX3" fmla="*/ 0 w 3971498"/>
              <a:gd name="connsiteY3" fmla="*/ 7206018 h 7356143"/>
              <a:gd name="connsiteX4" fmla="*/ 40943 w 3971498"/>
              <a:gd name="connsiteY4" fmla="*/ 13648 h 7356143"/>
              <a:gd name="connsiteX0" fmla="*/ 40943 w 3466531"/>
              <a:gd name="connsiteY0" fmla="*/ 150126 h 7492621"/>
              <a:gd name="connsiteX1" fmla="*/ 3466531 w 3466531"/>
              <a:gd name="connsiteY1" fmla="*/ 0 h 7492621"/>
              <a:gd name="connsiteX2" fmla="*/ 2511188 w 3466531"/>
              <a:gd name="connsiteY2" fmla="*/ 7492621 h 7492621"/>
              <a:gd name="connsiteX3" fmla="*/ 0 w 3466531"/>
              <a:gd name="connsiteY3" fmla="*/ 7342496 h 7492621"/>
              <a:gd name="connsiteX4" fmla="*/ 40943 w 3466531"/>
              <a:gd name="connsiteY4" fmla="*/ 150126 h 7492621"/>
              <a:gd name="connsiteX0" fmla="*/ 40943 w 3562065"/>
              <a:gd name="connsiteY0" fmla="*/ 136478 h 7478973"/>
              <a:gd name="connsiteX1" fmla="*/ 3562065 w 3562065"/>
              <a:gd name="connsiteY1" fmla="*/ 0 h 7478973"/>
              <a:gd name="connsiteX2" fmla="*/ 2511188 w 3562065"/>
              <a:gd name="connsiteY2" fmla="*/ 7478973 h 7478973"/>
              <a:gd name="connsiteX3" fmla="*/ 0 w 3562065"/>
              <a:gd name="connsiteY3" fmla="*/ 7328848 h 7478973"/>
              <a:gd name="connsiteX4" fmla="*/ 40943 w 3562065"/>
              <a:gd name="connsiteY4" fmla="*/ 136478 h 7478973"/>
              <a:gd name="connsiteX0" fmla="*/ 40943 w 3411939"/>
              <a:gd name="connsiteY0" fmla="*/ 13648 h 7356143"/>
              <a:gd name="connsiteX1" fmla="*/ 3411939 w 3411939"/>
              <a:gd name="connsiteY1" fmla="*/ 0 h 7356143"/>
              <a:gd name="connsiteX2" fmla="*/ 2511188 w 3411939"/>
              <a:gd name="connsiteY2" fmla="*/ 7356143 h 7356143"/>
              <a:gd name="connsiteX3" fmla="*/ 0 w 3411939"/>
              <a:gd name="connsiteY3" fmla="*/ 7206018 h 7356143"/>
              <a:gd name="connsiteX4" fmla="*/ 40943 w 3411939"/>
              <a:gd name="connsiteY4" fmla="*/ 13648 h 7356143"/>
              <a:gd name="connsiteX0" fmla="*/ 40943 w 3651425"/>
              <a:gd name="connsiteY0" fmla="*/ 2763 h 7345258"/>
              <a:gd name="connsiteX1" fmla="*/ 3651425 w 3651425"/>
              <a:gd name="connsiteY1" fmla="*/ 0 h 7345258"/>
              <a:gd name="connsiteX2" fmla="*/ 2511188 w 3651425"/>
              <a:gd name="connsiteY2" fmla="*/ 7345258 h 7345258"/>
              <a:gd name="connsiteX3" fmla="*/ 0 w 3651425"/>
              <a:gd name="connsiteY3" fmla="*/ 7195133 h 7345258"/>
              <a:gd name="connsiteX4" fmla="*/ 40943 w 3651425"/>
              <a:gd name="connsiteY4" fmla="*/ 2763 h 734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425" h="7345258">
                <a:moveTo>
                  <a:pt x="40943" y="2763"/>
                </a:moveTo>
                <a:lnTo>
                  <a:pt x="3651425" y="0"/>
                </a:lnTo>
                <a:lnTo>
                  <a:pt x="2511188" y="7345258"/>
                </a:lnTo>
                <a:lnTo>
                  <a:pt x="0" y="7195133"/>
                </a:lnTo>
                <a:lnTo>
                  <a:pt x="40943" y="27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11">
            <a:extLst>
              <a:ext uri="{FF2B5EF4-FFF2-40B4-BE49-F238E27FC236}">
                <a16:creationId xmlns:a16="http://schemas.microsoft.com/office/drawing/2014/main" id="{6607B0B9-F723-48E2-95AC-9103D8AD0E9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12192000" cy="1879600"/>
          </a:xfrm>
          <a:prstGeom prst="rect">
            <a:avLst/>
          </a:prstGeom>
        </p:spPr>
      </p:pic>
      <p:pic>
        <p:nvPicPr>
          <p:cNvPr id="12" name="Picture 11">
            <a:extLst>
              <a:ext uri="{FF2B5EF4-FFF2-40B4-BE49-F238E27FC236}">
                <a16:creationId xmlns:a16="http://schemas.microsoft.com/office/drawing/2014/main" id="{E4FD4211-14B7-4AE3-B0E9-5FFE04DE2E9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44380" y="6569607"/>
            <a:ext cx="12192000" cy="288393"/>
          </a:xfrm>
          <a:prstGeom prst="rect">
            <a:avLst/>
          </a:prstGeom>
        </p:spPr>
      </p:pic>
      <p:sp>
        <p:nvSpPr>
          <p:cNvPr id="13" name="Tekstvak 12">
            <a:extLst>
              <a:ext uri="{FF2B5EF4-FFF2-40B4-BE49-F238E27FC236}">
                <a16:creationId xmlns:a16="http://schemas.microsoft.com/office/drawing/2014/main" id="{DEB93649-A04E-444A-9054-2FCA73A8E43A}"/>
              </a:ext>
            </a:extLst>
          </p:cNvPr>
          <p:cNvSpPr txBox="1"/>
          <p:nvPr userDrawn="1"/>
        </p:nvSpPr>
        <p:spPr>
          <a:xfrm>
            <a:off x="334963" y="5852081"/>
            <a:ext cx="4828673" cy="369332"/>
          </a:xfrm>
          <a:prstGeom prst="rect">
            <a:avLst/>
          </a:prstGeom>
          <a:noFill/>
        </p:spPr>
        <p:txBody>
          <a:bodyPr wrap="square" rtlCol="0">
            <a:spAutoFit/>
          </a:bodyPr>
          <a:lstStyle/>
          <a:p>
            <a:r>
              <a:rPr lang="en-US" b="1">
                <a:solidFill>
                  <a:schemeClr val="bg1"/>
                </a:solidFill>
              </a:rPr>
              <a:t>pbl.nl</a:t>
            </a:r>
            <a:endParaRPr lang="nl-NL" b="1">
              <a:solidFill>
                <a:schemeClr val="bg1"/>
              </a:solidFill>
            </a:endParaRPr>
          </a:p>
        </p:txBody>
      </p:sp>
    </p:spTree>
    <p:extLst>
      <p:ext uri="{BB962C8B-B14F-4D97-AF65-F5344CB8AC3E}">
        <p14:creationId xmlns:p14="http://schemas.microsoft.com/office/powerpoint/2010/main" val="2408939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fld id="{62C7F54C-CC2E-4C2C-85E1-D04844E85A6B}" type="datetime1">
              <a:rPr lang="nl-NL" smtClean="0"/>
              <a:t>20-5-2022</a:t>
            </a:fld>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658175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fld id="{87C2376B-B9CB-4D2E-A934-46B895B0EC04}" type="datetime1">
              <a:rPr lang="nl-NL" smtClean="0"/>
              <a:t>20-5-2022</a:t>
            </a:fld>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05699034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20E0A84D-FB29-4407-9164-9F7B48369ADA}"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98242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D3F5EE55-3813-4BF3-BC14-B19E5E849F8E}"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55175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fld id="{D210BAA4-0601-499A-8230-69920160F115}" type="datetime1">
              <a:rPr lang="nl-NL" smtClean="0"/>
              <a:t>20-5-2022</a:t>
            </a:fld>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Tree>
    <p:extLst>
      <p:ext uri="{BB962C8B-B14F-4D97-AF65-F5344CB8AC3E}">
        <p14:creationId xmlns:p14="http://schemas.microsoft.com/office/powerpoint/2010/main" val="398826832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Footer"/>
          <p:cNvSpPr>
            <a:spLocks noGrp="1" noChangeArrowheads="1"/>
          </p:cNvSpPr>
          <p:nvPr>
            <p:ph type="ftr" sz="quarter" idx="10"/>
          </p:nvPr>
        </p:nvSpPr>
        <p:spPr/>
        <p:txBody>
          <a:bodyPr/>
          <a:lstStyle>
            <a:lvl1pPr>
              <a:defRPr/>
            </a:lvl1pPr>
          </a:lstStyle>
          <a:p>
            <a:pPr>
              <a:defRPr/>
            </a:pPr>
            <a:endParaRPr lang="nl-NL"/>
          </a:p>
        </p:txBody>
      </p:sp>
      <p:sp>
        <p:nvSpPr>
          <p:cNvPr id="5" name="sSlideNumber"/>
          <p:cNvSpPr>
            <a:spLocks noGrp="1" noChangeArrowheads="1"/>
          </p:cNvSpPr>
          <p:nvPr>
            <p:ph type="sldNum" sz="quarter" idx="11"/>
          </p:nvPr>
        </p:nvSpPr>
        <p:spPr/>
        <p:txBody>
          <a:bodyPr/>
          <a:lstStyle>
            <a:lvl1pPr>
              <a:defRPr/>
            </a:lvl1pPr>
          </a:lstStyle>
          <a:p>
            <a:fld id="{007B0D11-5ECA-4523-82CB-7973ED3472D1}" type="slidenum">
              <a:rPr lang="nl-NL" altLang="nl-NL"/>
              <a:pPr/>
              <a:t>‹#›</a:t>
            </a:fld>
            <a:endParaRPr lang="nl-NL" altLang="nl-NL"/>
          </a:p>
        </p:txBody>
      </p:sp>
    </p:spTree>
    <p:extLst>
      <p:ext uri="{BB962C8B-B14F-4D97-AF65-F5344CB8AC3E}">
        <p14:creationId xmlns:p14="http://schemas.microsoft.com/office/powerpoint/2010/main" val="965710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68E211-CCA4-4038-9A33-8B329F03B6C0}" type="datetime1">
              <a:rPr lang="nl-NL" smtClean="0"/>
              <a:t>20-5-2022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19A71E-E473-4B74-AE74-F6774D63B1ED}" type="slidenum">
              <a:rPr lang="nl-NL" smtClean="0"/>
              <a:t>‹#›</a:t>
            </a:fld>
            <a:endParaRPr lang="nl-NL"/>
          </a:p>
        </p:txBody>
      </p:sp>
    </p:spTree>
    <p:extLst>
      <p:ext uri="{BB962C8B-B14F-4D97-AF65-F5344CB8AC3E}">
        <p14:creationId xmlns:p14="http://schemas.microsoft.com/office/powerpoint/2010/main" val="390515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2996486B-650A-4BF5-BB3F-36EEE9049843}" type="datetime1">
              <a:rPr lang="nl-NL" smtClean="0"/>
              <a:t>20-5-2022</a:t>
            </a:fld>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a:t>Klik op het pictogram als u een afbeelding wilt toevoegen. Let 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fld id="{EEA4F290-8381-48BA-BB8F-1464325DF228}" type="datetime1">
              <a:rPr lang="nl-NL" smtClean="0"/>
              <a:t>20-5-2022</a:t>
            </a:fld>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20"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a:t>Klik op het pictogram als u een afbeelding wilt toevoegen. Let 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fld id="{7FF99835-FAC6-4DA8-AB10-F054B9115FE5}" type="datetime1">
              <a:rPr lang="nl-NL" smtClean="0"/>
              <a:t>20-5-2022</a:t>
            </a:fld>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Tree>
    <p:extLst>
      <p:ext uri="{BB962C8B-B14F-4D97-AF65-F5344CB8AC3E}">
        <p14:creationId xmlns:p14="http://schemas.microsoft.com/office/powerpoint/2010/main" val="146327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a:p>
            <a:endParaRPr lang="nl-NL"/>
          </a:p>
        </p:txBody>
      </p:sp>
      <p:pic>
        <p:nvPicPr>
          <p:cNvPr id="9"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8509"/>
            <a:ext cx="12192000" cy="187960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fld id="{4FE19C86-8632-4BC4-B99A-884ABEC8E8E7}" type="datetime1">
              <a:rPr lang="nl-NL" smtClean="0"/>
              <a:t>20-5-2022</a:t>
            </a:fld>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pic>
        <p:nvPicPr>
          <p:cNvPr id="22"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989930B4-1A9F-426D-B435-54ED86A44E45}" type="datetime1">
              <a:rPr lang="nl-NL" smtClean="0"/>
              <a:t>20-5-2022</a:t>
            </a:fld>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fld id="{6B73EC54-741A-42C6-9C8F-73317D4D7D53}" type="datetime1">
              <a:rPr lang="nl-NL" smtClean="0"/>
              <a:t>20-5-2022</a:t>
            </a:fld>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 Let op de rechten van de foto!</a:t>
            </a:r>
          </a:p>
        </p:txBody>
      </p:sp>
      <p:sp>
        <p:nvSpPr>
          <p:cNvPr id="17" name="Tijdelijke aanduiding voor datum 16"/>
          <p:cNvSpPr>
            <a:spLocks noGrp="1"/>
          </p:cNvSpPr>
          <p:nvPr>
            <p:ph type="dt" sz="half" idx="14"/>
          </p:nvPr>
        </p:nvSpPr>
        <p:spPr/>
        <p:txBody>
          <a:bodyPr/>
          <a:lstStyle/>
          <a:p>
            <a:fld id="{75808E85-D7C9-4C72-A786-BE73C80E2264}"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3694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fld id="{FB4570E7-5246-474C-828A-0B83254CDC51}" type="datetime1">
              <a:rPr lang="nl-NL" smtClean="0"/>
              <a:t>20-5-2022</a:t>
            </a:fld>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688BA37E-66FB-49CD-8FC7-D84C9FDE125B}" type="datetime1">
              <a:rPr lang="nl-NL" smtClean="0"/>
              <a:t>20-5-2022</a:t>
            </a:fld>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6" name="Tijdelijke aanduiding voor datum 15"/>
          <p:cNvSpPr>
            <a:spLocks noGrp="1"/>
          </p:cNvSpPr>
          <p:nvPr>
            <p:ph type="dt" sz="half" idx="10"/>
          </p:nvPr>
        </p:nvSpPr>
        <p:spPr/>
        <p:txBody>
          <a:bodyPr/>
          <a:lstStyle/>
          <a:p>
            <a:fld id="{FAB8127A-C7B7-4EAE-BAFD-5990D9BAE747}" type="datetime1">
              <a:rPr lang="nl-NL" smtClean="0"/>
              <a:t>20-5-2022</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nl-NL"/>
              <a:t>Klik om de stijl te bewerken</a:t>
            </a:r>
          </a:p>
        </p:txBody>
      </p:sp>
      <p:sp>
        <p:nvSpPr>
          <p:cNvPr id="12" name="Tijdelijke aanduiding voor datum 11"/>
          <p:cNvSpPr>
            <a:spLocks noGrp="1"/>
          </p:cNvSpPr>
          <p:nvPr>
            <p:ph type="dt" sz="half" idx="10"/>
          </p:nvPr>
        </p:nvSpPr>
        <p:spPr/>
        <p:txBody>
          <a:bodyPr/>
          <a:lstStyle/>
          <a:p>
            <a:fld id="{870E39FB-535B-4DBC-A0C2-61B56DBBFAF7}" type="datetime1">
              <a:rPr lang="nl-NL" smtClean="0"/>
              <a:t>20-5-2022</a:t>
            </a:fld>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58F549-41E2-4C55-8821-D765E0326DE3}"/>
              </a:ext>
            </a:extLst>
          </p:cNvPr>
          <p:cNvSpPr>
            <a:spLocks noGrp="1"/>
          </p:cNvSpPr>
          <p:nvPr>
            <p:ph type="dt" sz="half" idx="10"/>
          </p:nvPr>
        </p:nvSpPr>
        <p:spPr/>
        <p:txBody>
          <a:bodyPr/>
          <a:lstStyle/>
          <a:p>
            <a:fld id="{74FDA982-36E0-45B7-B804-29F452C27155}" type="datetime1">
              <a:rPr lang="nl-NL" smtClean="0"/>
              <a:t>20-5-2022</a:t>
            </a:fld>
            <a:endParaRPr lang="nl-NL"/>
          </a:p>
        </p:txBody>
      </p:sp>
      <p:sp>
        <p:nvSpPr>
          <p:cNvPr id="3" name="Footer Placeholder 2">
            <a:extLst>
              <a:ext uri="{FF2B5EF4-FFF2-40B4-BE49-F238E27FC236}">
                <a16:creationId xmlns:a16="http://schemas.microsoft.com/office/drawing/2014/main" id="{4C6DE5A8-A55A-40D2-9BAE-DD5A89E89C5A}"/>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AB057BD3-511B-4011-BE3E-64C68779E640}"/>
              </a:ext>
            </a:extLst>
          </p:cNvPr>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a:p>
            <a:endParaRPr lang="nl-NL"/>
          </a:p>
        </p:txBody>
      </p:sp>
      <p:pic>
        <p:nvPicPr>
          <p:cNvPr id="13"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8509"/>
            <a:ext cx="12192000" cy="1879600"/>
          </a:xfrm>
          <a:prstGeom prst="rect">
            <a:avLst/>
          </a:prstGeom>
        </p:spPr>
      </p:pic>
    </p:spTree>
    <p:extLst>
      <p:ext uri="{BB962C8B-B14F-4D97-AF65-F5344CB8AC3E}">
        <p14:creationId xmlns:p14="http://schemas.microsoft.com/office/powerpoint/2010/main" val="1195217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7" name="Tijdelijke aanduiding voor datum 16"/>
          <p:cNvSpPr>
            <a:spLocks noGrp="1"/>
          </p:cNvSpPr>
          <p:nvPr>
            <p:ph type="dt" sz="half" idx="14"/>
          </p:nvPr>
        </p:nvSpPr>
        <p:spPr/>
        <p:txBody>
          <a:bodyPr/>
          <a:lstStyle/>
          <a:p>
            <a:fld id="{FDF7E75E-F2F1-4F0C-AADD-240B05A8F0D9}"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A573F778-766C-49F6-ACCF-43867F80261F}" type="datetime1">
              <a:rPr lang="nl-NL" smtClean="0"/>
              <a:t>20-5-2022</a:t>
            </a:fld>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atum 5"/>
          <p:cNvSpPr>
            <a:spLocks noGrp="1"/>
          </p:cNvSpPr>
          <p:nvPr>
            <p:ph type="dt" sz="half" idx="10"/>
          </p:nvPr>
        </p:nvSpPr>
        <p:spPr/>
        <p:txBody>
          <a:bodyPr/>
          <a:lstStyle/>
          <a:p>
            <a:fld id="{4D6E0E64-46FA-43F3-92FB-22BC43FFD788}" type="datetime1">
              <a:rPr lang="nl-NL" smtClean="0"/>
              <a:t>20-5-2022</a:t>
            </a:fld>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fld id="{13F91C23-2BAB-4572-97BB-F1AB592C7DE6}" type="datetime1">
              <a:rPr lang="nl-NL" smtClean="0"/>
              <a:t>20-5-2022</a:t>
            </a:fld>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fld id="{B1DCF329-8E97-41DE-A3B0-875F3A162300}" type="datetime1">
              <a:rPr lang="nl-NL" smtClean="0"/>
              <a:t>20-5-2022</a:t>
            </a:fld>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11" name="Tijdelijke aanduiding voor datum 10"/>
          <p:cNvSpPr>
            <a:spLocks noGrp="1"/>
          </p:cNvSpPr>
          <p:nvPr>
            <p:ph type="dt" sz="half" idx="25"/>
          </p:nvPr>
        </p:nvSpPr>
        <p:spPr/>
        <p:txBody>
          <a:bodyPr/>
          <a:lstStyle/>
          <a:p>
            <a:fld id="{162D46F3-CFD1-4FE7-A433-22F6F0D795C4}"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20" name="Tijdelijke aanduiding voor datum 19"/>
          <p:cNvSpPr>
            <a:spLocks noGrp="1"/>
          </p:cNvSpPr>
          <p:nvPr>
            <p:ph type="dt" sz="half" idx="25"/>
          </p:nvPr>
        </p:nvSpPr>
        <p:spPr/>
        <p:txBody>
          <a:bodyPr/>
          <a:lstStyle/>
          <a:p>
            <a:fld id="{3B6E145C-05F5-498E-926B-3C5B438462F2}" type="datetime1">
              <a:rPr lang="nl-NL" smtClean="0"/>
              <a:t>20-5-2022</a:t>
            </a:fld>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nchor="t"/>
          <a:lstStyle/>
          <a:p>
            <a:r>
              <a:rPr lang="nl-NL"/>
              <a:t>Klik om de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6" name="Tijdelijke aanduiding voor datum 5"/>
          <p:cNvSpPr>
            <a:spLocks noGrp="1"/>
          </p:cNvSpPr>
          <p:nvPr>
            <p:ph type="dt" sz="half" idx="25"/>
          </p:nvPr>
        </p:nvSpPr>
        <p:spPr/>
        <p:txBody>
          <a:bodyPr/>
          <a:lstStyle/>
          <a:p>
            <a:fld id="{92C4592D-9CCA-40E0-9D97-69B4F16781F2}"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EC358735-FC57-4E11-A5F3-660333C03ED5}" type="datetime1">
              <a:rPr lang="nl-NL" smtClean="0"/>
              <a:t>20-5-2022</a:t>
            </a:fld>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9" name="Tijdelijke aanduiding voor datum 8"/>
          <p:cNvSpPr>
            <a:spLocks noGrp="1"/>
          </p:cNvSpPr>
          <p:nvPr>
            <p:ph type="dt" sz="half" idx="15"/>
          </p:nvPr>
        </p:nvSpPr>
        <p:spPr/>
        <p:txBody>
          <a:bodyPr/>
          <a:lstStyle/>
          <a:p>
            <a:fld id="{099C90F5-E0E7-4033-940A-19869EAB0586}" type="datetime1">
              <a:rPr lang="nl-NL" smtClean="0"/>
              <a:t>20-5-2022</a:t>
            </a:fld>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14039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8" name="Tijdelijke aanduiding voor datum 17"/>
          <p:cNvSpPr>
            <a:spLocks noGrp="1"/>
          </p:cNvSpPr>
          <p:nvPr>
            <p:ph type="dt" sz="half" idx="17"/>
          </p:nvPr>
        </p:nvSpPr>
        <p:spPr/>
        <p:txBody>
          <a:bodyPr/>
          <a:lstStyle/>
          <a:p>
            <a:fld id="{1F4B673B-8617-4F74-8AFE-7EB0983C772F}" type="datetime1">
              <a:rPr lang="nl-NL" smtClean="0"/>
              <a:t>20-5-2022</a:t>
            </a:fld>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spTree>
    <p:extLst>
      <p:ext uri="{BB962C8B-B14F-4D97-AF65-F5344CB8AC3E}">
        <p14:creationId xmlns:p14="http://schemas.microsoft.com/office/powerpoint/2010/main" val="25702522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9F066B60-5F55-42C9-992A-6CBC51E6D226}" type="datetime1">
              <a:rPr lang="nl-NL" smtClean="0"/>
              <a:t>20-5-2022</a:t>
            </a:fld>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fld id="{0C30C2FD-582B-4709-8DAB-C40BAEAE5855}" type="datetime1">
              <a:rPr lang="nl-NL" smtClean="0"/>
              <a:t>20-5-2022</a:t>
            </a:fld>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6104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3" name="Tijdelijke aanduiding voor datum 12"/>
          <p:cNvSpPr>
            <a:spLocks noGrp="1"/>
          </p:cNvSpPr>
          <p:nvPr>
            <p:ph type="dt" sz="half" idx="15"/>
          </p:nvPr>
        </p:nvSpPr>
        <p:spPr/>
        <p:txBody>
          <a:bodyPr/>
          <a:lstStyle/>
          <a:p>
            <a:fld id="{75773E85-D1DA-4224-BEE0-9E80376FCA50}" type="datetime1">
              <a:rPr lang="nl-NL" smtClean="0"/>
              <a:t>20-5-2022</a:t>
            </a:fld>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a:t>Klik op het pictogram als u een afbeelding wilt toevoegen. </a:t>
            </a:r>
            <a:br>
              <a:rPr lang="nl-NL"/>
            </a:br>
            <a:r>
              <a:rPr lang="nl-NL"/>
              <a:t>Let op de rechten van de foto!</a:t>
            </a:r>
          </a:p>
        </p:txBody>
      </p:sp>
      <p:sp>
        <p:nvSpPr>
          <p:cNvPr id="9" name="Titel 8"/>
          <p:cNvSpPr>
            <a:spLocks noGrp="1"/>
          </p:cNvSpPr>
          <p:nvPr>
            <p:ph type="title"/>
          </p:nvPr>
        </p:nvSpPr>
        <p:spPr>
          <a:xfrm>
            <a:off x="634206" y="1051200"/>
            <a:ext cx="10924382" cy="946800"/>
          </a:xfrm>
        </p:spPr>
        <p:txBody>
          <a:bodyPr anchor="t"/>
          <a:lstStyle/>
          <a:p>
            <a:r>
              <a:rPr lang="nl-NL"/>
              <a:t>Klik om de stijl te bewerken</a:t>
            </a:r>
          </a:p>
        </p:txBody>
      </p:sp>
      <p:sp>
        <p:nvSpPr>
          <p:cNvPr id="5" name="Tijdelijke aanduiding voor datum 4"/>
          <p:cNvSpPr>
            <a:spLocks noGrp="1"/>
          </p:cNvSpPr>
          <p:nvPr>
            <p:ph type="dt" sz="half" idx="15"/>
          </p:nvPr>
        </p:nvSpPr>
        <p:spPr/>
        <p:txBody>
          <a:bodyPr/>
          <a:lstStyle/>
          <a:p>
            <a:fld id="{5868FA95-91A5-403A-9381-8AAB7846ED76}" type="datetime1">
              <a:rPr lang="nl-NL" smtClean="0"/>
              <a:t>20-5-2022</a:t>
            </a:fld>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fld id="{EE110E5C-7D2A-405C-BF16-940E4A9637AF}" type="datetime1">
              <a:rPr lang="nl-NL" smtClean="0"/>
              <a:t>20-5-2022</a:t>
            </a:fld>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fld id="{38F32485-355A-4A69-838D-73EC2E6AB572}" type="datetime1">
              <a:rPr lang="nl-NL" smtClean="0"/>
              <a:t>20-5-2022</a:t>
            </a:fld>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fld id="{CCA9FF95-5E16-4B0D-89DC-FED5AF0C580B}" type="datetime1">
              <a:rPr lang="nl-NL" smtClean="0"/>
              <a:t>20-5-2022</a:t>
            </a:fld>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AF080CF0-5D98-4550-A073-C8A614466C03}"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28009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C64BC183-1371-4990-B33C-8C8F9055D554}"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513320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fld id="{7A313F57-BA2F-4220-9113-ADA6D0EA05F0}" type="datetime1">
              <a:rPr lang="nl-NL" smtClean="0"/>
              <a:t>20-5-2022</a:t>
            </a:fld>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EF25A173-6476-47A6-8FAE-B903792633D9}" type="datetime1">
              <a:rPr lang="nl-NL" smtClean="0"/>
              <a:t>20-5-2022</a:t>
            </a:fld>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1"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376167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Footer"/>
          <p:cNvSpPr>
            <a:spLocks noGrp="1" noChangeArrowheads="1"/>
          </p:cNvSpPr>
          <p:nvPr>
            <p:ph type="ftr" sz="quarter" idx="10"/>
          </p:nvPr>
        </p:nvSpPr>
        <p:spPr/>
        <p:txBody>
          <a:bodyPr/>
          <a:lstStyle>
            <a:lvl1pPr>
              <a:defRPr/>
            </a:lvl1pPr>
          </a:lstStyle>
          <a:p>
            <a:pPr>
              <a:defRPr/>
            </a:pPr>
            <a:endParaRPr lang="nl-NL"/>
          </a:p>
        </p:txBody>
      </p:sp>
      <p:sp>
        <p:nvSpPr>
          <p:cNvPr id="5" name="sSlideNumber"/>
          <p:cNvSpPr>
            <a:spLocks noGrp="1" noChangeArrowheads="1"/>
          </p:cNvSpPr>
          <p:nvPr>
            <p:ph type="sldNum" sz="quarter" idx="11"/>
          </p:nvPr>
        </p:nvSpPr>
        <p:spPr/>
        <p:txBody>
          <a:bodyPr/>
          <a:lstStyle>
            <a:lvl1pPr>
              <a:defRPr/>
            </a:lvl1pPr>
          </a:lstStyle>
          <a:p>
            <a:fld id="{007B0D11-5ECA-4523-82CB-7973ED3472D1}" type="slidenum">
              <a:rPr lang="nl-NL" altLang="nl-NL"/>
              <a:pPr/>
              <a:t>‹#›</a:t>
            </a:fld>
            <a:endParaRPr lang="nl-NL" altLang="nl-NL"/>
          </a:p>
        </p:txBody>
      </p:sp>
    </p:spTree>
    <p:extLst>
      <p:ext uri="{BB962C8B-B14F-4D97-AF65-F5344CB8AC3E}">
        <p14:creationId xmlns:p14="http://schemas.microsoft.com/office/powerpoint/2010/main" val="35963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fld id="{2AE2B465-3294-47F0-809A-0B5DAD9AC22E}" type="datetime1">
              <a:rPr lang="nl-NL" smtClean="0"/>
              <a:t>20-5-2022</a:t>
            </a:fld>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28274747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 Let op de rechten van de foto!</a:t>
            </a:r>
          </a:p>
        </p:txBody>
      </p:sp>
      <p:sp>
        <p:nvSpPr>
          <p:cNvPr id="17" name="Tijdelijke aanduiding voor datum 16"/>
          <p:cNvSpPr>
            <a:spLocks noGrp="1"/>
          </p:cNvSpPr>
          <p:nvPr>
            <p:ph type="dt" sz="half" idx="14"/>
          </p:nvPr>
        </p:nvSpPr>
        <p:spPr/>
        <p:txBody>
          <a:bodyPr/>
          <a:lstStyle/>
          <a:p>
            <a:fld id="{D4F9C20A-74FB-43B5-937A-D3D989E333C4}"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7775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image" Target="../media/image16.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image" Target="../media/image15.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pic>
        <p:nvPicPr>
          <p:cNvPr id="12" name="Afbeelding 11"/>
          <p:cNvPicPr>
            <a:picLocks noChangeAspect="1"/>
          </p:cNvPicPr>
          <p:nvPr userDrawn="1"/>
        </p:nvPicPr>
        <p:blipFill>
          <a:blip r:embed="rId38">
            <a:extLst>
              <a:ext uri="{28A0092B-C50C-407E-A947-70E740481C1C}">
                <a14:useLocalDpi xmlns:a14="http://schemas.microsoft.com/office/drawing/2010/main"/>
              </a:ext>
            </a:extLst>
          </a:blip>
          <a:stretch>
            <a:fillRect/>
          </a:stretch>
        </p:blipFill>
        <p:spPr>
          <a:xfrm>
            <a:off x="3" y="0"/>
            <a:ext cx="12191988" cy="1066799"/>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fld id="{CF780FE9-0C99-443A-BEFA-DC873BDAFFAA}" type="datetime1">
              <a:rPr lang="nl-NL" smtClean="0"/>
              <a:t>20-5-2022</a:t>
            </a:fld>
            <a:endParaRPr lang="nl-NL"/>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157384758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78"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223197E-54A0-4E5E-8B24-6DB551DD521B}"/>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fld id="{74FDA982-36E0-45B7-B804-29F452C27155}" type="datetime1">
              <a:rPr lang="nl-NL" smtClean="0"/>
              <a:t>20-5-2022</a:t>
            </a:fld>
            <a:endParaRPr lang="nl-NL"/>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pic>
        <p:nvPicPr>
          <p:cNvPr id="9" name="Afbeelding 11"/>
          <p:cNvPicPr>
            <a:picLocks noChangeAspect="1"/>
          </p:cNvPicPr>
          <p:nvPr userDrawn="1"/>
        </p:nvPicPr>
        <p:blipFill>
          <a:blip r:embed="rId37">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18" r:id="rId22"/>
    <p:sldLayoutId id="2147483717" r:id="rId23"/>
    <p:sldLayoutId id="2147483714" r:id="rId24"/>
    <p:sldLayoutId id="2147483713" r:id="rId25"/>
    <p:sldLayoutId id="2147483716" r:id="rId26"/>
    <p:sldLayoutId id="2147483715" r:id="rId27"/>
    <p:sldLayoutId id="2147483702" r:id="rId28"/>
    <p:sldLayoutId id="2147483721" r:id="rId29"/>
    <p:sldLayoutId id="2147483700" r:id="rId30"/>
    <p:sldLayoutId id="2147483692" r:id="rId31"/>
    <p:sldLayoutId id="2147483722" r:id="rId32"/>
    <p:sldLayoutId id="2147483723" r:id="rId33"/>
    <p:sldLayoutId id="2147483740" r:id="rId34"/>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8.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8" Type="http://schemas.openxmlformats.org/officeDocument/2006/relationships/hyperlink" Target="http://www.pbl.nl/" TargetMode="External"/><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8.xml"/><Relationship Id="rId5" Type="http://schemas.openxmlformats.org/officeDocument/2006/relationships/image" Target="../media/image260.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Background image showing an icon of a globe and thermometer.">
            <a:extLst>
              <a:ext uri="{FF2B5EF4-FFF2-40B4-BE49-F238E27FC236}">
                <a16:creationId xmlns:a16="http://schemas.microsoft.com/office/drawing/2014/main" id="{B10D269A-0B64-4A8A-AF3C-C688FFFA452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3" name="Titel 2">
            <a:extLst>
              <a:ext uri="{FF2B5EF4-FFF2-40B4-BE49-F238E27FC236}">
                <a16:creationId xmlns:a16="http://schemas.microsoft.com/office/drawing/2014/main" id="{21B9BC2D-1AA5-41ED-AABE-1CABB3D2ECCD}"/>
              </a:ext>
            </a:extLst>
          </p:cNvPr>
          <p:cNvSpPr>
            <a:spLocks noGrp="1"/>
          </p:cNvSpPr>
          <p:nvPr>
            <p:ph type="title" idx="4294967295"/>
          </p:nvPr>
        </p:nvSpPr>
        <p:spPr>
          <a:xfrm>
            <a:off x="3190875" y="1052513"/>
            <a:ext cx="9001125" cy="1601787"/>
          </a:xfrm>
        </p:spPr>
        <p:txBody>
          <a:bodyPr>
            <a:normAutofit/>
          </a:bodyPr>
          <a:lstStyle/>
          <a:p>
            <a:r>
              <a:rPr lang="en-US" sz="3600" dirty="0"/>
              <a:t>How does climate action link short- and long-term benefits for the SDGs?</a:t>
            </a:r>
            <a:endParaRPr lang="nl-NL" b="1" dirty="0">
              <a:solidFill>
                <a:schemeClr val="bg1"/>
              </a:solidFill>
            </a:endParaRPr>
          </a:p>
        </p:txBody>
      </p:sp>
    </p:spTree>
    <p:extLst>
      <p:ext uri="{BB962C8B-B14F-4D97-AF65-F5344CB8AC3E}">
        <p14:creationId xmlns:p14="http://schemas.microsoft.com/office/powerpoint/2010/main" val="269790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Tijdelijke aanduiding voor inhoud 6" descr="The image introduces a colour-coding scheme indicating whether the mitigation measure in the list has strong synergies, synergies, no clear effect, context-dependent effects, of risks for trade-offs with each of the SDGs listed.">
            <a:extLst>
              <a:ext uri="{FF2B5EF4-FFF2-40B4-BE49-F238E27FC236}">
                <a16:creationId xmlns:a16="http://schemas.microsoft.com/office/drawing/2014/main" id="{85CA3698-F61A-4F45-8B27-42003C8BEB7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1999" cy="6858000"/>
          </a:xfrm>
        </p:spPr>
      </p:pic>
      <p:sp>
        <p:nvSpPr>
          <p:cNvPr id="3" name="Titel 2">
            <a:extLst>
              <a:ext uri="{FF2B5EF4-FFF2-40B4-BE49-F238E27FC236}">
                <a16:creationId xmlns:a16="http://schemas.microsoft.com/office/drawing/2014/main" id="{E0F3E99E-C4D2-49AD-80C4-D0F638594877}"/>
              </a:ext>
            </a:extLst>
          </p:cNvPr>
          <p:cNvSpPr>
            <a:spLocks noGrp="1"/>
          </p:cNvSpPr>
          <p:nvPr>
            <p:ph type="title"/>
          </p:nvPr>
        </p:nvSpPr>
        <p:spPr/>
        <p:txBody>
          <a:bodyPr/>
          <a:lstStyle/>
          <a:p>
            <a:r>
              <a:rPr lang="nl-NL" dirty="0"/>
              <a:t>Short-term </a:t>
            </a:r>
            <a:r>
              <a:rPr lang="nl-NL" dirty="0" err="1"/>
              <a:t>synergy</a:t>
            </a:r>
            <a:r>
              <a:rPr lang="nl-NL" dirty="0"/>
              <a:t> </a:t>
            </a:r>
            <a:r>
              <a:rPr lang="nl-NL" dirty="0" err="1"/>
              <a:t>and</a:t>
            </a:r>
            <a:r>
              <a:rPr lang="nl-NL" dirty="0"/>
              <a:t> trade-offs per SDG</a:t>
            </a:r>
          </a:p>
        </p:txBody>
      </p:sp>
    </p:spTree>
    <p:extLst>
      <p:ext uri="{BB962C8B-B14F-4D97-AF65-F5344CB8AC3E}">
        <p14:creationId xmlns:p14="http://schemas.microsoft.com/office/powerpoint/2010/main" val="148000698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The image introduces a list of other measures, with an arrow from bottom to top indicating the highest-ranked ones have, relatively speaking, most short-term benefits.">
            <a:extLst>
              <a:ext uri="{FF2B5EF4-FFF2-40B4-BE49-F238E27FC236}">
                <a16:creationId xmlns:a16="http://schemas.microsoft.com/office/drawing/2014/main" id="{41FA07C7-2B32-4C73-9F51-E0527671FC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
        <p:nvSpPr>
          <p:cNvPr id="3" name="Titel 2">
            <a:extLst>
              <a:ext uri="{FF2B5EF4-FFF2-40B4-BE49-F238E27FC236}">
                <a16:creationId xmlns:a16="http://schemas.microsoft.com/office/drawing/2014/main" id="{8AF63F25-124C-49A9-9A83-563DFB584228}"/>
              </a:ext>
            </a:extLst>
          </p:cNvPr>
          <p:cNvSpPr>
            <a:spLocks noGrp="1"/>
          </p:cNvSpPr>
          <p:nvPr>
            <p:ph type="title"/>
          </p:nvPr>
        </p:nvSpPr>
        <p:spPr/>
        <p:txBody>
          <a:bodyPr/>
          <a:lstStyle/>
          <a:p>
            <a:r>
              <a:rPr lang="nl-NL" dirty="0"/>
              <a:t>Short-term </a:t>
            </a:r>
            <a:r>
              <a:rPr lang="nl-NL" dirty="0" err="1"/>
              <a:t>synergy</a:t>
            </a:r>
            <a:r>
              <a:rPr lang="nl-NL" dirty="0"/>
              <a:t> </a:t>
            </a:r>
            <a:r>
              <a:rPr lang="nl-NL" dirty="0" err="1"/>
              <a:t>and</a:t>
            </a:r>
            <a:r>
              <a:rPr lang="nl-NL" dirty="0"/>
              <a:t> </a:t>
            </a:r>
            <a:r>
              <a:rPr lang="nl-NL" dirty="0" err="1"/>
              <a:t>trade-offs</a:t>
            </a:r>
            <a:r>
              <a:rPr lang="nl-NL" dirty="0"/>
              <a:t> per SDG</a:t>
            </a:r>
          </a:p>
        </p:txBody>
      </p:sp>
    </p:spTree>
    <p:extLst>
      <p:ext uri="{BB962C8B-B14F-4D97-AF65-F5344CB8AC3E}">
        <p14:creationId xmlns:p14="http://schemas.microsoft.com/office/powerpoint/2010/main" val="130780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Image showing a list of mitigation measures from different sectors with their potential effects on different SDGs.">
            <a:extLst>
              <a:ext uri="{FF2B5EF4-FFF2-40B4-BE49-F238E27FC236}">
                <a16:creationId xmlns:a16="http://schemas.microsoft.com/office/drawing/2014/main" id="{2C1FF2C0-7857-41E8-916D-5EDB4E25A0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
        <p:nvSpPr>
          <p:cNvPr id="3" name="Titel 2">
            <a:extLst>
              <a:ext uri="{FF2B5EF4-FFF2-40B4-BE49-F238E27FC236}">
                <a16:creationId xmlns:a16="http://schemas.microsoft.com/office/drawing/2014/main" id="{E0F3E99E-C4D2-49AD-80C4-D0F638594877}"/>
              </a:ext>
            </a:extLst>
          </p:cNvPr>
          <p:cNvSpPr>
            <a:spLocks noGrp="1"/>
          </p:cNvSpPr>
          <p:nvPr>
            <p:ph type="title"/>
          </p:nvPr>
        </p:nvSpPr>
        <p:spPr/>
        <p:txBody>
          <a:bodyPr/>
          <a:lstStyle/>
          <a:p>
            <a:r>
              <a:rPr lang="nl-NL" dirty="0"/>
              <a:t>Short-term </a:t>
            </a:r>
            <a:r>
              <a:rPr lang="nl-NL" dirty="0" err="1"/>
              <a:t>synergy</a:t>
            </a:r>
            <a:r>
              <a:rPr lang="nl-NL" dirty="0"/>
              <a:t> </a:t>
            </a:r>
            <a:r>
              <a:rPr lang="nl-NL" dirty="0" err="1"/>
              <a:t>and</a:t>
            </a:r>
            <a:r>
              <a:rPr lang="nl-NL" dirty="0"/>
              <a:t> trade-offs per SDG</a:t>
            </a:r>
          </a:p>
        </p:txBody>
      </p:sp>
    </p:spTree>
    <p:extLst>
      <p:ext uri="{BB962C8B-B14F-4D97-AF65-F5344CB8AC3E}">
        <p14:creationId xmlns:p14="http://schemas.microsoft.com/office/powerpoint/2010/main" val="390714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Image shows a partial globe highlighting South Asia and Southeast Asia. For each region, synergies, context-dependent effects, and trade-offs are indicated using SDG icons. ">
            <a:extLst>
              <a:ext uri="{FF2B5EF4-FFF2-40B4-BE49-F238E27FC236}">
                <a16:creationId xmlns:a16="http://schemas.microsoft.com/office/drawing/2014/main" id="{B8280695-85C7-454A-965F-C7FC5DEE38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356" y="763"/>
            <a:ext cx="12189286" cy="6856474"/>
          </a:xfrm>
          <a:prstGeom prst="rect">
            <a:avLst/>
          </a:prstGeom>
        </p:spPr>
      </p:pic>
      <p:sp>
        <p:nvSpPr>
          <p:cNvPr id="3" name="Titel 2">
            <a:extLst>
              <a:ext uri="{FF2B5EF4-FFF2-40B4-BE49-F238E27FC236}">
                <a16:creationId xmlns:a16="http://schemas.microsoft.com/office/drawing/2014/main" id="{8184FD5C-D33C-48BC-B259-EDB6F2DBE2D9}"/>
              </a:ext>
            </a:extLst>
          </p:cNvPr>
          <p:cNvSpPr>
            <a:spLocks noGrp="1"/>
          </p:cNvSpPr>
          <p:nvPr>
            <p:ph type="title"/>
          </p:nvPr>
        </p:nvSpPr>
        <p:spPr/>
        <p:txBody>
          <a:bodyPr>
            <a:normAutofit fontScale="90000"/>
          </a:bodyPr>
          <a:lstStyle/>
          <a:p>
            <a:r>
              <a:rPr lang="en-US" dirty="0"/>
              <a:t>Measure: No new unabated coal-fired power plants</a:t>
            </a:r>
            <a:endParaRPr lang="nl-NL" dirty="0"/>
          </a:p>
        </p:txBody>
      </p:sp>
    </p:spTree>
    <p:extLst>
      <p:ext uri="{BB962C8B-B14F-4D97-AF65-F5344CB8AC3E}">
        <p14:creationId xmlns:p14="http://schemas.microsoft.com/office/powerpoint/2010/main" val="119371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Image shows a partial globe highlighting Sub-Saharan Africa and Southeast Asia. For each region, synergies, context-dependent effects, and trade-offs are indicated using SDG icons. ">
            <a:extLst>
              <a:ext uri="{FF2B5EF4-FFF2-40B4-BE49-F238E27FC236}">
                <a16:creationId xmlns:a16="http://schemas.microsoft.com/office/drawing/2014/main" id="{B8280695-85C7-454A-965F-C7FC5DEE38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710" y="1525"/>
            <a:ext cx="12186576" cy="6854950"/>
          </a:xfrm>
          <a:prstGeom prst="rect">
            <a:avLst/>
          </a:prstGeom>
        </p:spPr>
      </p:pic>
      <p:sp>
        <p:nvSpPr>
          <p:cNvPr id="3" name="Titel 2">
            <a:extLst>
              <a:ext uri="{FF2B5EF4-FFF2-40B4-BE49-F238E27FC236}">
                <a16:creationId xmlns:a16="http://schemas.microsoft.com/office/drawing/2014/main" id="{8184FD5C-D33C-48BC-B259-EDB6F2DBE2D9}"/>
              </a:ext>
            </a:extLst>
          </p:cNvPr>
          <p:cNvSpPr>
            <a:spLocks noGrp="1"/>
          </p:cNvSpPr>
          <p:nvPr>
            <p:ph type="title"/>
          </p:nvPr>
        </p:nvSpPr>
        <p:spPr/>
        <p:txBody>
          <a:bodyPr>
            <a:normAutofit fontScale="90000"/>
          </a:bodyPr>
          <a:lstStyle/>
          <a:p>
            <a:r>
              <a:rPr lang="en-US"/>
              <a:t>Measure: Increase afforestation and reforestation </a:t>
            </a:r>
            <a:endParaRPr lang="nl-NL"/>
          </a:p>
        </p:txBody>
      </p:sp>
    </p:spTree>
    <p:extLst>
      <p:ext uri="{BB962C8B-B14F-4D97-AF65-F5344CB8AC3E}">
        <p14:creationId xmlns:p14="http://schemas.microsoft.com/office/powerpoint/2010/main" val="3455831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Image shows a partial globe highlighting North America and Europe. For each region, synergies, context-dependent effects, and trade-offs are indicated using SDG icons. ">
            <a:extLst>
              <a:ext uri="{FF2B5EF4-FFF2-40B4-BE49-F238E27FC236}">
                <a16:creationId xmlns:a16="http://schemas.microsoft.com/office/drawing/2014/main" id="{B8280695-85C7-454A-965F-C7FC5DEE38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711" y="1525"/>
            <a:ext cx="12186575" cy="6854949"/>
          </a:xfrm>
          <a:prstGeom prst="rect">
            <a:avLst/>
          </a:prstGeom>
        </p:spPr>
      </p:pic>
      <p:sp>
        <p:nvSpPr>
          <p:cNvPr id="3" name="Titel 2">
            <a:extLst>
              <a:ext uri="{FF2B5EF4-FFF2-40B4-BE49-F238E27FC236}">
                <a16:creationId xmlns:a16="http://schemas.microsoft.com/office/drawing/2014/main" id="{8184FD5C-D33C-48BC-B259-EDB6F2DBE2D9}"/>
              </a:ext>
            </a:extLst>
          </p:cNvPr>
          <p:cNvSpPr>
            <a:spLocks noGrp="1"/>
          </p:cNvSpPr>
          <p:nvPr>
            <p:ph type="title"/>
          </p:nvPr>
        </p:nvSpPr>
        <p:spPr/>
        <p:txBody>
          <a:bodyPr>
            <a:normAutofit fontScale="90000"/>
          </a:bodyPr>
          <a:lstStyle/>
          <a:p>
            <a:r>
              <a:rPr lang="en-US"/>
              <a:t>Measure: Increase renewables in electricity generation</a:t>
            </a:r>
            <a:endParaRPr lang="nl-NL"/>
          </a:p>
        </p:txBody>
      </p:sp>
    </p:spTree>
    <p:extLst>
      <p:ext uri="{BB962C8B-B14F-4D97-AF65-F5344CB8AC3E}">
        <p14:creationId xmlns:p14="http://schemas.microsoft.com/office/powerpoint/2010/main" val="111000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7181DC6-59A9-4003-999E-2D5C78ADA428}"/>
              </a:ext>
            </a:extLst>
          </p:cNvPr>
          <p:cNvSpPr>
            <a:spLocks noGrp="1"/>
          </p:cNvSpPr>
          <p:nvPr>
            <p:ph type="title"/>
          </p:nvPr>
        </p:nvSpPr>
        <p:spPr/>
        <p:txBody>
          <a:bodyPr>
            <a:normAutofit fontScale="90000"/>
          </a:bodyPr>
          <a:lstStyle/>
          <a:p>
            <a:r>
              <a:rPr lang="en-US"/>
              <a:t>Effect of long-term climate action on SDGs</a:t>
            </a:r>
            <a:br>
              <a:rPr lang="nl-NL"/>
            </a:br>
            <a:endParaRPr lang="nl-NL"/>
          </a:p>
        </p:txBody>
      </p:sp>
      <p:pic>
        <p:nvPicPr>
          <p:cNvPr id="7" name="Tijdelijke aanduiding voor inhoud 6" descr="Image showing a set of squares symbolising climate measures taken in the present, with an arrow pointing to SDG 13 (‘Climate action goal’) in 2030. From 2030, another arrow points to the long-term impact, in 2050. A separate arrow points from the squares in the present to a cloud of Sustainable Development Goal icons, indicating potential positive effects on other SDGs. A final arrow points to different SDG icons to indicate potential negative effects on other SDGs.">
            <a:extLst>
              <a:ext uri="{FF2B5EF4-FFF2-40B4-BE49-F238E27FC236}">
                <a16:creationId xmlns:a16="http://schemas.microsoft.com/office/drawing/2014/main" id="{B55E6DCD-CBAC-4507-892C-97D6576BC6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1999" cy="6858000"/>
          </a:xfrm>
        </p:spPr>
      </p:pic>
    </p:spTree>
    <p:extLst>
      <p:ext uri="{BB962C8B-B14F-4D97-AF65-F5344CB8AC3E}">
        <p14:creationId xmlns:p14="http://schemas.microsoft.com/office/powerpoint/2010/main" val="157858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7181DC6-59A9-4003-999E-2D5C78ADA428}"/>
              </a:ext>
            </a:extLst>
          </p:cNvPr>
          <p:cNvSpPr>
            <a:spLocks noGrp="1"/>
          </p:cNvSpPr>
          <p:nvPr>
            <p:ph type="title"/>
          </p:nvPr>
        </p:nvSpPr>
        <p:spPr/>
        <p:txBody>
          <a:bodyPr>
            <a:normAutofit fontScale="90000"/>
          </a:bodyPr>
          <a:lstStyle/>
          <a:p>
            <a:r>
              <a:rPr lang="en-US"/>
              <a:t>Effect of long-term climate action on SDGs</a:t>
            </a:r>
            <a:br>
              <a:rPr lang="nl-NL"/>
            </a:br>
            <a:endParaRPr lang="nl-NL"/>
          </a:p>
        </p:txBody>
      </p:sp>
      <p:pic>
        <p:nvPicPr>
          <p:cNvPr id="11" name="Tijdelijke aanduiding voor inhoud 10" descr="A faded background image shows a set of squares symbolising climate measures taken in the present, with an arrow pointing to SDG 13 (‘Climate action goal’) in 2030. From 2030, another arrow points to the long-term impact, in 2050. A separate arrow points from the squares in the present to a cloud of Sustainable Development Goal icons, indicating potential positive effects on other SDGs. A final arrow points to different SDG icons to indicate potential negative effects on other SDGs. Overlaying the background is a large arrow from ‘negative’ to ‘positive’ effects with the text ‘Targeted policy interventions’">
            <a:extLst>
              <a:ext uri="{FF2B5EF4-FFF2-40B4-BE49-F238E27FC236}">
                <a16:creationId xmlns:a16="http://schemas.microsoft.com/office/drawing/2014/main" id="{23ED0E9C-DF4B-48A4-B3D1-91DFC71C03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1999" cy="6858000"/>
          </a:xfrm>
        </p:spPr>
      </p:pic>
    </p:spTree>
    <p:extLst>
      <p:ext uri="{BB962C8B-B14F-4D97-AF65-F5344CB8AC3E}">
        <p14:creationId xmlns:p14="http://schemas.microsoft.com/office/powerpoint/2010/main" val="306309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ep 26">
            <a:extLst>
              <a:ext uri="{FF2B5EF4-FFF2-40B4-BE49-F238E27FC236}">
                <a16:creationId xmlns:a16="http://schemas.microsoft.com/office/drawing/2014/main" id="{28A0284E-0ABF-457F-BC33-57B85F5FCF84}"/>
              </a:ext>
            </a:extLst>
          </p:cNvPr>
          <p:cNvGrpSpPr/>
          <p:nvPr/>
        </p:nvGrpSpPr>
        <p:grpSpPr>
          <a:xfrm>
            <a:off x="4267200" y="3796426"/>
            <a:ext cx="3216679" cy="1848629"/>
            <a:chOff x="4267200" y="2000560"/>
            <a:chExt cx="3216679" cy="1848629"/>
          </a:xfrm>
        </p:grpSpPr>
        <p:sp>
          <p:nvSpPr>
            <p:cNvPr id="25" name="Rechthoek 24">
              <a:extLst>
                <a:ext uri="{FF2B5EF4-FFF2-40B4-BE49-F238E27FC236}">
                  <a16:creationId xmlns:a16="http://schemas.microsoft.com/office/drawing/2014/main" id="{42936B59-2CF3-4042-8FEE-66B879688D70}"/>
                </a:ext>
              </a:extLst>
            </p:cNvPr>
            <p:cNvSpPr/>
            <p:nvPr/>
          </p:nvSpPr>
          <p:spPr>
            <a:xfrm>
              <a:off x="4267200" y="2000560"/>
              <a:ext cx="3216679" cy="18486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AB6E50E7-0684-486B-9F47-11F14E705CFA}"/>
                </a:ext>
              </a:extLst>
            </p:cNvPr>
            <p:cNvSpPr txBox="1"/>
            <p:nvPr/>
          </p:nvSpPr>
          <p:spPr>
            <a:xfrm>
              <a:off x="4606471" y="2052231"/>
              <a:ext cx="2538136" cy="369332"/>
            </a:xfrm>
            <a:prstGeom prst="rect">
              <a:avLst/>
            </a:prstGeom>
            <a:noFill/>
          </p:spPr>
          <p:txBody>
            <a:bodyPr wrap="square" rtlCol="0">
              <a:spAutoFit/>
            </a:bodyPr>
            <a:lstStyle/>
            <a:p>
              <a:pPr algn="ctr"/>
              <a:r>
                <a:rPr lang="en-US" b="1"/>
                <a:t>This presentation</a:t>
              </a:r>
              <a:endParaRPr lang="nl-NL" b="1"/>
            </a:p>
          </p:txBody>
        </p:sp>
      </p:grpSp>
      <p:pic>
        <p:nvPicPr>
          <p:cNvPr id="12" name="Tijdelijke aanduiding voor inhoud 11" descr="Afbeelding met tekst&#10;&#10;Automatisch gegenereerde beschrijving">
            <a:extLst>
              <a:ext uri="{FF2B5EF4-FFF2-40B4-BE49-F238E27FC236}">
                <a16:creationId xmlns:a16="http://schemas.microsoft.com/office/drawing/2014/main" id="{32BCA1CB-9BAB-4769-9523-83E9AE8DC1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0421" y="2473235"/>
            <a:ext cx="3080215" cy="1274571"/>
          </a:xfrm>
        </p:spPr>
      </p:pic>
      <p:sp>
        <p:nvSpPr>
          <p:cNvPr id="9" name="Titel 8">
            <a:extLst>
              <a:ext uri="{FF2B5EF4-FFF2-40B4-BE49-F238E27FC236}">
                <a16:creationId xmlns:a16="http://schemas.microsoft.com/office/drawing/2014/main" id="{19EDEBE4-AE57-4FBD-B28B-54E01547052D}"/>
              </a:ext>
            </a:extLst>
          </p:cNvPr>
          <p:cNvSpPr>
            <a:spLocks noGrp="1"/>
          </p:cNvSpPr>
          <p:nvPr>
            <p:ph type="title"/>
          </p:nvPr>
        </p:nvSpPr>
        <p:spPr/>
        <p:txBody>
          <a:bodyPr/>
          <a:lstStyle/>
          <a:p>
            <a:r>
              <a:rPr lang="en-US" dirty="0"/>
              <a:t>More stories at pbl.nl/ig22</a:t>
            </a:r>
            <a:endParaRPr lang="nl-NL" dirty="0"/>
          </a:p>
        </p:txBody>
      </p:sp>
      <p:pic>
        <p:nvPicPr>
          <p:cNvPr id="14" name="Afbeelding 13" descr="Afbeelding met tekst&#10;&#10;Automatisch gegenereerde beschrijving">
            <a:extLst>
              <a:ext uri="{FF2B5EF4-FFF2-40B4-BE49-F238E27FC236}">
                <a16:creationId xmlns:a16="http://schemas.microsoft.com/office/drawing/2014/main" id="{59F3B8C0-6EBC-4A80-A651-BA7450006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906" y="4077281"/>
            <a:ext cx="3080216" cy="1274571"/>
          </a:xfrm>
          <a:prstGeom prst="rect">
            <a:avLst/>
          </a:prstGeom>
        </p:spPr>
      </p:pic>
      <p:pic>
        <p:nvPicPr>
          <p:cNvPr id="16" name="Afbeelding 15" descr="Afbeelding met tekst&#10;&#10;Automatisch gegenereerde beschrijving">
            <a:extLst>
              <a:ext uri="{FF2B5EF4-FFF2-40B4-BE49-F238E27FC236}">
                <a16:creationId xmlns:a16="http://schemas.microsoft.com/office/drawing/2014/main" id="{36660A9E-6B59-41A1-B72A-EFBD3FD175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3663" y="4077284"/>
            <a:ext cx="3080216" cy="1274571"/>
          </a:xfrm>
          <a:prstGeom prst="rect">
            <a:avLst/>
          </a:prstGeom>
        </p:spPr>
      </p:pic>
      <p:pic>
        <p:nvPicPr>
          <p:cNvPr id="18" name="Afbeelding 17" descr="Afbeelding met tekst&#10;&#10;Automatisch gegenereerde beschrijving">
            <a:extLst>
              <a:ext uri="{FF2B5EF4-FFF2-40B4-BE49-F238E27FC236}">
                <a16:creationId xmlns:a16="http://schemas.microsoft.com/office/drawing/2014/main" id="{D5460097-5AD9-4B1F-934B-2C68D3487D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420" y="4077284"/>
            <a:ext cx="3080216" cy="1274571"/>
          </a:xfrm>
          <a:prstGeom prst="rect">
            <a:avLst/>
          </a:prstGeom>
        </p:spPr>
      </p:pic>
      <p:pic>
        <p:nvPicPr>
          <p:cNvPr id="20" name="Afbeelding 19" descr="Afbeelding met tekst&#10;&#10;Automatisch gegenereerde beschrijving">
            <a:extLst>
              <a:ext uri="{FF2B5EF4-FFF2-40B4-BE49-F238E27FC236}">
                <a16:creationId xmlns:a16="http://schemas.microsoft.com/office/drawing/2014/main" id="{B00879DB-F006-4F1E-B123-EF4047D112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6906" y="2473235"/>
            <a:ext cx="3080216" cy="1274571"/>
          </a:xfrm>
          <a:prstGeom prst="rect">
            <a:avLst/>
          </a:prstGeom>
        </p:spPr>
      </p:pic>
      <p:pic>
        <p:nvPicPr>
          <p:cNvPr id="22" name="Afbeelding 21">
            <a:hlinkClick r:id="rId8"/>
            <a:extLst>
              <a:ext uri="{FF2B5EF4-FFF2-40B4-BE49-F238E27FC236}">
                <a16:creationId xmlns:a16="http://schemas.microsoft.com/office/drawing/2014/main" id="{315636C2-285B-43E7-9A53-E50F9EC5A44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403663" y="2474389"/>
            <a:ext cx="3080216" cy="1272262"/>
          </a:xfrm>
          <a:prstGeom prst="rect">
            <a:avLst/>
          </a:prstGeom>
        </p:spPr>
      </p:pic>
    </p:spTree>
    <p:extLst>
      <p:ext uri="{BB962C8B-B14F-4D97-AF65-F5344CB8AC3E}">
        <p14:creationId xmlns:p14="http://schemas.microsoft.com/office/powerpoint/2010/main" val="211543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7181DC6-59A9-4003-999E-2D5C78ADA428}"/>
              </a:ext>
            </a:extLst>
          </p:cNvPr>
          <p:cNvSpPr>
            <a:spLocks noGrp="1"/>
          </p:cNvSpPr>
          <p:nvPr>
            <p:ph type="title"/>
          </p:nvPr>
        </p:nvSpPr>
        <p:spPr/>
        <p:txBody>
          <a:bodyPr>
            <a:normAutofit fontScale="90000"/>
          </a:bodyPr>
          <a:lstStyle/>
          <a:p>
            <a:r>
              <a:rPr lang="en-US"/>
              <a:t>Effect of long-term climate action on SDGs</a:t>
            </a:r>
            <a:br>
              <a:rPr lang="nl-NL"/>
            </a:br>
            <a:endParaRPr lang="nl-NL"/>
          </a:p>
        </p:txBody>
      </p:sp>
      <p:pic>
        <p:nvPicPr>
          <p:cNvPr id="7" name="Afbeelding 6" descr="Image showing a set of squares symbolising climate measures taken in the present.">
            <a:extLst>
              <a:ext uri="{FF2B5EF4-FFF2-40B4-BE49-F238E27FC236}">
                <a16:creationId xmlns:a16="http://schemas.microsoft.com/office/drawing/2014/main" id="{05B3C474-14A8-468F-A6C6-08CDFB0BB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119768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7181DC6-59A9-4003-999E-2D5C78ADA428}"/>
              </a:ext>
            </a:extLst>
          </p:cNvPr>
          <p:cNvSpPr>
            <a:spLocks noGrp="1"/>
          </p:cNvSpPr>
          <p:nvPr>
            <p:ph type="title"/>
          </p:nvPr>
        </p:nvSpPr>
        <p:spPr/>
        <p:txBody>
          <a:bodyPr>
            <a:normAutofit fontScale="90000"/>
          </a:bodyPr>
          <a:lstStyle/>
          <a:p>
            <a:r>
              <a:rPr lang="en-US"/>
              <a:t>Effect of long-term climate action on SDGs</a:t>
            </a:r>
            <a:br>
              <a:rPr lang="nl-NL"/>
            </a:br>
            <a:endParaRPr lang="nl-NL"/>
          </a:p>
        </p:txBody>
      </p:sp>
      <p:pic>
        <p:nvPicPr>
          <p:cNvPr id="7" name="Afbeelding 6" descr="Image showing a set of squares symbolising climate measures taken in the present, with an arrow pointing to SDG 13 (‘Climate action goal’) in 2030. ">
            <a:extLst>
              <a:ext uri="{FF2B5EF4-FFF2-40B4-BE49-F238E27FC236}">
                <a16:creationId xmlns:a16="http://schemas.microsoft.com/office/drawing/2014/main" id="{4E73F75B-0593-4D72-823A-7A18CA959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66530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7181DC6-59A9-4003-999E-2D5C78ADA428}"/>
              </a:ext>
            </a:extLst>
          </p:cNvPr>
          <p:cNvSpPr>
            <a:spLocks noGrp="1"/>
          </p:cNvSpPr>
          <p:nvPr>
            <p:ph type="title"/>
          </p:nvPr>
        </p:nvSpPr>
        <p:spPr/>
        <p:txBody>
          <a:bodyPr>
            <a:normAutofit fontScale="90000"/>
          </a:bodyPr>
          <a:lstStyle/>
          <a:p>
            <a:r>
              <a:rPr lang="en-US"/>
              <a:t>Effect of long-term climate action on SDGs</a:t>
            </a:r>
            <a:br>
              <a:rPr lang="nl-NL"/>
            </a:br>
            <a:endParaRPr lang="nl-NL"/>
          </a:p>
        </p:txBody>
      </p:sp>
      <p:pic>
        <p:nvPicPr>
          <p:cNvPr id="7" name="Afbeelding 6" descr="Image showing a set of squares symbolising climate measures taken in the present, with an arrow pointing to SDG 13 (‘Climate action goal’) in 2030. From 2030, another arrow points to the long-term impact, in 2050.">
            <a:extLst>
              <a:ext uri="{FF2B5EF4-FFF2-40B4-BE49-F238E27FC236}">
                <a16:creationId xmlns:a16="http://schemas.microsoft.com/office/drawing/2014/main" id="{D09C2E8E-6F41-4726-9339-DEFE769D8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5213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7181DC6-59A9-4003-999E-2D5C78ADA428}"/>
              </a:ext>
            </a:extLst>
          </p:cNvPr>
          <p:cNvSpPr>
            <a:spLocks noGrp="1"/>
          </p:cNvSpPr>
          <p:nvPr>
            <p:ph type="title"/>
          </p:nvPr>
        </p:nvSpPr>
        <p:spPr/>
        <p:txBody>
          <a:bodyPr>
            <a:normAutofit fontScale="90000"/>
          </a:bodyPr>
          <a:lstStyle/>
          <a:p>
            <a:r>
              <a:rPr lang="en-US"/>
              <a:t>Effect of long-term climate action on SDGs</a:t>
            </a:r>
            <a:br>
              <a:rPr lang="nl-NL"/>
            </a:br>
            <a:endParaRPr lang="nl-NL"/>
          </a:p>
        </p:txBody>
      </p:sp>
      <p:pic>
        <p:nvPicPr>
          <p:cNvPr id="4" name="Afbeelding 3" descr="Image showing a set of squares symbolising climate measures taken in the present, with an arrow pointing to SDG 13 (‘Climate action goal’) in 2030. From 2030, another arrow points to the long-term impact, in 2050. A separate arrow points from the squares in the present to a cloud of Sustainable Development Icons, indicating potential positive effects on other SDGs.">
            <a:extLst>
              <a:ext uri="{FF2B5EF4-FFF2-40B4-BE49-F238E27FC236}">
                <a16:creationId xmlns:a16="http://schemas.microsoft.com/office/drawing/2014/main" id="{EB950E94-DD7F-4C62-9506-C22E9FF04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58354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7181DC6-59A9-4003-999E-2D5C78ADA428}"/>
              </a:ext>
            </a:extLst>
          </p:cNvPr>
          <p:cNvSpPr>
            <a:spLocks noGrp="1"/>
          </p:cNvSpPr>
          <p:nvPr>
            <p:ph type="title"/>
          </p:nvPr>
        </p:nvSpPr>
        <p:spPr/>
        <p:txBody>
          <a:bodyPr>
            <a:normAutofit fontScale="90000"/>
          </a:bodyPr>
          <a:lstStyle/>
          <a:p>
            <a:r>
              <a:rPr lang="en-US"/>
              <a:t>Effect of long-term climate action on SDGs</a:t>
            </a:r>
            <a:br>
              <a:rPr lang="nl-NL"/>
            </a:br>
            <a:endParaRPr lang="nl-NL"/>
          </a:p>
        </p:txBody>
      </p:sp>
      <p:pic>
        <p:nvPicPr>
          <p:cNvPr id="4" name="Afbeelding 3" descr="Image showing a set of squares symbolising climate measures taken in the present, with an arrow pointing to SDG 13 (‘Climate action goal’) in 2030. From 2030, another arrow points to the long-term impact, in 2050. A separate arrow points from the squares in the present to a cloud of Sustainable Development Goal icons, indicating potential positive effects on other SDGs. A final arrow points to different SDG icons to indicate potential negative effects on other SDGs.">
            <a:extLst>
              <a:ext uri="{FF2B5EF4-FFF2-40B4-BE49-F238E27FC236}">
                <a16:creationId xmlns:a16="http://schemas.microsoft.com/office/drawing/2014/main" id="{49B5EA5F-D180-4969-AB3F-1D6DCA3D3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66815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Image shows six circles indicating different sectors and the potential global emission savings that can be achieved by 2050 with implementation of good practice measures in these sectors: Electricity generation 17.52 GtCO2-eq, Industry 10.08, Land use 1.28, Transport 3.31, Buildings 1.67, Non-CO2 8.6">
            <a:extLst>
              <a:ext uri="{FF2B5EF4-FFF2-40B4-BE49-F238E27FC236}">
                <a16:creationId xmlns:a16="http://schemas.microsoft.com/office/drawing/2014/main" id="{11478B6C-826D-4C4E-9F5A-BD41D4AE2E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80721" cy="6858000"/>
          </a:xfrm>
        </p:spPr>
      </p:pic>
      <p:sp>
        <p:nvSpPr>
          <p:cNvPr id="3" name="Titel 2">
            <a:extLst>
              <a:ext uri="{FF2B5EF4-FFF2-40B4-BE49-F238E27FC236}">
                <a16:creationId xmlns:a16="http://schemas.microsoft.com/office/drawing/2014/main" id="{4615F3F1-9861-434D-AB8E-4EB985808A79}"/>
              </a:ext>
            </a:extLst>
          </p:cNvPr>
          <p:cNvSpPr>
            <a:spLocks noGrp="1"/>
          </p:cNvSpPr>
          <p:nvPr>
            <p:ph type="title"/>
          </p:nvPr>
        </p:nvSpPr>
        <p:spPr/>
        <p:txBody>
          <a:bodyPr>
            <a:normAutofit/>
          </a:bodyPr>
          <a:lstStyle/>
          <a:p>
            <a:r>
              <a:rPr lang="nl-NL" err="1"/>
              <a:t>Mitigation</a:t>
            </a:r>
            <a:r>
              <a:rPr lang="nl-NL"/>
              <a:t> </a:t>
            </a:r>
            <a:r>
              <a:rPr lang="nl-NL" err="1"/>
              <a:t>potential</a:t>
            </a:r>
            <a:r>
              <a:rPr lang="nl-NL"/>
              <a:t> of </a:t>
            </a:r>
            <a:r>
              <a:rPr lang="nl-NL" err="1"/>
              <a:t>good</a:t>
            </a:r>
            <a:r>
              <a:rPr lang="nl-NL"/>
              <a:t> </a:t>
            </a:r>
            <a:r>
              <a:rPr lang="nl-NL" err="1"/>
              <a:t>practice</a:t>
            </a:r>
            <a:r>
              <a:rPr lang="nl-NL"/>
              <a:t> </a:t>
            </a:r>
            <a:r>
              <a:rPr lang="nl-NL" err="1"/>
              <a:t>measures</a:t>
            </a:r>
            <a:endParaRPr lang="nl-NL"/>
          </a:p>
        </p:txBody>
      </p:sp>
    </p:spTree>
    <p:extLst>
      <p:ext uri="{BB962C8B-B14F-4D97-AF65-F5344CB8AC3E}">
        <p14:creationId xmlns:p14="http://schemas.microsoft.com/office/powerpoint/2010/main" val="374646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The image introduces an example of a mitigation measure in the Electricity generation sector: Increasing renewables in electricity generation.">
            <a:extLst>
              <a:ext uri="{FF2B5EF4-FFF2-40B4-BE49-F238E27FC236}">
                <a16:creationId xmlns:a16="http://schemas.microsoft.com/office/drawing/2014/main" id="{0347D8CB-4AE8-439A-9EAF-D7385961FA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1999" cy="6858000"/>
          </a:xfrm>
        </p:spPr>
      </p:pic>
      <p:sp>
        <p:nvSpPr>
          <p:cNvPr id="3" name="Titel 2">
            <a:extLst>
              <a:ext uri="{FF2B5EF4-FFF2-40B4-BE49-F238E27FC236}">
                <a16:creationId xmlns:a16="http://schemas.microsoft.com/office/drawing/2014/main" id="{4615F3F1-9861-434D-AB8E-4EB985808A79}"/>
              </a:ext>
            </a:extLst>
          </p:cNvPr>
          <p:cNvSpPr>
            <a:spLocks noGrp="1"/>
          </p:cNvSpPr>
          <p:nvPr>
            <p:ph type="title"/>
          </p:nvPr>
        </p:nvSpPr>
        <p:spPr/>
        <p:txBody>
          <a:bodyPr>
            <a:normAutofit/>
          </a:bodyPr>
          <a:lstStyle/>
          <a:p>
            <a:r>
              <a:rPr lang="nl-NL" dirty="0" err="1"/>
              <a:t>Promising</a:t>
            </a:r>
            <a:r>
              <a:rPr lang="nl-NL" dirty="0"/>
              <a:t> </a:t>
            </a:r>
            <a:r>
              <a:rPr lang="nl-NL" dirty="0" err="1"/>
              <a:t>climate</a:t>
            </a:r>
            <a:r>
              <a:rPr lang="nl-NL" dirty="0"/>
              <a:t> </a:t>
            </a:r>
            <a:r>
              <a:rPr lang="nl-NL" dirty="0" err="1"/>
              <a:t>mitigation</a:t>
            </a:r>
            <a:r>
              <a:rPr lang="nl-NL" dirty="0"/>
              <a:t> </a:t>
            </a:r>
            <a:r>
              <a:rPr lang="nl-NL" dirty="0" err="1"/>
              <a:t>measures</a:t>
            </a:r>
            <a:endParaRPr lang="nl-NL" dirty="0"/>
          </a:p>
        </p:txBody>
      </p:sp>
      <mc:AlternateContent xmlns:mc="http://schemas.openxmlformats.org/markup-compatibility/2006" xmlns:p14="http://schemas.microsoft.com/office/powerpoint/2010/main">
        <mc:Choice Requires="p14">
          <p:contentPart p14:bwMode="auto" r:id="rId4">
            <p14:nvContentPartPr>
              <p14:cNvPr id="2" name="Inkt 1">
                <a:extLst>
                  <a:ext uri="{FF2B5EF4-FFF2-40B4-BE49-F238E27FC236}">
                    <a16:creationId xmlns:a16="http://schemas.microsoft.com/office/drawing/2014/main" id="{947423B8-0217-41D1-BA13-1572DD098492}"/>
                  </a:ext>
                </a:extLst>
              </p14:cNvPr>
              <p14:cNvContentPartPr/>
              <p14:nvPr/>
            </p14:nvContentPartPr>
            <p14:xfrm>
              <a:off x="2562544" y="2612471"/>
              <a:ext cx="360" cy="360"/>
            </p14:xfrm>
          </p:contentPart>
        </mc:Choice>
        <mc:Fallback xmlns="">
          <p:pic>
            <p:nvPicPr>
              <p:cNvPr id="2" name="Inkt 1">
                <a:extLst>
                  <a:ext uri="{FF2B5EF4-FFF2-40B4-BE49-F238E27FC236}">
                    <a16:creationId xmlns:a16="http://schemas.microsoft.com/office/drawing/2014/main" id="{947423B8-0217-41D1-BA13-1572DD098492}"/>
                  </a:ext>
                </a:extLst>
              </p:cNvPr>
              <p:cNvPicPr/>
              <p:nvPr/>
            </p:nvPicPr>
            <p:blipFill>
              <a:blip r:embed="rId5"/>
              <a:stretch>
                <a:fillRect/>
              </a:stretch>
            </p:blipFill>
            <p:spPr>
              <a:xfrm>
                <a:off x="2553544" y="2603471"/>
                <a:ext cx="18000" cy="18000"/>
              </a:xfrm>
              <a:prstGeom prst="rect">
                <a:avLst/>
              </a:prstGeom>
            </p:spPr>
          </p:pic>
        </mc:Fallback>
      </mc:AlternateContent>
    </p:spTree>
    <p:extLst>
      <p:ext uri="{BB962C8B-B14F-4D97-AF65-F5344CB8AC3E}">
        <p14:creationId xmlns:p14="http://schemas.microsoft.com/office/powerpoint/2010/main" val="852477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The image introduces a list of SDG icons at the top (SDGs 1, 2, 3, 5, 6, 7, 8 twice, 9, 10, 11, 12, 14, 15 twice, and 17 twice).">
            <a:extLst>
              <a:ext uri="{FF2B5EF4-FFF2-40B4-BE49-F238E27FC236}">
                <a16:creationId xmlns:a16="http://schemas.microsoft.com/office/drawing/2014/main" id="{17078484-79AE-41FC-9598-F8ED464171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
        <p:nvSpPr>
          <p:cNvPr id="3" name="Titel 2">
            <a:extLst>
              <a:ext uri="{FF2B5EF4-FFF2-40B4-BE49-F238E27FC236}">
                <a16:creationId xmlns:a16="http://schemas.microsoft.com/office/drawing/2014/main" id="{4615F3F1-9861-434D-AB8E-4EB985808A79}"/>
              </a:ext>
            </a:extLst>
          </p:cNvPr>
          <p:cNvSpPr>
            <a:spLocks noGrp="1"/>
          </p:cNvSpPr>
          <p:nvPr>
            <p:ph type="title"/>
          </p:nvPr>
        </p:nvSpPr>
        <p:spPr/>
        <p:txBody>
          <a:bodyPr>
            <a:normAutofit fontScale="90000"/>
          </a:bodyPr>
          <a:lstStyle/>
          <a:p>
            <a:r>
              <a:rPr lang="nl-NL" dirty="0" err="1"/>
              <a:t>Potential</a:t>
            </a:r>
            <a:r>
              <a:rPr lang="nl-NL" dirty="0"/>
              <a:t> </a:t>
            </a:r>
            <a:r>
              <a:rPr lang="nl-NL" dirty="0" err="1"/>
              <a:t>synergy</a:t>
            </a:r>
            <a:r>
              <a:rPr lang="nl-NL" dirty="0"/>
              <a:t> </a:t>
            </a:r>
            <a:r>
              <a:rPr lang="nl-NL" dirty="0" err="1"/>
              <a:t>and</a:t>
            </a:r>
            <a:r>
              <a:rPr lang="nl-NL" dirty="0"/>
              <a:t> </a:t>
            </a:r>
            <a:r>
              <a:rPr lang="nl-NL" dirty="0" err="1"/>
              <a:t>trade-offs</a:t>
            </a:r>
            <a:r>
              <a:rPr lang="nl-NL" dirty="0"/>
              <a:t> </a:t>
            </a:r>
            <a:r>
              <a:rPr lang="nl-NL" dirty="0" err="1"/>
              <a:t>across</a:t>
            </a:r>
            <a:r>
              <a:rPr lang="nl-NL" dirty="0"/>
              <a:t> </a:t>
            </a:r>
            <a:r>
              <a:rPr lang="nl-NL" dirty="0" err="1"/>
              <a:t>the</a:t>
            </a:r>
            <a:r>
              <a:rPr lang="nl-NL" dirty="0"/>
              <a:t> </a:t>
            </a:r>
            <a:r>
              <a:rPr lang="nl-NL" dirty="0" err="1"/>
              <a:t>SDGs</a:t>
            </a:r>
            <a:endParaRPr lang="nl-NL" dirty="0"/>
          </a:p>
        </p:txBody>
      </p:sp>
    </p:spTree>
    <p:extLst>
      <p:ext uri="{BB962C8B-B14F-4D97-AF65-F5344CB8AC3E}">
        <p14:creationId xmlns:p14="http://schemas.microsoft.com/office/powerpoint/2010/main" val="415734865"/>
      </p:ext>
    </p:extLst>
  </p:cSld>
  <p:clrMapOvr>
    <a:masterClrMapping/>
  </p:clrMapOvr>
</p:sld>
</file>

<file path=ppt/theme/theme1.xml><?xml version="1.0" encoding="utf-8"?>
<a:theme xmlns:a="http://schemas.openxmlformats.org/drawingml/2006/main" name="1_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777C00">
            <a:alpha val="69804"/>
          </a:srgbClr>
        </a:solidFill>
      </a:spPr>
      <a:bodyPr wrap="square" rtlCol="0">
        <a:spAutoFit/>
      </a:bodyPr>
      <a:lstStyle>
        <a:defPPr algn="ctr">
          <a:defRPr sz="2800" b="1" dirty="0">
            <a:solidFill>
              <a:schemeClr val="bg1"/>
            </a:solidFill>
          </a:defRPr>
        </a:defPPr>
      </a:lstStyle>
    </a:txDef>
  </a:objectDefaults>
  <a:extraClrSchemeLst/>
  <a:extLst>
    <a:ext uri="{05A4C25C-085E-4340-85A3-A5531E510DB2}">
      <thm15:themeFamily xmlns:thm15="http://schemas.microsoft.com/office/thememl/2012/main" name="16008 RIJK - Sjabloon 16x9 Hemelblauw" id="{C36BCC9E-1209-A64A-8BD9-B4B55203C6FE}" vid="{E34870F3-D22A-8440-9B27-7A9A0D8F8250}"/>
    </a:ext>
  </a:extLst>
</a:theme>
</file>

<file path=ppt/theme/theme2.xml><?xml version="1.0" encoding="utf-8"?>
<a:theme xmlns:a="http://schemas.openxmlformats.org/drawingml/2006/main" name="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008 RIJK - Sjabloon 16x9 Hemelblauw" id="{C36BCC9E-1209-A64A-8BD9-B4B55203C6FE}" vid="{E34870F3-D22A-8440-9B27-7A9A0D8F8250}"/>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AC3377937C134DA3A19870DC95E4C5" ma:contentTypeVersion="14" ma:contentTypeDescription="Een nieuw document maken." ma:contentTypeScope="" ma:versionID="7160a1792d2786c1d73fd86adcc090ca">
  <xsd:schema xmlns:xsd="http://www.w3.org/2001/XMLSchema" xmlns:xs="http://www.w3.org/2001/XMLSchema" xmlns:p="http://schemas.microsoft.com/office/2006/metadata/properties" xmlns:ns3="95845cc2-24d4-427a-8704-24a3ccc50587" xmlns:ns4="371007a9-ca38-4027-a0df-bdab742057c4" targetNamespace="http://schemas.microsoft.com/office/2006/metadata/properties" ma:root="true" ma:fieldsID="99163bc5c6e3ed441da58e936fe14801" ns3:_="" ns4:_="">
    <xsd:import namespace="95845cc2-24d4-427a-8704-24a3ccc50587"/>
    <xsd:import namespace="371007a9-ca38-4027-a0df-bdab742057c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845cc2-24d4-427a-8704-24a3ccc5058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1007a9-ca38-4027-a0df-bdab742057c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EAED4D-1311-40C1-96DE-D1A2D01AD7A3}">
  <ds:schemaRefs>
    <ds:schemaRef ds:uri="http://schemas.microsoft.com/office/2006/metadata/properties"/>
    <ds:schemaRef ds:uri="95845cc2-24d4-427a-8704-24a3ccc50587"/>
    <ds:schemaRef ds:uri="http://purl.org/dc/terms/"/>
    <ds:schemaRef ds:uri="http://schemas.microsoft.com/office/2006/documentManagement/types"/>
    <ds:schemaRef ds:uri="371007a9-ca38-4027-a0df-bdab742057c4"/>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91414A8-7603-433E-947B-C1D7378C9EA5}">
  <ds:schemaRefs>
    <ds:schemaRef ds:uri="http://schemas.microsoft.com/sharepoint/v3/contenttype/forms"/>
  </ds:schemaRefs>
</ds:datastoreItem>
</file>

<file path=customXml/itemProps3.xml><?xml version="1.0" encoding="utf-8"?>
<ds:datastoreItem xmlns:ds="http://schemas.openxmlformats.org/officeDocument/2006/customXml" ds:itemID="{48D12E9D-2983-4F7B-B53A-959005E9CC5E}">
  <ds:schemaRefs>
    <ds:schemaRef ds:uri="371007a9-ca38-4027-a0df-bdab742057c4"/>
    <ds:schemaRef ds:uri="95845cc2-24d4-427a-8704-24a3ccc505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16008 RIJK - Sjabloon 16x9 Mosgroen</Template>
  <TotalTime>187</TotalTime>
  <Words>2095</Words>
  <Application>Microsoft Office PowerPoint</Application>
  <PresentationFormat>Widescreen</PresentationFormat>
  <Paragraphs>74</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RijksoverheidSansText</vt:lpstr>
      <vt:lpstr>Verdana</vt:lpstr>
      <vt:lpstr>Wingdings</vt:lpstr>
      <vt:lpstr>1_16008 RIJK - Sjabloon 16x9 Mosgroen</vt:lpstr>
      <vt:lpstr>16008 RIJK - Sjabloon 16x9 Mosgroen</vt:lpstr>
      <vt:lpstr>How does climate action link short- and long-term benefits for the SDGs?</vt:lpstr>
      <vt:lpstr>Effect of long-term climate action on SDGs </vt:lpstr>
      <vt:lpstr>Effect of long-term climate action on SDGs </vt:lpstr>
      <vt:lpstr>Effect of long-term climate action on SDGs </vt:lpstr>
      <vt:lpstr>Effect of long-term climate action on SDGs </vt:lpstr>
      <vt:lpstr>Effect of long-term climate action on SDGs </vt:lpstr>
      <vt:lpstr>Mitigation potential of good practice measures</vt:lpstr>
      <vt:lpstr>Promising climate mitigation measures</vt:lpstr>
      <vt:lpstr>Potential synergy and trade-offs across the SDGs</vt:lpstr>
      <vt:lpstr>Short-term synergy and trade-offs per SDG</vt:lpstr>
      <vt:lpstr>Short-term synergy and trade-offs per SDG</vt:lpstr>
      <vt:lpstr>Short-term synergy and trade-offs per SDG</vt:lpstr>
      <vt:lpstr>Measure: No new unabated coal-fired power plants</vt:lpstr>
      <vt:lpstr>Measure: Increase afforestation and reforestation </vt:lpstr>
      <vt:lpstr>Measure: Increase renewables in electricity generation</vt:lpstr>
      <vt:lpstr>Effect of long-term climate action on SDGs </vt:lpstr>
      <vt:lpstr>Effect of long-term climate action on SDGs </vt:lpstr>
      <vt:lpstr>More stories at pbl.nl/ig22</vt:lpstr>
    </vt:vector>
  </TitlesOfParts>
  <Company>PBL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climate action link short- and long-term benefits for the SDGs?</dc:title>
  <dc:creator>PBL</dc:creator>
  <cp:lastModifiedBy>Timo Maas</cp:lastModifiedBy>
  <cp:revision>2</cp:revision>
  <cp:lastPrinted>2017-07-10T06:54:21Z</cp:lastPrinted>
  <dcterms:created xsi:type="dcterms:W3CDTF">2017-02-24T12:23:26Z</dcterms:created>
  <dcterms:modified xsi:type="dcterms:W3CDTF">2022-05-20T10:38:23Z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0x0101006AAC3377937C134DA3A19870DC95E4C5</vt:lpwstr>
  </property>
  <property fmtid="{D5CDD505-2E9C-101B-9397-08002B2CF9AE}" pid="3" name="_MarkAsFinal">
    <vt:bool>true</vt:bool>
  </property>
</Properties>
</file>