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681" r:id="rId2"/>
    <p:sldId id="694" r:id="rId3"/>
    <p:sldId id="695" r:id="rId4"/>
    <p:sldId id="696" r:id="rId5"/>
    <p:sldId id="697" r:id="rId6"/>
    <p:sldId id="713" r:id="rId7"/>
    <p:sldId id="712" r:id="rId8"/>
    <p:sldId id="716" r:id="rId9"/>
    <p:sldId id="711" r:id="rId10"/>
    <p:sldId id="705" r:id="rId11"/>
    <p:sldId id="706" r:id="rId12"/>
    <p:sldId id="707" r:id="rId13"/>
    <p:sldId id="708" r:id="rId14"/>
    <p:sldId id="709" r:id="rId15"/>
    <p:sldId id="714" r:id="rId16"/>
    <p:sldId id="710" r:id="rId17"/>
    <p:sldId id="76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EEFA24-AFC6-FD44-40A5-B0DF90CE50C1}" name="Timo Maas" initials="TM" userId="Timo Maas" providerId="None"/>
  <p188:author id="{71745746-DE6E-B2A6-801E-4ED72B660121}" name="Maas, Timo" initials="MT" userId="Maas, Timo" providerId="None"/>
  <p188:author id="{61AA1ED7-A4E1-0DF1-B63B-85D7CC53E220}" name="Blois, de Filip" initials="BdF" userId="S::bloisdf@pbl.nl::a7d79dea-9ea9-46e9-8d01-c938be50a4c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C04E2-A878-4E73-8D93-7C070FDF0B08}" v="5" dt="2022-05-20T09:53:18.910"/>
    <p1510:client id="{F881E2FA-BDDB-4419-BA02-02D47ADF02B5}" v="4" dt="2022-05-20T10:36:28.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31" autoAdjust="0"/>
  </p:normalViewPr>
  <p:slideViewPr>
    <p:cSldViewPr snapToGrid="0">
      <p:cViewPr varScale="1">
        <p:scale>
          <a:sx n="66" d="100"/>
          <a:sy n="66"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 Maas" userId="b17130f5-37cd-4042-b8cc-2ef41a47613e" providerId="ADAL" clId="{F881E2FA-BDDB-4419-BA02-02D47ADF02B5}"/>
    <pc:docChg chg="modSld">
      <pc:chgData name="Timo Maas" userId="b17130f5-37cd-4042-b8cc-2ef41a47613e" providerId="ADAL" clId="{F881E2FA-BDDB-4419-BA02-02D47ADF02B5}" dt="2022-05-20T10:24:41.276" v="2" actId="1036"/>
      <pc:docMkLst>
        <pc:docMk/>
      </pc:docMkLst>
      <pc:sldChg chg="modSp mod">
        <pc:chgData name="Timo Maas" userId="b17130f5-37cd-4042-b8cc-2ef41a47613e" providerId="ADAL" clId="{F881E2FA-BDDB-4419-BA02-02D47ADF02B5}" dt="2022-05-20T10:24:41.276" v="2" actId="1036"/>
        <pc:sldMkLst>
          <pc:docMk/>
          <pc:sldMk cId="2629247144" sldId="695"/>
        </pc:sldMkLst>
        <pc:picChg chg="mod">
          <ac:chgData name="Timo Maas" userId="b17130f5-37cd-4042-b8cc-2ef41a47613e" providerId="ADAL" clId="{F881E2FA-BDDB-4419-BA02-02D47ADF02B5}" dt="2022-05-20T10:24:41.276" v="2" actId="1036"/>
          <ac:picMkLst>
            <pc:docMk/>
            <pc:sldMk cId="2629247144" sldId="695"/>
            <ac:picMk id="4" creationId="{3B83AC7C-A2F0-4CDF-9943-969CFF2759F6}"/>
          </ac:picMkLst>
        </pc:picChg>
      </pc:sldChg>
      <pc:sldChg chg="addSp modSp mod">
        <pc:chgData name="Timo Maas" userId="b17130f5-37cd-4042-b8cc-2ef41a47613e" providerId="ADAL" clId="{F881E2FA-BDDB-4419-BA02-02D47ADF02B5}" dt="2022-05-20T10:23:14.675" v="1"/>
        <pc:sldMkLst>
          <pc:docMk/>
          <pc:sldMk cId="1552886476" sldId="713"/>
        </pc:sldMkLst>
        <pc:picChg chg="add mod">
          <ac:chgData name="Timo Maas" userId="b17130f5-37cd-4042-b8cc-2ef41a47613e" providerId="ADAL" clId="{F881E2FA-BDDB-4419-BA02-02D47ADF02B5}" dt="2022-05-20T10:23:14.675" v="1"/>
          <ac:picMkLst>
            <pc:docMk/>
            <pc:sldMk cId="1552886476" sldId="713"/>
            <ac:picMk id="4" creationId="{C7D0A4E3-C80E-E0BB-763B-BA3DD505CD67}"/>
          </ac:picMkLst>
        </pc:picChg>
        <pc:picChg chg="ord">
          <ac:chgData name="Timo Maas" userId="b17130f5-37cd-4042-b8cc-2ef41a47613e" providerId="ADAL" clId="{F881E2FA-BDDB-4419-BA02-02D47ADF02B5}" dt="2022-05-20T10:23:03.969" v="0" actId="167"/>
          <ac:picMkLst>
            <pc:docMk/>
            <pc:sldMk cId="1552886476" sldId="713"/>
            <ac:picMk id="55" creationId="{E0991B8F-F40C-4A55-98D2-3C8B43F870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FECE5-9760-41F9-883D-872FF9FE1705}" type="datetimeFigureOut">
              <a:rPr lang="nl-NL" smtClean="0"/>
              <a:t>20-5-2022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DCD1A-DBAA-4DAB-8619-AF860A74D673}" type="slidenum">
              <a:rPr lang="nl-NL" smtClean="0"/>
              <a:t>‹#›</a:t>
            </a:fld>
            <a:endParaRPr lang="nl-NL"/>
          </a:p>
        </p:txBody>
      </p:sp>
    </p:spTree>
    <p:extLst>
      <p:ext uri="{BB962C8B-B14F-4D97-AF65-F5344CB8AC3E}">
        <p14:creationId xmlns:p14="http://schemas.microsoft.com/office/powerpoint/2010/main" val="3293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Landscape approaches are increasingly being looked at by policies for international development. At the same time, the growing maturity of landscape approaches is only gradually translating into increased attention for the learning processes they involve. The following slides set out different forms of learning that can be found within landscape approaches and beyond.</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1</a:t>
            </a:fld>
            <a:endParaRPr lang="nl-NL"/>
          </a:p>
        </p:txBody>
      </p:sp>
    </p:spTree>
    <p:extLst>
      <p:ext uri="{BB962C8B-B14F-4D97-AF65-F5344CB8AC3E}">
        <p14:creationId xmlns:p14="http://schemas.microsoft.com/office/powerpoint/2010/main" val="242224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The previous slides show learning opportunities within the networks of </a:t>
            </a:r>
            <a:r>
              <a:rPr lang="en-US" sz="1050" kern="1200" dirty="0" err="1">
                <a:solidFill>
                  <a:schemeClr val="tx1"/>
                </a:solidFill>
                <a:latin typeface="RijksoverheidSansText" panose="020B0503040202060203" pitchFamily="34" charset="0"/>
                <a:ea typeface="+mn-ea"/>
                <a:cs typeface="+mn-cs"/>
              </a:rPr>
              <a:t>organisations</a:t>
            </a:r>
            <a:r>
              <a:rPr lang="en-US" sz="1050" kern="1200" dirty="0">
                <a:solidFill>
                  <a:schemeClr val="tx1"/>
                </a:solidFill>
                <a:latin typeface="RijksoverheidSansText" panose="020B0503040202060203" pitchFamily="34" charset="0"/>
                <a:ea typeface="+mn-ea"/>
                <a:cs typeface="+mn-cs"/>
              </a:rPr>
              <a:t> active in landscape approaches. However, much of governance takes place at different scales, from global to local. This creates the third learning potential from landscape approaches that go beyond individual landscapes.</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10</a:t>
            </a:fld>
            <a:endParaRPr lang="nl-NL"/>
          </a:p>
        </p:txBody>
      </p:sp>
    </p:spTree>
    <p:extLst>
      <p:ext uri="{BB962C8B-B14F-4D97-AF65-F5344CB8AC3E}">
        <p14:creationId xmlns:p14="http://schemas.microsoft.com/office/powerpoint/2010/main" val="150065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In this multi-level type of governance, the SDGs can be seen to extend from the global level all the way down to the local landscape. But in this process, the integrated ambition of the SDGs often meets practical barriers that mean reality is more silo-ed.</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11</a:t>
            </a:fld>
            <a:endParaRPr lang="nl-NL"/>
          </a:p>
        </p:txBody>
      </p:sp>
    </p:spTree>
    <p:extLst>
      <p:ext uri="{BB962C8B-B14F-4D97-AF65-F5344CB8AC3E}">
        <p14:creationId xmlns:p14="http://schemas.microsoft.com/office/powerpoint/2010/main" val="90719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As already pointed out above, landscape approaches are a way to bring these different SDGs back together into integral solutions. </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12</a:t>
            </a:fld>
            <a:endParaRPr lang="nl-NL"/>
          </a:p>
        </p:txBody>
      </p:sp>
    </p:spTree>
    <p:extLst>
      <p:ext uri="{BB962C8B-B14F-4D97-AF65-F5344CB8AC3E}">
        <p14:creationId xmlns:p14="http://schemas.microsoft.com/office/powerpoint/2010/main" val="416378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These solutions yield lessons, which hopefully can be shared through the </a:t>
            </a:r>
            <a:r>
              <a:rPr lang="en-US" sz="1050" kern="1200" dirty="0" err="1">
                <a:solidFill>
                  <a:schemeClr val="tx1"/>
                </a:solidFill>
                <a:latin typeface="RijksoverheidSansText" panose="020B0503040202060203" pitchFamily="34" charset="0"/>
                <a:ea typeface="+mn-ea"/>
                <a:cs typeface="+mn-cs"/>
              </a:rPr>
              <a:t>programmes</a:t>
            </a:r>
            <a:r>
              <a:rPr lang="en-US" sz="1050" kern="1200" dirty="0">
                <a:solidFill>
                  <a:schemeClr val="tx1"/>
                </a:solidFill>
                <a:latin typeface="RijksoverheidSansText" panose="020B0503040202060203" pitchFamily="34" charset="0"/>
                <a:ea typeface="+mn-ea"/>
                <a:cs typeface="+mn-cs"/>
              </a:rPr>
              <a:t> and organizations involved in applying landscape approaches.</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13</a:t>
            </a:fld>
            <a:endParaRPr lang="nl-NL"/>
          </a:p>
        </p:txBody>
      </p:sp>
    </p:spTree>
    <p:extLst>
      <p:ext uri="{BB962C8B-B14F-4D97-AF65-F5344CB8AC3E}">
        <p14:creationId xmlns:p14="http://schemas.microsoft.com/office/powerpoint/2010/main" val="98476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But some of these lessons may require action on different scales. For instance, through changes in national legislation that enable a solution to be implemented, or through the standards and definitions contained in multilateral trade agreements. In other words, lessons need to be drawn together and filter back up to other levels. This requires dedicated work that can be undertaken, for instance, by researchers, knowledge brokers, or policymakers.</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14</a:t>
            </a:fld>
            <a:endParaRPr lang="nl-NL"/>
          </a:p>
        </p:txBody>
      </p:sp>
    </p:spTree>
    <p:extLst>
      <p:ext uri="{BB962C8B-B14F-4D97-AF65-F5344CB8AC3E}">
        <p14:creationId xmlns:p14="http://schemas.microsoft.com/office/powerpoint/2010/main" val="2754223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In fact, some actors are active at different levels at the same time, making them particularly well-placed to take on this intermediary role. For instance, staff at Ministries of Foreign Affairs often have networks and connections that range from the very local to the global level, through their links to embassies, international </a:t>
            </a:r>
            <a:r>
              <a:rPr lang="en-US" sz="1050" kern="1200" dirty="0" err="1">
                <a:solidFill>
                  <a:schemeClr val="tx1"/>
                </a:solidFill>
                <a:latin typeface="RijksoverheidSansText" panose="020B0503040202060203" pitchFamily="34" charset="0"/>
                <a:ea typeface="+mn-ea"/>
                <a:cs typeface="+mn-cs"/>
              </a:rPr>
              <a:t>organisations</a:t>
            </a:r>
            <a:r>
              <a:rPr lang="en-US" sz="1050" kern="1200" dirty="0">
                <a:solidFill>
                  <a:schemeClr val="tx1"/>
                </a:solidFill>
                <a:latin typeface="RijksoverheidSansText" panose="020B0503040202060203" pitchFamily="34" charset="0"/>
                <a:ea typeface="+mn-ea"/>
                <a:cs typeface="+mn-cs"/>
              </a:rPr>
              <a:t>, as well as their country’s foreign policy. </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15</a:t>
            </a:fld>
            <a:endParaRPr lang="nl-NL"/>
          </a:p>
        </p:txBody>
      </p:sp>
    </p:spTree>
    <p:extLst>
      <p:ext uri="{BB962C8B-B14F-4D97-AF65-F5344CB8AC3E}">
        <p14:creationId xmlns:p14="http://schemas.microsoft.com/office/powerpoint/2010/main" val="2688250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US" sz="1050" kern="1200" dirty="0">
                <a:solidFill>
                  <a:schemeClr val="tx1"/>
                </a:solidFill>
                <a:latin typeface="RijksoverheidSansText" panose="020B0503040202060203" pitchFamily="34" charset="0"/>
                <a:ea typeface="+mn-ea"/>
                <a:cs typeface="+mn-cs"/>
              </a:rPr>
              <a:t>In this way, a cycle of learning emerges in which global goals and local solutions can mutually inform each other. </a:t>
            </a:r>
            <a:endParaRPr lang="nl-NL" sz="1050" kern="1200" dirty="0">
              <a:solidFill>
                <a:schemeClr val="tx1"/>
              </a:solidFill>
              <a:latin typeface="RijksoverheidSansText" panose="020B0503040202060203" pitchFamily="34" charset="0"/>
              <a:ea typeface="+mn-ea"/>
              <a:cs typeface="+mn-cs"/>
            </a:endParaRPr>
          </a:p>
        </p:txBody>
      </p:sp>
      <p:sp>
        <p:nvSpPr>
          <p:cNvPr id="4" name="Tijdelijke aanduiding voor dianummer 3"/>
          <p:cNvSpPr>
            <a:spLocks noGrp="1"/>
          </p:cNvSpPr>
          <p:nvPr>
            <p:ph type="sldNum" sz="quarter" idx="5"/>
          </p:nvPr>
        </p:nvSpPr>
        <p:spPr/>
        <p:txBody>
          <a:bodyPr/>
          <a:lstStyle/>
          <a:p>
            <a:fld id="{56BDCD1A-DBAA-4DAB-8619-AF860A74D673}" type="slidenum">
              <a:rPr lang="nl-NL" smtClean="0"/>
              <a:t>16</a:t>
            </a:fld>
            <a:endParaRPr lang="nl-NL"/>
          </a:p>
        </p:txBody>
      </p:sp>
    </p:spTree>
    <p:extLst>
      <p:ext uri="{BB962C8B-B14F-4D97-AF65-F5344CB8AC3E}">
        <p14:creationId xmlns:p14="http://schemas.microsoft.com/office/powerpoint/2010/main" val="266600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56BDCD1A-DBAA-4DAB-8619-AF860A74D673}" type="slidenum">
              <a:rPr lang="nl-NL" smtClean="0"/>
              <a:t>17</a:t>
            </a:fld>
            <a:endParaRPr lang="nl-NL"/>
          </a:p>
        </p:txBody>
      </p:sp>
    </p:spTree>
    <p:extLst>
      <p:ext uri="{BB962C8B-B14F-4D97-AF65-F5344CB8AC3E}">
        <p14:creationId xmlns:p14="http://schemas.microsoft.com/office/powerpoint/2010/main" val="260067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Landscape approaches seek to bring together different actors from a particular area. These actors are often active in different sectors, and as such can have different or even conflicting interests and goals.</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2</a:t>
            </a:fld>
            <a:endParaRPr lang="nl-NL"/>
          </a:p>
        </p:txBody>
      </p:sp>
    </p:spTree>
    <p:extLst>
      <p:ext uri="{BB962C8B-B14F-4D97-AF65-F5344CB8AC3E}">
        <p14:creationId xmlns:p14="http://schemas.microsoft.com/office/powerpoint/2010/main" val="354840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Together, these actors discuss their visions for the region. This helps to articulate potential synergies and trade-offs between these visions, and thereby enables the actors to come to a shared understanding of what is at stake in the landscape. This iterative process of collaborative planning and exploring potential development pathways creates opportunities for the actors to learn about different solutions and the conditions under which they might be successful.</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3</a:t>
            </a:fld>
            <a:endParaRPr lang="nl-NL"/>
          </a:p>
        </p:txBody>
      </p:sp>
    </p:spTree>
    <p:extLst>
      <p:ext uri="{BB962C8B-B14F-4D97-AF65-F5344CB8AC3E}">
        <p14:creationId xmlns:p14="http://schemas.microsoft.com/office/powerpoint/2010/main" val="148855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Aside from discussing and learning about solutions, the actors collaborate on plans to actually </a:t>
            </a:r>
            <a:r>
              <a:rPr lang="en-US" sz="1050" kern="1200" dirty="0" err="1">
                <a:solidFill>
                  <a:schemeClr val="tx1"/>
                </a:solidFill>
                <a:latin typeface="RijksoverheidSansText" panose="020B0503040202060203" pitchFamily="34" charset="0"/>
                <a:ea typeface="+mn-ea"/>
                <a:cs typeface="+mn-cs"/>
              </a:rPr>
              <a:t>realise</a:t>
            </a:r>
            <a:r>
              <a:rPr lang="en-US" sz="1050" kern="1200" dirty="0">
                <a:solidFill>
                  <a:schemeClr val="tx1"/>
                </a:solidFill>
                <a:latin typeface="RijksoverheidSansText" panose="020B0503040202060203" pitchFamily="34" charset="0"/>
                <a:ea typeface="+mn-ea"/>
                <a:cs typeface="+mn-cs"/>
              </a:rPr>
              <a:t> them. What actions are required to make the shared vision a reality? </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4</a:t>
            </a:fld>
            <a:endParaRPr lang="nl-NL"/>
          </a:p>
        </p:txBody>
      </p:sp>
    </p:spTree>
    <p:extLst>
      <p:ext uri="{BB962C8B-B14F-4D97-AF65-F5344CB8AC3E}">
        <p14:creationId xmlns:p14="http://schemas.microsoft.com/office/powerpoint/2010/main" val="397209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When successful, landscape approaches hold the promise of finding locally owned solutions that combine progress towards multiple SDGs, simultaneously. Of course, ideally, we would see as much as possible of these solutions shared and exchanged between landscapes, to increase the positive impact and avoid others having to re-invent the wheel. In other words, what is the potential for learning beyond the landscape itself? </a:t>
            </a:r>
            <a:endParaRPr lang="nl-NL" dirty="0"/>
          </a:p>
        </p:txBody>
      </p:sp>
      <p:sp>
        <p:nvSpPr>
          <p:cNvPr id="4" name="Slide Number Placeholder 3"/>
          <p:cNvSpPr>
            <a:spLocks noGrp="1"/>
          </p:cNvSpPr>
          <p:nvPr>
            <p:ph type="sldNum" sz="quarter" idx="5"/>
          </p:nvPr>
        </p:nvSpPr>
        <p:spPr/>
        <p:txBody>
          <a:bodyPr/>
          <a:lstStyle/>
          <a:p>
            <a:fld id="{56BDCD1A-DBAA-4DAB-8619-AF860A74D673}" type="slidenum">
              <a:rPr lang="nl-NL" smtClean="0"/>
              <a:t>5</a:t>
            </a:fld>
            <a:endParaRPr lang="nl-NL"/>
          </a:p>
        </p:txBody>
      </p:sp>
    </p:spTree>
    <p:extLst>
      <p:ext uri="{BB962C8B-B14F-4D97-AF65-F5344CB8AC3E}">
        <p14:creationId xmlns:p14="http://schemas.microsoft.com/office/powerpoint/2010/main" val="286915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This map shows locations in which landscape approaches are funded by the Dutch Ministry of Foreign Affairs. This highlights a potential for learning outside of the initiatives themselves. This potential is threefold.</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56BDCD1A-DBAA-4DAB-8619-AF860A74D673}" type="slidenum">
              <a:rPr lang="nl-NL" smtClean="0"/>
              <a:t>6</a:t>
            </a:fld>
            <a:endParaRPr lang="nl-NL"/>
          </a:p>
        </p:txBody>
      </p:sp>
    </p:spTree>
    <p:extLst>
      <p:ext uri="{BB962C8B-B14F-4D97-AF65-F5344CB8AC3E}">
        <p14:creationId xmlns:p14="http://schemas.microsoft.com/office/powerpoint/2010/main" val="73134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The first part of this potential stems from the fact that different landscapes can be involved through a single </a:t>
            </a:r>
            <a:r>
              <a:rPr lang="en-US" sz="1050" kern="1200" dirty="0" err="1">
                <a:solidFill>
                  <a:schemeClr val="tx1"/>
                </a:solidFill>
                <a:latin typeface="RijksoverheidSansText" panose="020B0503040202060203" pitchFamily="34" charset="0"/>
                <a:ea typeface="+mn-ea"/>
                <a:cs typeface="+mn-cs"/>
              </a:rPr>
              <a:t>programme</a:t>
            </a:r>
            <a:r>
              <a:rPr lang="en-US" sz="1050" kern="1200" dirty="0">
                <a:solidFill>
                  <a:schemeClr val="tx1"/>
                </a:solidFill>
                <a:latin typeface="RijksoverheidSansText" panose="020B0503040202060203" pitchFamily="34" charset="0"/>
                <a:ea typeface="+mn-ea"/>
                <a:cs typeface="+mn-cs"/>
              </a:rPr>
              <a:t> or funding source. For instance, the landscapes highlighted on this slide are all part of the Green Livelihoods Alliance </a:t>
            </a:r>
            <a:r>
              <a:rPr lang="en-US" sz="1050" kern="1200" dirty="0" err="1">
                <a:solidFill>
                  <a:schemeClr val="tx1"/>
                </a:solidFill>
                <a:latin typeface="RijksoverheidSansText" panose="020B0503040202060203" pitchFamily="34" charset="0"/>
                <a:ea typeface="+mn-ea"/>
                <a:cs typeface="+mn-cs"/>
              </a:rPr>
              <a:t>programme</a:t>
            </a:r>
            <a:r>
              <a:rPr lang="en-US" sz="1050" kern="1200" dirty="0">
                <a:solidFill>
                  <a:schemeClr val="tx1"/>
                </a:solidFill>
                <a:latin typeface="RijksoverheidSansText" panose="020B0503040202060203" pitchFamily="34" charset="0"/>
                <a:ea typeface="+mn-ea"/>
                <a:cs typeface="+mn-cs"/>
              </a:rPr>
              <a:t> by the Dutch Ministry of Foreign Affairs. In such </a:t>
            </a:r>
            <a:r>
              <a:rPr lang="en-US" sz="1050" kern="1200" dirty="0" err="1">
                <a:solidFill>
                  <a:schemeClr val="tx1"/>
                </a:solidFill>
                <a:latin typeface="RijksoverheidSansText" panose="020B0503040202060203" pitchFamily="34" charset="0"/>
                <a:ea typeface="+mn-ea"/>
                <a:cs typeface="+mn-cs"/>
              </a:rPr>
              <a:t>programmes</a:t>
            </a:r>
            <a:r>
              <a:rPr lang="en-US" sz="1050" kern="1200" dirty="0">
                <a:solidFill>
                  <a:schemeClr val="tx1"/>
                </a:solidFill>
                <a:latin typeface="RijksoverheidSansText" panose="020B0503040202060203" pitchFamily="34" charset="0"/>
                <a:ea typeface="+mn-ea"/>
                <a:cs typeface="+mn-cs"/>
              </a:rPr>
              <a:t>, exchange between participating landscapes can yield lessons, tools and best practices that can circulate between the landscapes involved in the </a:t>
            </a:r>
            <a:r>
              <a:rPr lang="en-US" sz="1050" kern="1200" dirty="0" err="1">
                <a:solidFill>
                  <a:schemeClr val="tx1"/>
                </a:solidFill>
                <a:latin typeface="RijksoverheidSansText" panose="020B0503040202060203" pitchFamily="34" charset="0"/>
                <a:ea typeface="+mn-ea"/>
                <a:cs typeface="+mn-cs"/>
              </a:rPr>
              <a:t>programme</a:t>
            </a:r>
            <a:r>
              <a:rPr lang="en-US" sz="1050" kern="1200" dirty="0">
                <a:solidFill>
                  <a:schemeClr val="tx1"/>
                </a:solidFill>
                <a:latin typeface="RijksoverheidSansText" panose="020B0503040202060203" pitchFamily="34" charset="0"/>
                <a:ea typeface="+mn-ea"/>
                <a:cs typeface="+mn-cs"/>
              </a:rPr>
              <a:t>.</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56BDCD1A-DBAA-4DAB-8619-AF860A74D673}" type="slidenum">
              <a:rPr lang="nl-NL" smtClean="0"/>
              <a:t>7</a:t>
            </a:fld>
            <a:endParaRPr lang="nl-NL"/>
          </a:p>
        </p:txBody>
      </p:sp>
    </p:spTree>
    <p:extLst>
      <p:ext uri="{BB962C8B-B14F-4D97-AF65-F5344CB8AC3E}">
        <p14:creationId xmlns:p14="http://schemas.microsoft.com/office/powerpoint/2010/main" val="104627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At the same time, a </a:t>
            </a:r>
            <a:r>
              <a:rPr lang="en-US" sz="1050" kern="1200" dirty="0" err="1">
                <a:solidFill>
                  <a:schemeClr val="tx1"/>
                </a:solidFill>
                <a:latin typeface="RijksoverheidSansText" panose="020B0503040202060203" pitchFamily="34" charset="0"/>
                <a:ea typeface="+mn-ea"/>
                <a:cs typeface="+mn-cs"/>
              </a:rPr>
              <a:t>programme</a:t>
            </a:r>
            <a:r>
              <a:rPr lang="en-US" sz="1050" kern="1200" dirty="0">
                <a:solidFill>
                  <a:schemeClr val="tx1"/>
                </a:solidFill>
                <a:latin typeface="RijksoverheidSansText" panose="020B0503040202060203" pitchFamily="34" charset="0"/>
                <a:ea typeface="+mn-ea"/>
                <a:cs typeface="+mn-cs"/>
              </a:rPr>
              <a:t> may be composed involving multiple </a:t>
            </a:r>
            <a:r>
              <a:rPr lang="en-US" sz="1050" kern="1200" dirty="0" err="1">
                <a:solidFill>
                  <a:schemeClr val="tx1"/>
                </a:solidFill>
                <a:latin typeface="RijksoverheidSansText" panose="020B0503040202060203" pitchFamily="34" charset="0"/>
                <a:ea typeface="+mn-ea"/>
                <a:cs typeface="+mn-cs"/>
              </a:rPr>
              <a:t>organisations</a:t>
            </a:r>
            <a:r>
              <a:rPr lang="en-US" sz="1050" kern="1200" dirty="0">
                <a:solidFill>
                  <a:schemeClr val="tx1"/>
                </a:solidFill>
                <a:latin typeface="RijksoverheidSansText" panose="020B0503040202060203" pitchFamily="34" charset="0"/>
                <a:ea typeface="+mn-ea"/>
                <a:cs typeface="+mn-cs"/>
              </a:rPr>
              <a:t>. For instance, this slide shows the different </a:t>
            </a:r>
            <a:r>
              <a:rPr lang="en-US" sz="1050" kern="1200" dirty="0" err="1">
                <a:solidFill>
                  <a:schemeClr val="tx1"/>
                </a:solidFill>
                <a:latin typeface="RijksoverheidSansText" panose="020B0503040202060203" pitchFamily="34" charset="0"/>
                <a:ea typeface="+mn-ea"/>
                <a:cs typeface="+mn-cs"/>
              </a:rPr>
              <a:t>organisations</a:t>
            </a:r>
            <a:r>
              <a:rPr lang="en-US" sz="1050" kern="1200" dirty="0">
                <a:solidFill>
                  <a:schemeClr val="tx1"/>
                </a:solidFill>
                <a:latin typeface="RijksoverheidSansText" panose="020B0503040202060203" pitchFamily="34" charset="0"/>
                <a:ea typeface="+mn-ea"/>
                <a:cs typeface="+mn-cs"/>
              </a:rPr>
              <a:t> involved in the Green Livelihoods Alliance </a:t>
            </a:r>
            <a:r>
              <a:rPr lang="en-US" sz="1050" kern="1200" dirty="0" err="1">
                <a:solidFill>
                  <a:schemeClr val="tx1"/>
                </a:solidFill>
                <a:latin typeface="RijksoverheidSansText" panose="020B0503040202060203" pitchFamily="34" charset="0"/>
                <a:ea typeface="+mn-ea"/>
                <a:cs typeface="+mn-cs"/>
              </a:rPr>
              <a:t>programme</a:t>
            </a:r>
            <a:r>
              <a:rPr lang="en-US" sz="1050" kern="1200" dirty="0">
                <a:solidFill>
                  <a:schemeClr val="tx1"/>
                </a:solidFill>
                <a:latin typeface="RijksoverheidSansText" panose="020B0503040202060203" pitchFamily="34" charset="0"/>
                <a:ea typeface="+mn-ea"/>
                <a:cs typeface="+mn-cs"/>
              </a:rPr>
              <a:t>. </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56BDCD1A-DBAA-4DAB-8619-AF860A74D673}" type="slidenum">
              <a:rPr lang="nl-NL" smtClean="0"/>
              <a:t>8</a:t>
            </a:fld>
            <a:endParaRPr lang="nl-NL"/>
          </a:p>
        </p:txBody>
      </p:sp>
    </p:spTree>
    <p:extLst>
      <p:ext uri="{BB962C8B-B14F-4D97-AF65-F5344CB8AC3E}">
        <p14:creationId xmlns:p14="http://schemas.microsoft.com/office/powerpoint/2010/main" val="217424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RijksoverheidSansText" panose="020B0503040202060203" pitchFamily="34" charset="0"/>
                <a:ea typeface="+mn-ea"/>
                <a:cs typeface="+mn-cs"/>
              </a:rPr>
              <a:t>This leads to the second learning potential around landscape approaches. The </a:t>
            </a:r>
            <a:r>
              <a:rPr lang="en-US" sz="1050" kern="1200" dirty="0" err="1">
                <a:solidFill>
                  <a:schemeClr val="tx1"/>
                </a:solidFill>
                <a:latin typeface="RijksoverheidSansText" panose="020B0503040202060203" pitchFamily="34" charset="0"/>
                <a:ea typeface="+mn-ea"/>
                <a:cs typeface="+mn-cs"/>
              </a:rPr>
              <a:t>organisations</a:t>
            </a:r>
            <a:r>
              <a:rPr lang="en-US" sz="1050" kern="1200" dirty="0">
                <a:solidFill>
                  <a:schemeClr val="tx1"/>
                </a:solidFill>
                <a:latin typeface="RijksoverheidSansText" panose="020B0503040202060203" pitchFamily="34" charset="0"/>
                <a:ea typeface="+mn-ea"/>
                <a:cs typeface="+mn-cs"/>
              </a:rPr>
              <a:t> involved in landscapes can share lessons, tools and best practices with other landscapes and </a:t>
            </a:r>
            <a:r>
              <a:rPr lang="en-US" sz="1050" kern="1200" dirty="0" err="1">
                <a:solidFill>
                  <a:schemeClr val="tx1"/>
                </a:solidFill>
                <a:latin typeface="RijksoverheidSansText" panose="020B0503040202060203" pitchFamily="34" charset="0"/>
                <a:ea typeface="+mn-ea"/>
                <a:cs typeface="+mn-cs"/>
              </a:rPr>
              <a:t>programmes</a:t>
            </a:r>
            <a:r>
              <a:rPr lang="en-US" sz="1050" kern="1200" dirty="0">
                <a:solidFill>
                  <a:schemeClr val="tx1"/>
                </a:solidFill>
                <a:latin typeface="RijksoverheidSansText" panose="020B0503040202060203" pitchFamily="34" charset="0"/>
                <a:ea typeface="+mn-ea"/>
                <a:cs typeface="+mn-cs"/>
              </a:rPr>
              <a:t>, through their own experience and knowledge management. In this way, lessons can be applied beyond the direct context of a funding </a:t>
            </a:r>
            <a:r>
              <a:rPr lang="en-US" sz="1050" kern="1200" dirty="0" err="1">
                <a:solidFill>
                  <a:schemeClr val="tx1"/>
                </a:solidFill>
                <a:latin typeface="RijksoverheidSansText" panose="020B0503040202060203" pitchFamily="34" charset="0"/>
                <a:ea typeface="+mn-ea"/>
                <a:cs typeface="+mn-cs"/>
              </a:rPr>
              <a:t>programme</a:t>
            </a:r>
            <a:r>
              <a:rPr lang="en-US" sz="1050" kern="1200" dirty="0">
                <a:solidFill>
                  <a:schemeClr val="tx1"/>
                </a:solidFill>
                <a:latin typeface="RijksoverheidSansText" panose="020B0503040202060203" pitchFamily="34" charset="0"/>
                <a:ea typeface="+mn-ea"/>
                <a:cs typeface="+mn-cs"/>
              </a:rPr>
              <a:t>. To illustrate this learning through actors, this slide shows all landscapes in which one of the partners in the Green Livelihoods Alliance is active.</a:t>
            </a:r>
            <a:endParaRPr lang="nl-NL" sz="1050" kern="1200" dirty="0">
              <a:solidFill>
                <a:schemeClr val="tx1"/>
              </a:solidFill>
              <a:latin typeface="RijksoverheidSansText" panose="020B0503040202060203" pitchFamily="34" charset="0"/>
              <a:ea typeface="+mn-ea"/>
              <a:cs typeface="+mn-cs"/>
            </a:endParaRPr>
          </a:p>
        </p:txBody>
      </p:sp>
      <p:sp>
        <p:nvSpPr>
          <p:cNvPr id="4" name="Slide Number Placeholder 3"/>
          <p:cNvSpPr>
            <a:spLocks noGrp="1"/>
          </p:cNvSpPr>
          <p:nvPr>
            <p:ph type="sldNum" sz="quarter" idx="5"/>
          </p:nvPr>
        </p:nvSpPr>
        <p:spPr/>
        <p:txBody>
          <a:bodyPr/>
          <a:lstStyle/>
          <a:p>
            <a:fld id="{56BDCD1A-DBAA-4DAB-8619-AF860A74D673}" type="slidenum">
              <a:rPr lang="nl-NL" smtClean="0"/>
              <a:t>9</a:t>
            </a:fld>
            <a:endParaRPr lang="nl-NL"/>
          </a:p>
        </p:txBody>
      </p:sp>
    </p:spTree>
    <p:extLst>
      <p:ext uri="{BB962C8B-B14F-4D97-AF65-F5344CB8AC3E}">
        <p14:creationId xmlns:p14="http://schemas.microsoft.com/office/powerpoint/2010/main" val="248489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846527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688BA37E-66FB-49CD-8FC7-D84C9FDE125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243703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FAB8127A-C7B7-4EAE-BAFD-5990D9BAE747}"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8878716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870E39FB-535B-4DBC-A0C2-61B56DBBFAF7}"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6171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7D24AE63-1C4D-4E05-B701-B7AF55238536}"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67437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FDF7E75E-F2F1-4F0C-AADD-240B05A8F0D9}"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82613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A573F778-766C-49F6-ACCF-43867F80261F}"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4873802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4D6E0E64-46FA-43F3-92FB-22BC43FFD788}"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7251398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13F91C23-2BAB-4572-97BB-F1AB592C7DE6}"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7134055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B1DCF329-8E97-41DE-A3B0-875F3A162300}"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6072176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162D46F3-CFD1-4FE7-A433-22F6F0D795C4}"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9333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2996486B-650A-4BF5-BB3F-36EEE9049843}"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012619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3B6E145C-05F5-498E-926B-3C5B438462F2}"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407621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92C4592D-9CCA-40E0-9D97-69B4F16781F2}"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4774350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EC358735-FC57-4E11-A5F3-660333C03ED5}"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1380404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099C90F5-E0E7-4033-940A-19869EAB0586}"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0874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9F066B60-5F55-42C9-992A-6CBC51E6D226}"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99385414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0C30C2FD-582B-4709-8DAB-C40BAEAE5855}"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68890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75773E85-D1DA-4224-BEE0-9E80376FCA50}"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22614959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5868FA95-91A5-403A-9381-8AAB7846ED76}"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1982336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EE110E5C-7D2A-405C-BF16-940E4A9637AF}"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36694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38F32485-355A-4A69-838D-73EC2E6AB572}"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50889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EEA4F290-8381-48BA-BB8F-1464325DF228}"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20"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2283604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CCA9FF95-5E16-4B0D-89DC-FED5AF0C580B}"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858965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AF080CF0-5D98-4550-A073-C8A614466C03}"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76524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C64BC183-1371-4990-B33C-8C8F9055D554}"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0654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7A313F57-BA2F-4220-9113-ADA6D0EA05F0}"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50576138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264032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9"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25694897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fld id="{4FE19C86-8632-4BC4-B99A-884ABEC8E8E7}"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pic>
        <p:nvPicPr>
          <p:cNvPr id="22"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75374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989930B4-1A9F-426D-B435-54ED86A44E45}"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235646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6B73EC54-741A-42C6-9C8F-73317D4D7D53}"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14652034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75808E85-D7C9-4C72-A786-BE73C80E226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4562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FB4570E7-5246-474C-828A-0B83254CDC51}"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355475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701CF3C-3850-4B28-B322-9219D58CC273}"/>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74FDA982-36E0-45B7-B804-29F452C27155}"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pic>
        <p:nvPicPr>
          <p:cNvPr id="9" name="Afbeelding 11"/>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2890873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hyperlink" Target="http://www.pbl.nl/" TargetMode="External"/><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ackground image of an icon consisting of a four-piece puzzle.">
            <a:extLst>
              <a:ext uri="{FF2B5EF4-FFF2-40B4-BE49-F238E27FC236}">
                <a16:creationId xmlns:a16="http://schemas.microsoft.com/office/drawing/2014/main" id="{A1BCA8D6-664A-4562-9809-6E580D475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itel 3">
            <a:extLst>
              <a:ext uri="{FF2B5EF4-FFF2-40B4-BE49-F238E27FC236}">
                <a16:creationId xmlns:a16="http://schemas.microsoft.com/office/drawing/2014/main" id="{5027327F-F1A8-4712-B0C4-E86C214243B6}"/>
              </a:ext>
            </a:extLst>
          </p:cNvPr>
          <p:cNvSpPr>
            <a:spLocks noGrp="1"/>
          </p:cNvSpPr>
          <p:nvPr>
            <p:ph type="title"/>
          </p:nvPr>
        </p:nvSpPr>
        <p:spPr>
          <a:xfrm>
            <a:off x="2246050" y="1052512"/>
            <a:ext cx="9312538" cy="1236973"/>
          </a:xfrm>
        </p:spPr>
        <p:txBody>
          <a:bodyPr>
            <a:normAutofit/>
          </a:bodyPr>
          <a:lstStyle/>
          <a:p>
            <a:r>
              <a:rPr lang="en-US" dirty="0"/>
              <a:t>How to tap into the learning potential of landscape approaches?</a:t>
            </a:r>
            <a:endParaRPr lang="nl-NL" dirty="0"/>
          </a:p>
        </p:txBody>
      </p:sp>
    </p:spTree>
    <p:extLst>
      <p:ext uri="{BB962C8B-B14F-4D97-AF65-F5344CB8AC3E}">
        <p14:creationId xmlns:p14="http://schemas.microsoft.com/office/powerpoint/2010/main" val="315843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28768-A5EF-4B51-B744-519A3362F7EB}"/>
              </a:ext>
            </a:extLst>
          </p:cNvPr>
          <p:cNvSpPr>
            <a:spLocks noGrp="1"/>
          </p:cNvSpPr>
          <p:nvPr>
            <p:ph type="title"/>
          </p:nvPr>
        </p:nvSpPr>
        <p:spPr/>
        <p:txBody>
          <a:bodyPr/>
          <a:lstStyle/>
          <a:p>
            <a:r>
              <a:rPr lang="en-US"/>
              <a:t>Global goals and local solutions</a:t>
            </a:r>
            <a:endParaRPr lang="nl-NL"/>
          </a:p>
        </p:txBody>
      </p:sp>
      <p:pic>
        <p:nvPicPr>
          <p:cNvPr id="4" name="Afbeelding 3" descr="Image of four horizontal bars for different scales – Global, Transnational, National and Local.">
            <a:extLst>
              <a:ext uri="{FF2B5EF4-FFF2-40B4-BE49-F238E27FC236}">
                <a16:creationId xmlns:a16="http://schemas.microsoft.com/office/drawing/2014/main" id="{12010F83-0792-4220-8BA6-47C4AC4CA1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57706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28768-A5EF-4B51-B744-519A3362F7EB}"/>
              </a:ext>
            </a:extLst>
          </p:cNvPr>
          <p:cNvSpPr>
            <a:spLocks noGrp="1"/>
          </p:cNvSpPr>
          <p:nvPr>
            <p:ph type="title"/>
          </p:nvPr>
        </p:nvSpPr>
        <p:spPr/>
        <p:txBody>
          <a:bodyPr/>
          <a:lstStyle/>
          <a:p>
            <a:r>
              <a:rPr lang="en-US"/>
              <a:t>Global goals and local solutions</a:t>
            </a:r>
            <a:endParaRPr lang="nl-NL"/>
          </a:p>
        </p:txBody>
      </p:sp>
      <p:pic>
        <p:nvPicPr>
          <p:cNvPr id="4" name="Afbeelding 3" descr="Image of four horizontal bars, with multiple triangles extending from top to bottom.">
            <a:extLst>
              <a:ext uri="{FF2B5EF4-FFF2-40B4-BE49-F238E27FC236}">
                <a16:creationId xmlns:a16="http://schemas.microsoft.com/office/drawing/2014/main" id="{12010F83-0792-4220-8BA6-47C4AC4CA1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18" y="-1980"/>
            <a:ext cx="12195517" cy="6859979"/>
          </a:xfrm>
          <a:prstGeom prst="rect">
            <a:avLst/>
          </a:prstGeom>
        </p:spPr>
      </p:pic>
    </p:spTree>
    <p:extLst>
      <p:ext uri="{BB962C8B-B14F-4D97-AF65-F5344CB8AC3E}">
        <p14:creationId xmlns:p14="http://schemas.microsoft.com/office/powerpoint/2010/main" val="129758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28768-A5EF-4B51-B744-519A3362F7EB}"/>
              </a:ext>
            </a:extLst>
          </p:cNvPr>
          <p:cNvSpPr>
            <a:spLocks noGrp="1"/>
          </p:cNvSpPr>
          <p:nvPr>
            <p:ph type="title"/>
          </p:nvPr>
        </p:nvSpPr>
        <p:spPr/>
        <p:txBody>
          <a:bodyPr/>
          <a:lstStyle/>
          <a:p>
            <a:r>
              <a:rPr lang="en-US"/>
              <a:t>Global goals and local solutions</a:t>
            </a:r>
            <a:endParaRPr lang="nl-NL"/>
          </a:p>
        </p:txBody>
      </p:sp>
      <p:pic>
        <p:nvPicPr>
          <p:cNvPr id="4" name="Afbeelding 3" descr="Image of four horizontal bars, with multiple triangles extending from top to bottom. The triangles end in a set of squares, with a table next to it.">
            <a:extLst>
              <a:ext uri="{FF2B5EF4-FFF2-40B4-BE49-F238E27FC236}">
                <a16:creationId xmlns:a16="http://schemas.microsoft.com/office/drawing/2014/main" id="{12010F83-0792-4220-8BA6-47C4AC4CA1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spTree>
    <p:extLst>
      <p:ext uri="{BB962C8B-B14F-4D97-AF65-F5344CB8AC3E}">
        <p14:creationId xmlns:p14="http://schemas.microsoft.com/office/powerpoint/2010/main" val="354687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28768-A5EF-4B51-B744-519A3362F7EB}"/>
              </a:ext>
            </a:extLst>
          </p:cNvPr>
          <p:cNvSpPr>
            <a:spLocks noGrp="1"/>
          </p:cNvSpPr>
          <p:nvPr>
            <p:ph type="title"/>
          </p:nvPr>
        </p:nvSpPr>
        <p:spPr/>
        <p:txBody>
          <a:bodyPr/>
          <a:lstStyle/>
          <a:p>
            <a:r>
              <a:rPr lang="en-US"/>
              <a:t>Global goals and local solutions</a:t>
            </a:r>
            <a:endParaRPr lang="nl-NL"/>
          </a:p>
        </p:txBody>
      </p:sp>
      <p:pic>
        <p:nvPicPr>
          <p:cNvPr id="4" name="Afbeelding 3" descr="Image of four horizontal bars, with multiple triangles extending from top to bottom. The triangles end in a set of squares, with a table next to it. The squares link to a set of circles with a landscape next to it, indicating locally learned lessons. ">
            <a:extLst>
              <a:ext uri="{FF2B5EF4-FFF2-40B4-BE49-F238E27FC236}">
                <a16:creationId xmlns:a16="http://schemas.microsoft.com/office/drawing/2014/main" id="{12010F83-0792-4220-8BA6-47C4AC4CA1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12191997" cy="6857999"/>
          </a:xfrm>
          <a:prstGeom prst="rect">
            <a:avLst/>
          </a:prstGeom>
        </p:spPr>
      </p:pic>
    </p:spTree>
    <p:extLst>
      <p:ext uri="{BB962C8B-B14F-4D97-AF65-F5344CB8AC3E}">
        <p14:creationId xmlns:p14="http://schemas.microsoft.com/office/powerpoint/2010/main" val="356531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28768-A5EF-4B51-B744-519A3362F7EB}"/>
              </a:ext>
            </a:extLst>
          </p:cNvPr>
          <p:cNvSpPr>
            <a:spLocks noGrp="1"/>
          </p:cNvSpPr>
          <p:nvPr>
            <p:ph type="title"/>
          </p:nvPr>
        </p:nvSpPr>
        <p:spPr/>
        <p:txBody>
          <a:bodyPr/>
          <a:lstStyle/>
          <a:p>
            <a:r>
              <a:rPr lang="en-US"/>
              <a:t>Global goals and local solutions</a:t>
            </a:r>
            <a:endParaRPr lang="nl-NL"/>
          </a:p>
        </p:txBody>
      </p:sp>
      <p:pic>
        <p:nvPicPr>
          <p:cNvPr id="4" name="Afbeelding 3" descr="Image of four horizontal bars, with multiple triangles extending from top to bottom. The triangles end in a set of squares, with a table next to it. The squares link to a set of circles with a landscape next to it, indicating locally learned lessons. These circles extend upward and are connected.">
            <a:extLst>
              <a:ext uri="{FF2B5EF4-FFF2-40B4-BE49-F238E27FC236}">
                <a16:creationId xmlns:a16="http://schemas.microsoft.com/office/drawing/2014/main" id="{12010F83-0792-4220-8BA6-47C4AC4CA1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spTree>
    <p:extLst>
      <p:ext uri="{BB962C8B-B14F-4D97-AF65-F5344CB8AC3E}">
        <p14:creationId xmlns:p14="http://schemas.microsoft.com/office/powerpoint/2010/main" val="165665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28768-A5EF-4B51-B744-519A3362F7EB}"/>
              </a:ext>
            </a:extLst>
          </p:cNvPr>
          <p:cNvSpPr>
            <a:spLocks noGrp="1"/>
          </p:cNvSpPr>
          <p:nvPr>
            <p:ph type="title"/>
          </p:nvPr>
        </p:nvSpPr>
        <p:spPr/>
        <p:txBody>
          <a:bodyPr/>
          <a:lstStyle/>
          <a:p>
            <a:r>
              <a:rPr lang="en-US"/>
              <a:t>Global goals and local solutions</a:t>
            </a:r>
            <a:endParaRPr lang="nl-NL"/>
          </a:p>
        </p:txBody>
      </p:sp>
      <p:pic>
        <p:nvPicPr>
          <p:cNvPr id="4" name="Afbeelding 3" descr="Image of four horizontal bars, with multiple triangles extending from top to bottom. The triangles end in a set of squares, with a table next to it. The squares link to a set of circles with a landscape next to it, indicating locally learned lessons. These circles extend upward and are connected. A box showing two persons indicates the role of intermediaries.">
            <a:extLst>
              <a:ext uri="{FF2B5EF4-FFF2-40B4-BE49-F238E27FC236}">
                <a16:creationId xmlns:a16="http://schemas.microsoft.com/office/drawing/2014/main" id="{12010F83-0792-4220-8BA6-47C4AC4CA1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Tree>
    <p:extLst>
      <p:ext uri="{BB962C8B-B14F-4D97-AF65-F5344CB8AC3E}">
        <p14:creationId xmlns:p14="http://schemas.microsoft.com/office/powerpoint/2010/main" val="17743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28768-A5EF-4B51-B744-519A3362F7EB}"/>
              </a:ext>
            </a:extLst>
          </p:cNvPr>
          <p:cNvSpPr>
            <a:spLocks noGrp="1"/>
          </p:cNvSpPr>
          <p:nvPr>
            <p:ph type="title"/>
          </p:nvPr>
        </p:nvSpPr>
        <p:spPr/>
        <p:txBody>
          <a:bodyPr/>
          <a:lstStyle/>
          <a:p>
            <a:r>
              <a:rPr lang="en-US"/>
              <a:t>Global goals and local solutions</a:t>
            </a:r>
            <a:endParaRPr lang="nl-NL"/>
          </a:p>
        </p:txBody>
      </p:sp>
      <p:pic>
        <p:nvPicPr>
          <p:cNvPr id="4" name="Afbeelding 3" descr="Image of four horizontal bars, with multiple triangles extending from top to bottom. The triangles end in a set of squares, with a table next to it. The squares link to a set of circles with a landscape next to it, indicating locally learned lessons. These circles extend upward and are connected. A box showing two persons indicates the role of intermediaries. An arrow points back at the global level from the locally learned lessons to the SDGs.">
            <a:extLst>
              <a:ext uri="{FF2B5EF4-FFF2-40B4-BE49-F238E27FC236}">
                <a16:creationId xmlns:a16="http://schemas.microsoft.com/office/drawing/2014/main" id="{12010F83-0792-4220-8BA6-47C4AC4CA1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1999" cy="6857999"/>
          </a:xfrm>
          <a:prstGeom prst="rect">
            <a:avLst/>
          </a:prstGeom>
        </p:spPr>
      </p:pic>
    </p:spTree>
    <p:extLst>
      <p:ext uri="{BB962C8B-B14F-4D97-AF65-F5344CB8AC3E}">
        <p14:creationId xmlns:p14="http://schemas.microsoft.com/office/powerpoint/2010/main" val="27902900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28A0284E-0ABF-457F-BC33-57B85F5FCF84}"/>
              </a:ext>
            </a:extLst>
          </p:cNvPr>
          <p:cNvGrpSpPr/>
          <p:nvPr/>
        </p:nvGrpSpPr>
        <p:grpSpPr>
          <a:xfrm>
            <a:off x="7868674" y="2000560"/>
            <a:ext cx="3216679" cy="1848629"/>
            <a:chOff x="4267200" y="2000560"/>
            <a:chExt cx="3216679" cy="1848629"/>
          </a:xfrm>
        </p:grpSpPr>
        <p:sp>
          <p:nvSpPr>
            <p:cNvPr id="25" name="Rechthoek 24">
              <a:extLst>
                <a:ext uri="{FF2B5EF4-FFF2-40B4-BE49-F238E27FC236}">
                  <a16:creationId xmlns:a16="http://schemas.microsoft.com/office/drawing/2014/main" id="{42936B59-2CF3-4042-8FEE-66B879688D70}"/>
                </a:ext>
              </a:extLst>
            </p:cNvPr>
            <p:cNvSpPr/>
            <p:nvPr/>
          </p:nvSpPr>
          <p:spPr>
            <a:xfrm>
              <a:off x="4267200" y="2000560"/>
              <a:ext cx="3216679" cy="18486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AB6E50E7-0684-486B-9F47-11F14E705CFA}"/>
                </a:ext>
              </a:extLst>
            </p:cNvPr>
            <p:cNvSpPr txBox="1"/>
            <p:nvPr/>
          </p:nvSpPr>
          <p:spPr>
            <a:xfrm>
              <a:off x="4606471" y="2052231"/>
              <a:ext cx="2538136" cy="369332"/>
            </a:xfrm>
            <a:prstGeom prst="rect">
              <a:avLst/>
            </a:prstGeom>
            <a:noFill/>
          </p:spPr>
          <p:txBody>
            <a:bodyPr wrap="square" rtlCol="0">
              <a:spAutoFit/>
            </a:bodyPr>
            <a:lstStyle/>
            <a:p>
              <a:pPr algn="ctr"/>
              <a:r>
                <a:rPr lang="en-US" b="1"/>
                <a:t>This presentation</a:t>
              </a:r>
              <a:endParaRPr lang="nl-NL" b="1"/>
            </a:p>
          </p:txBody>
        </p:sp>
      </p:grpSp>
      <p:pic>
        <p:nvPicPr>
          <p:cNvPr id="12" name="Tijdelijke aanduiding voor inhoud 11" descr="Afbeelding met tekst&#10;&#10;Automatisch gegenereerde beschrijving">
            <a:extLst>
              <a:ext uri="{FF2B5EF4-FFF2-40B4-BE49-F238E27FC236}">
                <a16:creationId xmlns:a16="http://schemas.microsoft.com/office/drawing/2014/main" id="{32BCA1CB-9BAB-4769-9523-83E9AE8DC1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421" y="2473235"/>
            <a:ext cx="3080215" cy="1274571"/>
          </a:xfrm>
        </p:spPr>
      </p:pic>
      <p:sp>
        <p:nvSpPr>
          <p:cNvPr id="9" name="Titel 8">
            <a:extLst>
              <a:ext uri="{FF2B5EF4-FFF2-40B4-BE49-F238E27FC236}">
                <a16:creationId xmlns:a16="http://schemas.microsoft.com/office/drawing/2014/main" id="{19EDEBE4-AE57-4FBD-B28B-54E01547052D}"/>
              </a:ext>
            </a:extLst>
          </p:cNvPr>
          <p:cNvSpPr>
            <a:spLocks noGrp="1"/>
          </p:cNvSpPr>
          <p:nvPr>
            <p:ph type="title"/>
          </p:nvPr>
        </p:nvSpPr>
        <p:spPr/>
        <p:txBody>
          <a:bodyPr/>
          <a:lstStyle/>
          <a:p>
            <a:r>
              <a:rPr lang="en-US" dirty="0"/>
              <a:t>More stories at pbl.nl/ig22</a:t>
            </a:r>
            <a:endParaRPr lang="nl-NL" dirty="0"/>
          </a:p>
        </p:txBody>
      </p:sp>
      <p:pic>
        <p:nvPicPr>
          <p:cNvPr id="14" name="Afbeelding 13" descr="Afbeelding met tekst&#10;&#10;Automatisch gegenereerde beschrijving">
            <a:extLst>
              <a:ext uri="{FF2B5EF4-FFF2-40B4-BE49-F238E27FC236}">
                <a16:creationId xmlns:a16="http://schemas.microsoft.com/office/drawing/2014/main" id="{59F3B8C0-6EBC-4A80-A651-BA7450006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06" y="4077281"/>
            <a:ext cx="3080216" cy="1274571"/>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36660A9E-6B59-41A1-B72A-EFBD3FD17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663" y="4077284"/>
            <a:ext cx="3080216" cy="1274571"/>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D5460097-5AD9-4B1F-934B-2C68D3487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420" y="4077284"/>
            <a:ext cx="3080216" cy="1274571"/>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B00879DB-F006-4F1E-B123-EF4047D11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906" y="2473235"/>
            <a:ext cx="3080216" cy="1274571"/>
          </a:xfrm>
          <a:prstGeom prst="rect">
            <a:avLst/>
          </a:prstGeom>
        </p:spPr>
      </p:pic>
      <p:pic>
        <p:nvPicPr>
          <p:cNvPr id="22" name="Afbeelding 21">
            <a:hlinkClick r:id="rId8"/>
            <a:extLst>
              <a:ext uri="{FF2B5EF4-FFF2-40B4-BE49-F238E27FC236}">
                <a16:creationId xmlns:a16="http://schemas.microsoft.com/office/drawing/2014/main" id="{315636C2-285B-43E7-9A53-E50F9EC5A44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03663" y="2474389"/>
            <a:ext cx="3080216" cy="1272262"/>
          </a:xfrm>
          <a:prstGeom prst="rect">
            <a:avLst/>
          </a:prstGeom>
        </p:spPr>
      </p:pic>
    </p:spTree>
    <p:extLst>
      <p:ext uri="{BB962C8B-B14F-4D97-AF65-F5344CB8AC3E}">
        <p14:creationId xmlns:p14="http://schemas.microsoft.com/office/powerpoint/2010/main" val="211543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mage showing different actors, with speech bulbs to indicate each has different interests and goals.">
            <a:extLst>
              <a:ext uri="{FF2B5EF4-FFF2-40B4-BE49-F238E27FC236}">
                <a16:creationId xmlns:a16="http://schemas.microsoft.com/office/drawing/2014/main" id="{3B83AC7C-A2F0-4CDF-9943-969CFF2759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7" cy="6857998"/>
          </a:xfrm>
          <a:prstGeom prst="rect">
            <a:avLst/>
          </a:prstGeom>
        </p:spPr>
      </p:pic>
      <p:sp>
        <p:nvSpPr>
          <p:cNvPr id="2" name="Titel 1">
            <a:extLst>
              <a:ext uri="{FF2B5EF4-FFF2-40B4-BE49-F238E27FC236}">
                <a16:creationId xmlns:a16="http://schemas.microsoft.com/office/drawing/2014/main" id="{68E7FC90-8D0D-4DAC-8972-70FE83642B32}"/>
              </a:ext>
            </a:extLst>
          </p:cNvPr>
          <p:cNvSpPr>
            <a:spLocks noGrp="1"/>
          </p:cNvSpPr>
          <p:nvPr>
            <p:ph type="title"/>
          </p:nvPr>
        </p:nvSpPr>
        <p:spPr/>
        <p:txBody>
          <a:bodyPr/>
          <a:lstStyle/>
          <a:p>
            <a:r>
              <a:rPr lang="en-US"/>
              <a:t>The promise of landscape approaches</a:t>
            </a:r>
            <a:endParaRPr lang="nl-NL"/>
          </a:p>
        </p:txBody>
      </p:sp>
    </p:spTree>
    <p:extLst>
      <p:ext uri="{BB962C8B-B14F-4D97-AF65-F5344CB8AC3E}">
        <p14:creationId xmlns:p14="http://schemas.microsoft.com/office/powerpoint/2010/main" val="396425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mage showing these different actors, as well as a table with chairs. The different interests and goals lie on the table. ">
            <a:extLst>
              <a:ext uri="{FF2B5EF4-FFF2-40B4-BE49-F238E27FC236}">
                <a16:creationId xmlns:a16="http://schemas.microsoft.com/office/drawing/2014/main" id="{3B83AC7C-A2F0-4CDF-9943-969CFF2759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7788"/>
            <a:ext cx="12191995" cy="6857998"/>
          </a:xfrm>
          <a:prstGeom prst="rect">
            <a:avLst/>
          </a:prstGeom>
        </p:spPr>
      </p:pic>
      <p:sp>
        <p:nvSpPr>
          <p:cNvPr id="2" name="Titel 1">
            <a:extLst>
              <a:ext uri="{FF2B5EF4-FFF2-40B4-BE49-F238E27FC236}">
                <a16:creationId xmlns:a16="http://schemas.microsoft.com/office/drawing/2014/main" id="{68E7FC90-8D0D-4DAC-8972-70FE83642B32}"/>
              </a:ext>
            </a:extLst>
          </p:cNvPr>
          <p:cNvSpPr>
            <a:spLocks noGrp="1"/>
          </p:cNvSpPr>
          <p:nvPr>
            <p:ph type="title"/>
          </p:nvPr>
        </p:nvSpPr>
        <p:spPr/>
        <p:txBody>
          <a:bodyPr/>
          <a:lstStyle/>
          <a:p>
            <a:r>
              <a:rPr lang="en-US"/>
              <a:t>The promise of landscape approaches</a:t>
            </a:r>
            <a:endParaRPr lang="nl-NL"/>
          </a:p>
        </p:txBody>
      </p:sp>
    </p:spTree>
    <p:extLst>
      <p:ext uri="{BB962C8B-B14F-4D97-AF65-F5344CB8AC3E}">
        <p14:creationId xmlns:p14="http://schemas.microsoft.com/office/powerpoint/2010/main" val="262924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mage showing the actors and table, as well as a river running through a landscape.">
            <a:extLst>
              <a:ext uri="{FF2B5EF4-FFF2-40B4-BE49-F238E27FC236}">
                <a16:creationId xmlns:a16="http://schemas.microsoft.com/office/drawing/2014/main" id="{3B83AC7C-A2F0-4CDF-9943-969CFF2759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5" y="762"/>
            <a:ext cx="12189286" cy="6856474"/>
          </a:xfrm>
          <a:prstGeom prst="rect">
            <a:avLst/>
          </a:prstGeom>
        </p:spPr>
      </p:pic>
      <p:sp>
        <p:nvSpPr>
          <p:cNvPr id="2" name="Titel 1">
            <a:extLst>
              <a:ext uri="{FF2B5EF4-FFF2-40B4-BE49-F238E27FC236}">
                <a16:creationId xmlns:a16="http://schemas.microsoft.com/office/drawing/2014/main" id="{68E7FC90-8D0D-4DAC-8972-70FE83642B32}"/>
              </a:ext>
            </a:extLst>
          </p:cNvPr>
          <p:cNvSpPr>
            <a:spLocks noGrp="1"/>
          </p:cNvSpPr>
          <p:nvPr>
            <p:ph type="title"/>
          </p:nvPr>
        </p:nvSpPr>
        <p:spPr/>
        <p:txBody>
          <a:bodyPr/>
          <a:lstStyle/>
          <a:p>
            <a:r>
              <a:rPr lang="en-US"/>
              <a:t>The promise of landscape approaches</a:t>
            </a:r>
            <a:endParaRPr lang="nl-NL"/>
          </a:p>
        </p:txBody>
      </p:sp>
    </p:spTree>
    <p:extLst>
      <p:ext uri="{BB962C8B-B14F-4D97-AF65-F5344CB8AC3E}">
        <p14:creationId xmlns:p14="http://schemas.microsoft.com/office/powerpoint/2010/main" val="250241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mage showing a landscape with mountains, a river and city, with a series of SDGs linked to the landscape (SDG 1, 2, 3, 6, 9, 12, 15, 17).">
            <a:extLst>
              <a:ext uri="{FF2B5EF4-FFF2-40B4-BE49-F238E27FC236}">
                <a16:creationId xmlns:a16="http://schemas.microsoft.com/office/drawing/2014/main" id="{3B83AC7C-A2F0-4CDF-9943-969CFF2759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7" cy="6857998"/>
          </a:xfrm>
          <a:prstGeom prst="rect">
            <a:avLst/>
          </a:prstGeom>
        </p:spPr>
      </p:pic>
      <p:sp>
        <p:nvSpPr>
          <p:cNvPr id="2" name="Titel 1">
            <a:extLst>
              <a:ext uri="{FF2B5EF4-FFF2-40B4-BE49-F238E27FC236}">
                <a16:creationId xmlns:a16="http://schemas.microsoft.com/office/drawing/2014/main" id="{68E7FC90-8D0D-4DAC-8972-70FE83642B32}"/>
              </a:ext>
            </a:extLst>
          </p:cNvPr>
          <p:cNvSpPr>
            <a:spLocks noGrp="1"/>
          </p:cNvSpPr>
          <p:nvPr>
            <p:ph type="title"/>
          </p:nvPr>
        </p:nvSpPr>
        <p:spPr/>
        <p:txBody>
          <a:bodyPr/>
          <a:lstStyle/>
          <a:p>
            <a:r>
              <a:rPr lang="en-US"/>
              <a:t>The promise of landscape approaches</a:t>
            </a:r>
            <a:endParaRPr lang="nl-NL"/>
          </a:p>
        </p:txBody>
      </p:sp>
    </p:spTree>
    <p:extLst>
      <p:ext uri="{BB962C8B-B14F-4D97-AF65-F5344CB8AC3E}">
        <p14:creationId xmlns:p14="http://schemas.microsoft.com/office/powerpoint/2010/main" val="14599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Image of a partial globe with most of Africa and South America visible. Different dots indicate locations in which landscape approaches are being applied. To the left of the globe is a cloud of dots.">
            <a:extLst>
              <a:ext uri="{FF2B5EF4-FFF2-40B4-BE49-F238E27FC236}">
                <a16:creationId xmlns:a16="http://schemas.microsoft.com/office/drawing/2014/main" id="{E0991B8F-F40C-4A55-98D2-3C8B43F870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4" y="1"/>
            <a:ext cx="12191997" cy="6857999"/>
          </a:xfrm>
          <a:prstGeom prst="rect">
            <a:avLst/>
          </a:prstGeom>
        </p:spPr>
      </p:pic>
      <p:sp>
        <p:nvSpPr>
          <p:cNvPr id="2" name="Titel 1">
            <a:extLst>
              <a:ext uri="{FF2B5EF4-FFF2-40B4-BE49-F238E27FC236}">
                <a16:creationId xmlns:a16="http://schemas.microsoft.com/office/drawing/2014/main" id="{2CFE4C97-0E2C-4503-8172-082F0C299E56}"/>
              </a:ext>
            </a:extLst>
          </p:cNvPr>
          <p:cNvSpPr>
            <a:spLocks noGrp="1"/>
          </p:cNvSpPr>
          <p:nvPr>
            <p:ph type="title"/>
          </p:nvPr>
        </p:nvSpPr>
        <p:spPr>
          <a:xfrm>
            <a:off x="635000" y="1052515"/>
            <a:ext cx="5141111" cy="912088"/>
          </a:xfrm>
        </p:spPr>
        <p:txBody>
          <a:bodyPr>
            <a:normAutofit fontScale="90000"/>
          </a:bodyPr>
          <a:lstStyle/>
          <a:p>
            <a:r>
              <a:rPr lang="nl-NL"/>
              <a:t>Portfolio of landscape</a:t>
            </a:r>
            <a:br>
              <a:rPr lang="nl-NL"/>
            </a:br>
            <a:r>
              <a:rPr lang="nl-NL"/>
              <a:t>approaches</a:t>
            </a:r>
          </a:p>
        </p:txBody>
      </p:sp>
      <p:pic>
        <p:nvPicPr>
          <p:cNvPr id="4" name="Afbeelding 11">
            <a:extLst>
              <a:ext uri="{FF2B5EF4-FFF2-40B4-BE49-F238E27FC236}">
                <a16:creationId xmlns:a16="http://schemas.microsoft.com/office/drawing/2014/main" id="{C7D0A4E3-C80E-E0BB-763B-BA3DD505CD6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155288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partial globe with dots for locations. Some dots are highlighted as being part of the Green Livelihoods Alliance programme. To the left of the globe is a cloud of dots, of which some are highlighted, circled, and connected.">
            <a:extLst>
              <a:ext uri="{FF2B5EF4-FFF2-40B4-BE49-F238E27FC236}">
                <a16:creationId xmlns:a16="http://schemas.microsoft.com/office/drawing/2014/main" id="{703EDDA7-D935-410E-AA2D-8124962156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2" name="Title 1">
            <a:extLst>
              <a:ext uri="{FF2B5EF4-FFF2-40B4-BE49-F238E27FC236}">
                <a16:creationId xmlns:a16="http://schemas.microsoft.com/office/drawing/2014/main" id="{FB8F3DFF-05EB-4697-B03D-5C56D5DD57A1}"/>
              </a:ext>
            </a:extLst>
          </p:cNvPr>
          <p:cNvSpPr>
            <a:spLocks noGrp="1"/>
          </p:cNvSpPr>
          <p:nvPr>
            <p:ph type="title"/>
          </p:nvPr>
        </p:nvSpPr>
        <p:spPr>
          <a:xfrm>
            <a:off x="635000" y="1052513"/>
            <a:ext cx="10923588" cy="1844596"/>
          </a:xfrm>
        </p:spPr>
        <p:txBody>
          <a:bodyPr>
            <a:normAutofit/>
          </a:bodyPr>
          <a:lstStyle/>
          <a:p>
            <a:r>
              <a:rPr lang="nl-NL" dirty="0"/>
              <a:t>Learning </a:t>
            </a:r>
            <a:r>
              <a:rPr lang="nl-NL" dirty="0" err="1"/>
              <a:t>between</a:t>
            </a:r>
            <a:r>
              <a:rPr lang="nl-NL" dirty="0"/>
              <a:t> </a:t>
            </a:r>
            <a:br>
              <a:rPr lang="nl-NL" dirty="0"/>
            </a:br>
            <a:r>
              <a:rPr lang="nl-NL" dirty="0"/>
              <a:t>landscapes</a:t>
            </a:r>
          </a:p>
        </p:txBody>
      </p:sp>
      <p:pic>
        <p:nvPicPr>
          <p:cNvPr id="5" name="Afbeelding 11">
            <a:extLst>
              <a:ext uri="{FF2B5EF4-FFF2-40B4-BE49-F238E27FC236}">
                <a16:creationId xmlns:a16="http://schemas.microsoft.com/office/drawing/2014/main" id="{7A69798E-F5E3-4448-8476-85B3FBBBEEB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127061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partial globe with dots for locations. Some dots are highlighted in different colours to be run by TBI, Milieudefensie, or IUCN. To the left of the globe is a cloud of dots, of which some are highlighted in different colours, circled and connected.">
            <a:extLst>
              <a:ext uri="{FF2B5EF4-FFF2-40B4-BE49-F238E27FC236}">
                <a16:creationId xmlns:a16="http://schemas.microsoft.com/office/drawing/2014/main" id="{703EDDA7-D935-410E-AA2D-8124962156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6" y="762"/>
            <a:ext cx="12189287" cy="6856474"/>
          </a:xfrm>
          <a:prstGeom prst="rect">
            <a:avLst/>
          </a:prstGeom>
        </p:spPr>
      </p:pic>
      <p:sp>
        <p:nvSpPr>
          <p:cNvPr id="2" name="Title 1">
            <a:extLst>
              <a:ext uri="{FF2B5EF4-FFF2-40B4-BE49-F238E27FC236}">
                <a16:creationId xmlns:a16="http://schemas.microsoft.com/office/drawing/2014/main" id="{FB8F3DFF-05EB-4697-B03D-5C56D5DD57A1}"/>
              </a:ext>
            </a:extLst>
          </p:cNvPr>
          <p:cNvSpPr>
            <a:spLocks noGrp="1"/>
          </p:cNvSpPr>
          <p:nvPr>
            <p:ph type="title"/>
          </p:nvPr>
        </p:nvSpPr>
        <p:spPr>
          <a:xfrm>
            <a:off x="635000" y="1052513"/>
            <a:ext cx="10923588" cy="1844596"/>
          </a:xfrm>
        </p:spPr>
        <p:txBody>
          <a:bodyPr>
            <a:normAutofit/>
          </a:bodyPr>
          <a:lstStyle/>
          <a:p>
            <a:r>
              <a:rPr lang="nl-NL"/>
              <a:t>Learning </a:t>
            </a:r>
            <a:r>
              <a:rPr lang="nl-NL" err="1"/>
              <a:t>between</a:t>
            </a:r>
            <a:r>
              <a:rPr lang="nl-NL"/>
              <a:t> </a:t>
            </a:r>
            <a:br>
              <a:rPr lang="nl-NL"/>
            </a:br>
            <a:r>
              <a:rPr lang="nl-NL"/>
              <a:t>landscapes</a:t>
            </a:r>
          </a:p>
        </p:txBody>
      </p:sp>
      <p:pic>
        <p:nvPicPr>
          <p:cNvPr id="5" name="Afbeelding 11">
            <a:extLst>
              <a:ext uri="{FF2B5EF4-FFF2-40B4-BE49-F238E27FC236}">
                <a16:creationId xmlns:a16="http://schemas.microsoft.com/office/drawing/2014/main" id="{7A69798E-F5E3-4448-8476-85B3FBBBEEB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158860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partial globe with dots for locations. Some dots are highlighted in different colours indicating different programmes. To the left of the globe is a cloud of dots, of which some are highlighted in different colours, circled and connected.">
            <a:extLst>
              <a:ext uri="{FF2B5EF4-FFF2-40B4-BE49-F238E27FC236}">
                <a16:creationId xmlns:a16="http://schemas.microsoft.com/office/drawing/2014/main" id="{B1B235D7-611B-4EFF-977E-C8D0872E7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11" y="1524"/>
            <a:ext cx="12186578" cy="6854950"/>
          </a:xfrm>
          <a:prstGeom prst="rect">
            <a:avLst/>
          </a:prstGeom>
        </p:spPr>
      </p:pic>
      <p:sp>
        <p:nvSpPr>
          <p:cNvPr id="2" name="Title 1">
            <a:extLst>
              <a:ext uri="{FF2B5EF4-FFF2-40B4-BE49-F238E27FC236}">
                <a16:creationId xmlns:a16="http://schemas.microsoft.com/office/drawing/2014/main" id="{FB8F3DFF-05EB-4697-B03D-5C56D5DD57A1}"/>
              </a:ext>
            </a:extLst>
          </p:cNvPr>
          <p:cNvSpPr>
            <a:spLocks noGrp="1"/>
          </p:cNvSpPr>
          <p:nvPr>
            <p:ph type="title"/>
          </p:nvPr>
        </p:nvSpPr>
        <p:spPr>
          <a:xfrm>
            <a:off x="635000" y="1052513"/>
            <a:ext cx="4793648" cy="948047"/>
          </a:xfrm>
        </p:spPr>
        <p:txBody>
          <a:bodyPr>
            <a:noAutofit/>
          </a:bodyPr>
          <a:lstStyle/>
          <a:p>
            <a:r>
              <a:rPr lang="nl-NL"/>
              <a:t>Learning </a:t>
            </a:r>
            <a:r>
              <a:rPr lang="nl-NL" err="1"/>
              <a:t>through</a:t>
            </a:r>
            <a:r>
              <a:rPr lang="nl-NL"/>
              <a:t> actors </a:t>
            </a:r>
            <a:r>
              <a:rPr lang="nl-NL" err="1"/>
              <a:t>involved</a:t>
            </a:r>
            <a:endParaRPr lang="nl-NL"/>
          </a:p>
        </p:txBody>
      </p:sp>
      <p:pic>
        <p:nvPicPr>
          <p:cNvPr id="5" name="Afbeelding 11">
            <a:extLst>
              <a:ext uri="{FF2B5EF4-FFF2-40B4-BE49-F238E27FC236}">
                <a16:creationId xmlns:a16="http://schemas.microsoft.com/office/drawing/2014/main" id="{AD721693-41CE-454E-A2E8-EA71870B096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239138419"/>
      </p:ext>
    </p:extLst>
  </p:cSld>
  <p:clrMapOvr>
    <a:masterClrMapping/>
  </p:clrMapOvr>
</p:sld>
</file>

<file path=ppt/theme/theme1.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docProps/app.xml><?xml version="1.0" encoding="utf-8"?>
<Properties xmlns="http://schemas.openxmlformats.org/officeDocument/2006/extended-properties" xmlns:vt="http://schemas.openxmlformats.org/officeDocument/2006/docPropsVTypes">
  <Template/>
  <TotalTime>465</TotalTime>
  <Words>910</Words>
  <Application>Microsoft Office PowerPoint</Application>
  <PresentationFormat>Widescreen</PresentationFormat>
  <Paragraphs>51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RijksoverheidSansText</vt:lpstr>
      <vt:lpstr>Verdana</vt:lpstr>
      <vt:lpstr>Wingdings</vt:lpstr>
      <vt:lpstr>16008 RIJK - Sjabloon 16x9 Mosgroen</vt:lpstr>
      <vt:lpstr>How to tap into the learning potential of landscape approaches?</vt:lpstr>
      <vt:lpstr>The promise of landscape approaches</vt:lpstr>
      <vt:lpstr>The promise of landscape approaches</vt:lpstr>
      <vt:lpstr>The promise of landscape approaches</vt:lpstr>
      <vt:lpstr>The promise of landscape approaches</vt:lpstr>
      <vt:lpstr>Portfolio of landscape approaches</vt:lpstr>
      <vt:lpstr>Learning between  landscapes</vt:lpstr>
      <vt:lpstr>Learning between  landscapes</vt:lpstr>
      <vt:lpstr>Learning through actors involved</vt:lpstr>
      <vt:lpstr>Global goals and local solutions</vt:lpstr>
      <vt:lpstr>Global goals and local solutions</vt:lpstr>
      <vt:lpstr>Global goals and local solutions</vt:lpstr>
      <vt:lpstr>Global goals and local solutions</vt:lpstr>
      <vt:lpstr>Global goals and local solutions</vt:lpstr>
      <vt:lpstr>Global goals and local solutions</vt:lpstr>
      <vt:lpstr>Global goals and local solutions</vt:lpstr>
      <vt:lpstr>More stories at pbl.nl/ig22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tap into the learning potential of landscape approaches?</dc:title>
  <dc:creator>PBL</dc:creator>
  <cp:lastModifiedBy>Timo Maas</cp:lastModifiedBy>
  <cp:revision>2</cp:revision>
  <dcterms:created xsi:type="dcterms:W3CDTF">2022-02-07T12:23:53Z</dcterms:created>
  <dcterms:modified xsi:type="dcterms:W3CDTF">2022-05-20T10:36:29Z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