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20"/>
  </p:notesMasterIdLst>
  <p:sldIdLst>
    <p:sldId id="655" r:id="rId3"/>
    <p:sldId id="656" r:id="rId4"/>
    <p:sldId id="657" r:id="rId5"/>
    <p:sldId id="662" r:id="rId6"/>
    <p:sldId id="663" r:id="rId7"/>
    <p:sldId id="680" r:id="rId8"/>
    <p:sldId id="664" r:id="rId9"/>
    <p:sldId id="665" r:id="rId10"/>
    <p:sldId id="669" r:id="rId11"/>
    <p:sldId id="671" r:id="rId12"/>
    <p:sldId id="744" r:id="rId13"/>
    <p:sldId id="745" r:id="rId14"/>
    <p:sldId id="746" r:id="rId15"/>
    <p:sldId id="747" r:id="rId16"/>
    <p:sldId id="748" r:id="rId17"/>
    <p:sldId id="749" r:id="rId18"/>
    <p:sldId id="769"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745746-DE6E-B2A6-801E-4ED72B660121}" name="Maas, Timo" initials="MT" userId="Maas, Tim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uwman, Arno" initials="BA" lastIdx="4" clrIdx="0">
    <p:extLst>
      <p:ext uri="{19B8F6BF-5375-455C-9EA6-DF929625EA0E}">
        <p15:presenceInfo xmlns:p15="http://schemas.microsoft.com/office/powerpoint/2012/main" userId="S::bouwmana@pbl.nl::8088b66d-7bb2-4b14-82de-7040b7f37066" providerId="AD"/>
      </p:ext>
    </p:extLst>
  </p:cmAuthor>
  <p:cmAuthor id="2" name="Maas, Timo" initials="MT" lastIdx="6" clrIdx="1">
    <p:extLst>
      <p:ext uri="{19B8F6BF-5375-455C-9EA6-DF929625EA0E}">
        <p15:presenceInfo xmlns:p15="http://schemas.microsoft.com/office/powerpoint/2012/main" userId="Maas, Timo" providerId="None"/>
      </p:ext>
    </p:extLst>
  </p:cmAuthor>
  <p:cmAuthor id="3" name="Blois, de Filip" initials="BdF" lastIdx="1" clrIdx="2">
    <p:extLst>
      <p:ext uri="{19B8F6BF-5375-455C-9EA6-DF929625EA0E}">
        <p15:presenceInfo xmlns:p15="http://schemas.microsoft.com/office/powerpoint/2012/main" userId="S::bloisdf@pbl.nl::a7d79dea-9ea9-46e9-8d01-c938be50a4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27F0D0-9808-453B-8E0C-56761D2DFF80}" v="2" dt="2022-06-20T07:03:05.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244" autoAdjust="0"/>
  </p:normalViewPr>
  <p:slideViewPr>
    <p:cSldViewPr snapToGrid="0">
      <p:cViewPr varScale="1">
        <p:scale>
          <a:sx n="73" d="100"/>
          <a:sy n="73" d="100"/>
        </p:scale>
        <p:origin x="1998"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s, Timo" userId="b17130f5-37cd-4042-b8cc-2ef41a47613e" providerId="ADAL" clId="{AE27F0D0-9808-453B-8E0C-56761D2DFF80}"/>
    <pc:docChg chg="modSld">
      <pc:chgData name="Maas, Timo" userId="b17130f5-37cd-4042-b8cc-2ef41a47613e" providerId="ADAL" clId="{AE27F0D0-9808-453B-8E0C-56761D2DFF80}" dt="2022-05-24T14:45:29.804" v="52" actId="20577"/>
      <pc:docMkLst>
        <pc:docMk/>
      </pc:docMkLst>
      <pc:sldChg chg="modSp mod">
        <pc:chgData name="Maas, Timo" userId="b17130f5-37cd-4042-b8cc-2ef41a47613e" providerId="ADAL" clId="{AE27F0D0-9808-453B-8E0C-56761D2DFF80}" dt="2022-05-24T14:45:29.804" v="52" actId="20577"/>
        <pc:sldMkLst>
          <pc:docMk/>
          <pc:sldMk cId="975480848" sldId="655"/>
        </pc:sldMkLst>
        <pc:spChg chg="mod">
          <ac:chgData name="Maas, Timo" userId="b17130f5-37cd-4042-b8cc-2ef41a47613e" providerId="ADAL" clId="{AE27F0D0-9808-453B-8E0C-56761D2DFF80}" dt="2022-05-24T14:45:29.804" v="52" actId="20577"/>
          <ac:spMkLst>
            <pc:docMk/>
            <pc:sldMk cId="975480848" sldId="655"/>
            <ac:spMk id="3" creationId="{B5540669-A349-4D34-B7E7-D9AB60DE53D3}"/>
          </ac:spMkLst>
        </pc:spChg>
      </pc:sldChg>
    </pc:docChg>
  </pc:docChgLst>
  <pc:docChgLst>
    <pc:chgData name="Blois, de Filip" userId="a7d79dea-9ea9-46e9-8d01-c938be50a4c6" providerId="ADAL" clId="{BD5042C2-2B97-430F-8B74-0B9A1C33BF72}"/>
    <pc:docChg chg="undo custSel modSld">
      <pc:chgData name="Blois, de Filip" userId="a7d79dea-9ea9-46e9-8d01-c938be50a4c6" providerId="ADAL" clId="{BD5042C2-2B97-430F-8B74-0B9A1C33BF72}" dt="2022-05-25T13:29:02.338" v="12" actId="14826"/>
      <pc:docMkLst>
        <pc:docMk/>
      </pc:docMkLst>
      <pc:sldChg chg="addSp delSp modSp mod chgLayout">
        <pc:chgData name="Blois, de Filip" userId="a7d79dea-9ea9-46e9-8d01-c938be50a4c6" providerId="ADAL" clId="{BD5042C2-2B97-430F-8B74-0B9A1C33BF72}" dt="2022-05-25T13:28:34.774" v="10"/>
        <pc:sldMkLst>
          <pc:docMk/>
          <pc:sldMk cId="453730731" sldId="744"/>
        </pc:sldMkLst>
        <pc:spChg chg="del mod ord">
          <ac:chgData name="Blois, de Filip" userId="a7d79dea-9ea9-46e9-8d01-c938be50a4c6" providerId="ADAL" clId="{BD5042C2-2B97-430F-8B74-0B9A1C33BF72}" dt="2022-05-25T13:28:27.875" v="6" actId="478"/>
          <ac:spMkLst>
            <pc:docMk/>
            <pc:sldMk cId="453730731" sldId="744"/>
            <ac:spMk id="3" creationId="{E1724F65-A9CF-4A82-8D9B-22C93CAC9A9B}"/>
          </ac:spMkLst>
        </pc:spChg>
        <pc:spChg chg="add del mod">
          <ac:chgData name="Blois, de Filip" userId="a7d79dea-9ea9-46e9-8d01-c938be50a4c6" providerId="ADAL" clId="{BD5042C2-2B97-430F-8B74-0B9A1C33BF72}" dt="2022-05-25T13:28:33.685" v="9" actId="478"/>
          <ac:spMkLst>
            <pc:docMk/>
            <pc:sldMk cId="453730731" sldId="744"/>
            <ac:spMk id="4" creationId="{977F10A0-FC2F-4A83-97C0-1A80438F8880}"/>
          </ac:spMkLst>
        </pc:spChg>
        <pc:spChg chg="add del mod">
          <ac:chgData name="Blois, de Filip" userId="a7d79dea-9ea9-46e9-8d01-c938be50a4c6" providerId="ADAL" clId="{BD5042C2-2B97-430F-8B74-0B9A1C33BF72}" dt="2022-05-25T13:28:31.534" v="8"/>
          <ac:spMkLst>
            <pc:docMk/>
            <pc:sldMk cId="453730731" sldId="744"/>
            <ac:spMk id="6" creationId="{5AD0F308-9F6D-4CD9-98DC-C6E116EC38ED}"/>
          </ac:spMkLst>
        </pc:spChg>
        <pc:spChg chg="add mod">
          <ac:chgData name="Blois, de Filip" userId="a7d79dea-9ea9-46e9-8d01-c938be50a4c6" providerId="ADAL" clId="{BD5042C2-2B97-430F-8B74-0B9A1C33BF72}" dt="2022-05-25T13:28:34.774" v="10"/>
          <ac:spMkLst>
            <pc:docMk/>
            <pc:sldMk cId="453730731" sldId="744"/>
            <ac:spMk id="7" creationId="{16A72DA5-0AB2-43CF-83DE-46020413156E}"/>
          </ac:spMkLst>
        </pc:spChg>
        <pc:picChg chg="mod ord">
          <ac:chgData name="Blois, de Filip" userId="a7d79dea-9ea9-46e9-8d01-c938be50a4c6" providerId="ADAL" clId="{BD5042C2-2B97-430F-8B74-0B9A1C33BF72}" dt="2022-05-25T13:28:08.621" v="5" actId="700"/>
          <ac:picMkLst>
            <pc:docMk/>
            <pc:sldMk cId="453730731" sldId="744"/>
            <ac:picMk id="9" creationId="{D282276F-E06E-4883-A9F0-FE5E0EBA5AD9}"/>
          </ac:picMkLst>
        </pc:picChg>
      </pc:sldChg>
      <pc:sldChg chg="modSp">
        <pc:chgData name="Blois, de Filip" userId="a7d79dea-9ea9-46e9-8d01-c938be50a4c6" providerId="ADAL" clId="{BD5042C2-2B97-430F-8B74-0B9A1C33BF72}" dt="2022-05-25T13:27:36.949" v="1" actId="14826"/>
        <pc:sldMkLst>
          <pc:docMk/>
          <pc:sldMk cId="511721942" sldId="745"/>
        </pc:sldMkLst>
        <pc:picChg chg="mod">
          <ac:chgData name="Blois, de Filip" userId="a7d79dea-9ea9-46e9-8d01-c938be50a4c6" providerId="ADAL" clId="{BD5042C2-2B97-430F-8B74-0B9A1C33BF72}" dt="2022-05-25T13:27:36.949" v="1" actId="14826"/>
          <ac:picMkLst>
            <pc:docMk/>
            <pc:sldMk cId="511721942" sldId="745"/>
            <ac:picMk id="9" creationId="{D282276F-E06E-4883-A9F0-FE5E0EBA5AD9}"/>
          </ac:picMkLst>
        </pc:picChg>
      </pc:sldChg>
      <pc:sldChg chg="modSp">
        <pc:chgData name="Blois, de Filip" userId="a7d79dea-9ea9-46e9-8d01-c938be50a4c6" providerId="ADAL" clId="{BD5042C2-2B97-430F-8B74-0B9A1C33BF72}" dt="2022-05-25T13:27:47.136" v="2" actId="14826"/>
        <pc:sldMkLst>
          <pc:docMk/>
          <pc:sldMk cId="2989985601" sldId="746"/>
        </pc:sldMkLst>
        <pc:picChg chg="mod">
          <ac:chgData name="Blois, de Filip" userId="a7d79dea-9ea9-46e9-8d01-c938be50a4c6" providerId="ADAL" clId="{BD5042C2-2B97-430F-8B74-0B9A1C33BF72}" dt="2022-05-25T13:27:47.136" v="2" actId="14826"/>
          <ac:picMkLst>
            <pc:docMk/>
            <pc:sldMk cId="2989985601" sldId="746"/>
            <ac:picMk id="9" creationId="{D282276F-E06E-4883-A9F0-FE5E0EBA5AD9}"/>
          </ac:picMkLst>
        </pc:picChg>
      </pc:sldChg>
      <pc:sldChg chg="modSp">
        <pc:chgData name="Blois, de Filip" userId="a7d79dea-9ea9-46e9-8d01-c938be50a4c6" providerId="ADAL" clId="{BD5042C2-2B97-430F-8B74-0B9A1C33BF72}" dt="2022-05-25T13:27:52.960" v="3" actId="14826"/>
        <pc:sldMkLst>
          <pc:docMk/>
          <pc:sldMk cId="3895450928" sldId="747"/>
        </pc:sldMkLst>
        <pc:picChg chg="mod">
          <ac:chgData name="Blois, de Filip" userId="a7d79dea-9ea9-46e9-8d01-c938be50a4c6" providerId="ADAL" clId="{BD5042C2-2B97-430F-8B74-0B9A1C33BF72}" dt="2022-05-25T13:27:52.960" v="3" actId="14826"/>
          <ac:picMkLst>
            <pc:docMk/>
            <pc:sldMk cId="3895450928" sldId="747"/>
            <ac:picMk id="9" creationId="{D282276F-E06E-4883-A9F0-FE5E0EBA5AD9}"/>
          </ac:picMkLst>
        </pc:picChg>
      </pc:sldChg>
      <pc:sldChg chg="modSp">
        <pc:chgData name="Blois, de Filip" userId="a7d79dea-9ea9-46e9-8d01-c938be50a4c6" providerId="ADAL" clId="{BD5042C2-2B97-430F-8B74-0B9A1C33BF72}" dt="2022-05-25T13:28:51.835" v="11" actId="14826"/>
        <pc:sldMkLst>
          <pc:docMk/>
          <pc:sldMk cId="2588321918" sldId="748"/>
        </pc:sldMkLst>
        <pc:picChg chg="mod">
          <ac:chgData name="Blois, de Filip" userId="a7d79dea-9ea9-46e9-8d01-c938be50a4c6" providerId="ADAL" clId="{BD5042C2-2B97-430F-8B74-0B9A1C33BF72}" dt="2022-05-25T13:28:51.835" v="11" actId="14826"/>
          <ac:picMkLst>
            <pc:docMk/>
            <pc:sldMk cId="2588321918" sldId="748"/>
            <ac:picMk id="9" creationId="{D282276F-E06E-4883-A9F0-FE5E0EBA5AD9}"/>
          </ac:picMkLst>
        </pc:picChg>
      </pc:sldChg>
      <pc:sldChg chg="modSp">
        <pc:chgData name="Blois, de Filip" userId="a7d79dea-9ea9-46e9-8d01-c938be50a4c6" providerId="ADAL" clId="{BD5042C2-2B97-430F-8B74-0B9A1C33BF72}" dt="2022-05-25T13:29:02.338" v="12" actId="14826"/>
        <pc:sldMkLst>
          <pc:docMk/>
          <pc:sldMk cId="2943629878" sldId="749"/>
        </pc:sldMkLst>
        <pc:picChg chg="mod">
          <ac:chgData name="Blois, de Filip" userId="a7d79dea-9ea9-46e9-8d01-c938be50a4c6" providerId="ADAL" clId="{BD5042C2-2B97-430F-8B74-0B9A1C33BF72}" dt="2022-05-25T13:29:02.338" v="12" actId="14826"/>
          <ac:picMkLst>
            <pc:docMk/>
            <pc:sldMk cId="2943629878" sldId="749"/>
            <ac:picMk id="9" creationId="{D282276F-E06E-4883-A9F0-FE5E0EBA5AD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C4C91-0CD6-4B14-8D87-EDD08159BF2D}" type="datetimeFigureOut">
              <a:rPr lang="nl-NL" smtClean="0"/>
              <a:t>20-6-2022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0CD943-3925-48FD-904B-AD83036A56DB}" type="slidenum">
              <a:rPr lang="nl-NL" smtClean="0"/>
              <a:t>‹#›</a:t>
            </a:fld>
            <a:endParaRPr lang="nl-NL"/>
          </a:p>
        </p:txBody>
      </p:sp>
    </p:spTree>
    <p:extLst>
      <p:ext uri="{BB962C8B-B14F-4D97-AF65-F5344CB8AC3E}">
        <p14:creationId xmlns:p14="http://schemas.microsoft.com/office/powerpoint/2010/main" val="282839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hemasites.pbl.nl/future-water-challeng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hemasites.pbl.nl/future-water-challenges/river-basin-delta-too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Water is one of the most important resources for humankind. It is a prerequisite for life on our planet and flows across many social, economic and environmental activities; now and in the future. Climate change affects the water cycle, resulting in changing weather patterns and an increase in the frequency and intensity of weather extremes, such as droughts, flooding, tropical storms, heatwaves and cold waves, and heavy precipitation events.</a:t>
            </a:r>
            <a:endParaRPr lang="nl-NL" sz="1050" kern="1200" dirty="0">
              <a:solidFill>
                <a:schemeClr val="tx1"/>
              </a:solidFill>
              <a:latin typeface="RijksoverheidSansText" panose="020B050304020206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019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07000"/>
              </a:lnSpc>
              <a:spcAft>
                <a:spcPts val="800"/>
              </a:spcAft>
            </a:pPr>
            <a:r>
              <a:rPr lang="en-US" sz="1050" kern="1200" dirty="0">
                <a:solidFill>
                  <a:schemeClr val="tx1"/>
                </a:solidFill>
                <a:latin typeface="RijksoverheidSansText" panose="020B0503040202060203" pitchFamily="34" charset="0"/>
                <a:ea typeface="+mn-ea"/>
                <a:cs typeface="+mn-cs"/>
              </a:rPr>
              <a:t>The high ambition pathway contains substantially higher protection standards, is also adapted to socio-economic development, has additional protection of urban areas and uses nature-based solutions and water-resilient spatial development. This pathway contributes very positively to most of the SDGs. It particularly requires a transformation in working with strong institutions (SDG 16 Peace, Justice and Strong Institutions), partnerships (SDG 17 Partnerships for the Goals) between government authorities, the private sector and society at large, and well-</a:t>
            </a:r>
            <a:r>
              <a:rPr lang="en-US" sz="1050" kern="1200" dirty="0" err="1">
                <a:solidFill>
                  <a:schemeClr val="tx1"/>
                </a:solidFill>
                <a:latin typeface="RijksoverheidSansText" panose="020B0503040202060203" pitchFamily="34" charset="0"/>
                <a:ea typeface="+mn-ea"/>
                <a:cs typeface="+mn-cs"/>
              </a:rPr>
              <a:t>organised</a:t>
            </a:r>
            <a:r>
              <a:rPr lang="en-US" sz="1050" kern="1200" dirty="0">
                <a:solidFill>
                  <a:schemeClr val="tx1"/>
                </a:solidFill>
                <a:latin typeface="RijksoverheidSansText" panose="020B0503040202060203" pitchFamily="34" charset="0"/>
                <a:ea typeface="+mn-ea"/>
                <a:cs typeface="+mn-cs"/>
              </a:rPr>
              <a:t> inclusive development processes.</a:t>
            </a:r>
            <a:endParaRPr lang="nl-NL" sz="1050" kern="1200" dirty="0">
              <a:solidFill>
                <a:schemeClr val="tx1"/>
              </a:solidFill>
              <a:latin typeface="RijksoverheidSansText" panose="020B0503040202060203" pitchFamily="34" charset="0"/>
              <a:ea typeface="+mn-ea"/>
              <a:cs typeface="+mn-cs"/>
            </a:endParaRPr>
          </a:p>
        </p:txBody>
      </p:sp>
      <p:sp>
        <p:nvSpPr>
          <p:cNvPr id="4" name="Slide Number Placeholder 3"/>
          <p:cNvSpPr>
            <a:spLocks noGrp="1"/>
          </p:cNvSpPr>
          <p:nvPr>
            <p:ph type="sldNum" sz="quarter" idx="5"/>
          </p:nvPr>
        </p:nvSpPr>
        <p:spPr/>
        <p:txBody>
          <a:bodyPr/>
          <a:lstStyle/>
          <a:p>
            <a:fld id="{010CD943-3925-48FD-904B-AD83036A56DB}" type="slidenum">
              <a:rPr lang="nl-NL" smtClean="0"/>
              <a:t>10</a:t>
            </a:fld>
            <a:endParaRPr lang="nl-NL"/>
          </a:p>
        </p:txBody>
      </p:sp>
    </p:spTree>
    <p:extLst>
      <p:ext uri="{BB962C8B-B14F-4D97-AF65-F5344CB8AC3E}">
        <p14:creationId xmlns:p14="http://schemas.microsoft.com/office/powerpoint/2010/main" val="3777755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050" kern="1200" dirty="0">
                <a:solidFill>
                  <a:schemeClr val="tx1"/>
                </a:solidFill>
                <a:latin typeface="RijksoverheidSansText" panose="020B0503040202060203" pitchFamily="34" charset="0"/>
                <a:ea typeface="+mn-ea"/>
                <a:cs typeface="+mn-cs"/>
              </a:rPr>
              <a:t>Getting serious about sustainable and climate-resilient development requires fundamental changes in policy development, planning and investment decisions, on all scales. To this end, adaptive pathways towards the future need to be carved out that avoid dipping into the ‘unsustainable space’ shown. Crucial, in this respect, is that the pressures and the definitions of what is sustainable and unsustainable may change, over time, due to external environmental, economic, political, or societal developments.</a:t>
            </a:r>
            <a:endParaRPr lang="nl-NL" sz="1050" kern="1200" dirty="0">
              <a:solidFill>
                <a:schemeClr val="tx1"/>
              </a:solidFill>
              <a:latin typeface="RijksoverheidSansText" panose="020B050304020206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CD943-3925-48FD-904B-AD83036A56D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505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50" kern="1200" dirty="0">
                <a:solidFill>
                  <a:schemeClr val="tx1"/>
                </a:solidFill>
                <a:latin typeface="RijksoverheidSansText" panose="020B0503040202060203" pitchFamily="34" charset="0"/>
                <a:ea typeface="+mn-ea"/>
                <a:cs typeface="+mn-cs"/>
              </a:rPr>
              <a:t>Current policies present one pathway along which we are proceeding through this space.</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CD943-3925-48FD-904B-AD83036A56D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770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50" kern="1200" dirty="0">
                <a:solidFill>
                  <a:schemeClr val="tx1"/>
                </a:solidFill>
                <a:latin typeface="RijksoverheidSansText" panose="020B0503040202060203" pitchFamily="34" charset="0"/>
                <a:ea typeface="+mn-ea"/>
                <a:cs typeface="+mn-cs"/>
              </a:rPr>
              <a:t>At times, decision points emerge. These points can occur naturally when major policy decisions need to be made or can be event-driven, for instance, reacting to environmental disasters or social and economic disruptions. But decision points can also emerge when there are signs that the current pathway is headed towards an unsustainable space. </a:t>
            </a:r>
          </a:p>
          <a:p>
            <a:pPr marL="0" marR="0" lvl="0" indent="0" algn="l" defTabSz="914400" rtl="0" eaLnBrk="1" fontAlgn="auto" latinLnBrk="0" hangingPunct="1">
              <a:lnSpc>
                <a:spcPct val="107000"/>
              </a:lnSpc>
              <a:spcBef>
                <a:spcPts val="0"/>
              </a:spcBef>
              <a:spcAft>
                <a:spcPts val="800"/>
              </a:spcAft>
              <a:buClrTx/>
              <a:buSzTx/>
              <a:buFontTx/>
              <a:buNone/>
              <a:tabLst/>
              <a:defRPr/>
            </a:pPr>
            <a:br>
              <a:rPr lang="en-US" sz="1050" kern="1200" dirty="0">
                <a:solidFill>
                  <a:schemeClr val="tx1"/>
                </a:solidFill>
                <a:latin typeface="RijksoverheidSansText" panose="020B0503040202060203" pitchFamily="34" charset="0"/>
                <a:ea typeface="+mn-ea"/>
                <a:cs typeface="+mn-cs"/>
              </a:rPr>
            </a:br>
            <a:r>
              <a:rPr lang="en-US" sz="1050" kern="1200" dirty="0">
                <a:solidFill>
                  <a:schemeClr val="tx1"/>
                </a:solidFill>
                <a:latin typeface="RijksoverheidSansText" panose="020B0503040202060203" pitchFamily="34" charset="0"/>
                <a:ea typeface="+mn-ea"/>
                <a:cs typeface="+mn-cs"/>
              </a:rPr>
              <a:t>These are essential elements for navigating river basins and deltas towards a climate resilient and sustainable future: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050" kern="1200" dirty="0">
                <a:solidFill>
                  <a:schemeClr val="tx1"/>
                </a:solidFill>
                <a:latin typeface="RijksoverheidSansText" panose="020B0503040202060203" pitchFamily="34" charset="0"/>
                <a:ea typeface="+mn-ea"/>
                <a:cs typeface="+mn-cs"/>
              </a:rPr>
              <a:t>Adopt a scope and responsibility for the whole system, stretching from headwaters to coastal seas;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050" kern="1200" dirty="0">
                <a:solidFill>
                  <a:schemeClr val="tx1"/>
                </a:solidFill>
                <a:latin typeface="RijksoverheidSansText" panose="020B0503040202060203" pitchFamily="34" charset="0"/>
                <a:ea typeface="+mn-ea"/>
                <a:cs typeface="+mn-cs"/>
              </a:rPr>
              <a:t>Adopt a 100-year perspective for developing adaptive pathways, accounting for future uncertainties;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050" kern="1200" dirty="0">
                <a:solidFill>
                  <a:schemeClr val="tx1"/>
                </a:solidFill>
                <a:latin typeface="RijksoverheidSansText" panose="020B0503040202060203" pitchFamily="34" charset="0"/>
                <a:ea typeface="+mn-ea"/>
                <a:cs typeface="+mn-cs"/>
              </a:rPr>
              <a:t>Engage all relevant public, private and societal stakeholders to develop a shared vision;</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050" kern="1200" dirty="0">
                <a:solidFill>
                  <a:schemeClr val="tx1"/>
                </a:solidFill>
                <a:latin typeface="RijksoverheidSansText" panose="020B0503040202060203" pitchFamily="34" charset="0"/>
                <a:ea typeface="+mn-ea"/>
                <a:cs typeface="+mn-cs"/>
              </a:rPr>
              <a:t>Integrate climate change adaptation and other main river stressors in every aspect of the policy development affecting the functioning and qualities of the river system.</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050" kern="1200" dirty="0">
                <a:solidFill>
                  <a:schemeClr val="tx1"/>
                </a:solidFill>
                <a:latin typeface="RijksoverheidSansText" panose="020B0503040202060203" pitchFamily="34" charset="0"/>
                <a:ea typeface="+mn-ea"/>
                <a:cs typeface="+mn-cs"/>
              </a:rPr>
              <a:t>Continue to strengthen and innovate and periodically reassess the situation and long-term strategy. (Are we doing the things right? Are we doing the right things?)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CD943-3925-48FD-904B-AD83036A56D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210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050" kern="1200" dirty="0">
                <a:solidFill>
                  <a:schemeClr val="tx1"/>
                </a:solidFill>
                <a:latin typeface="RijksoverheidSansText" panose="020B0503040202060203" pitchFamily="34" charset="0"/>
                <a:ea typeface="+mn-ea"/>
                <a:cs typeface="+mn-cs"/>
              </a:rPr>
              <a:t>These decision points can be grasped to assess what it would mean to continue down the current pathway, such as is shown in the preceding slides. In that way, it may become clear that this pathway would indeed lead into an unsustainable space, and that policy adjustments are required to prevent this. </a:t>
            </a:r>
            <a:endParaRPr lang="nl-NL" sz="1050" kern="1200" dirty="0">
              <a:solidFill>
                <a:schemeClr val="tx1"/>
              </a:solidFill>
              <a:latin typeface="RijksoverheidSansText" panose="020B050304020206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CD943-3925-48FD-904B-AD83036A56D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1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07000"/>
              </a:lnSpc>
              <a:spcAft>
                <a:spcPts val="800"/>
              </a:spcAft>
            </a:pPr>
            <a:r>
              <a:rPr lang="en-US" sz="1050" kern="1200" dirty="0">
                <a:solidFill>
                  <a:schemeClr val="tx1"/>
                </a:solidFill>
                <a:latin typeface="RijksoverheidSansText" panose="020B0503040202060203" pitchFamily="34" charset="0"/>
                <a:ea typeface="+mn-ea"/>
                <a:cs typeface="+mn-cs"/>
              </a:rPr>
              <a:t>Periodically, the decision points should provide a moment to map and consider possible future pathways more broadly. What other courses of action are possible, and for how long will they present a viable pathway? This broad mapping of pathways navigating towards a climate-resilient and sustainable future creates an impetus for integrated policy development, breaking away from traditional sectoral silos. Each decision, therefore, should be transparent about the coherence and interdependencies across policy domains and its contributions to the SDGs, with a particular focus on long-term climate resilience, ecosystem qualities and biodiversity and social implications.</a:t>
            </a:r>
            <a:endParaRPr lang="nl-NL" sz="1050" kern="1200" dirty="0">
              <a:solidFill>
                <a:schemeClr val="tx1"/>
              </a:solidFill>
              <a:latin typeface="RijksoverheidSansText" panose="020B050304020206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CD943-3925-48FD-904B-AD83036A56D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061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07000"/>
              </a:lnSpc>
              <a:spcAft>
                <a:spcPts val="800"/>
              </a:spcAft>
            </a:pPr>
            <a:r>
              <a:rPr lang="en-US" sz="1050" kern="1200" dirty="0">
                <a:solidFill>
                  <a:schemeClr val="tx1"/>
                </a:solidFill>
                <a:latin typeface="RijksoverheidSansText" panose="020B0503040202060203" pitchFamily="34" charset="0"/>
                <a:ea typeface="+mn-ea"/>
                <a:cs typeface="+mn-cs"/>
              </a:rPr>
              <a:t>Regularly repeating such assessments of pathways creates an iterative and adaptive process, which helps policy stay within the sustainable space, in the face of uncertainty and complexity.</a:t>
            </a:r>
            <a:endParaRPr lang="nl-NL" sz="1050" kern="1200" dirty="0">
              <a:solidFill>
                <a:schemeClr val="tx1"/>
              </a:solidFill>
              <a:latin typeface="RijksoverheidSansText" panose="020B050304020206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CD943-3925-48FD-904B-AD83036A56D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507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10CD943-3925-48FD-904B-AD83036A56DB}" type="slidenum">
              <a:rPr lang="nl-NL" smtClean="0"/>
              <a:t>17</a:t>
            </a:fld>
            <a:endParaRPr lang="nl-NL"/>
          </a:p>
        </p:txBody>
      </p:sp>
    </p:spTree>
    <p:extLst>
      <p:ext uri="{BB962C8B-B14F-4D97-AF65-F5344CB8AC3E}">
        <p14:creationId xmlns:p14="http://schemas.microsoft.com/office/powerpoint/2010/main" val="224206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In 2015, the world agreed on a set of global goals in the Sustainable Development Goals. Water is linked to these global commitments, in many ways.</a:t>
            </a:r>
            <a:endParaRPr lang="nl-NL" sz="1050" kern="1200" dirty="0">
              <a:solidFill>
                <a:schemeClr val="tx1"/>
              </a:solidFill>
              <a:latin typeface="RijksoverheidSansText" panose="020B0503040202060203" pitchFamily="34" charset="0"/>
              <a:ea typeface="+mn-ea"/>
              <a:cs typeface="+mn-cs"/>
            </a:endParaRPr>
          </a:p>
        </p:txBody>
      </p:sp>
      <p:sp>
        <p:nvSpPr>
          <p:cNvPr id="4" name="Tijdelijke aanduiding voor dianummer 3"/>
          <p:cNvSpPr>
            <a:spLocks noGrp="1"/>
          </p:cNvSpPr>
          <p:nvPr>
            <p:ph type="sldNum" sz="quarter" idx="5"/>
          </p:nvPr>
        </p:nvSpPr>
        <p:spPr/>
        <p:txBody>
          <a:bodyPr/>
          <a:lstStyle/>
          <a:p>
            <a:fld id="{010CD943-3925-48FD-904B-AD83036A56DB}" type="slidenum">
              <a:rPr lang="nl-NL" smtClean="0"/>
              <a:t>2</a:t>
            </a:fld>
            <a:endParaRPr lang="nl-NL"/>
          </a:p>
        </p:txBody>
      </p:sp>
    </p:spTree>
    <p:extLst>
      <p:ext uri="{BB962C8B-B14F-4D97-AF65-F5344CB8AC3E}">
        <p14:creationId xmlns:p14="http://schemas.microsoft.com/office/powerpoint/2010/main" val="4284327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The link between water and the SDGs is particularly strong around freshwater supply, flood protection, water pollution, human health and well-being, food and energy production, biodiversity and climate change adaptation. For other SDGs, the link is indirect or not as strong.</a:t>
            </a:r>
            <a:endParaRPr lang="nl-NL" sz="1050" kern="1200" dirty="0">
              <a:solidFill>
                <a:schemeClr val="tx1"/>
              </a:solidFill>
              <a:latin typeface="RijksoverheidSansText" panose="020B0503040202060203" pitchFamily="34" charset="0"/>
              <a:ea typeface="+mn-ea"/>
              <a:cs typeface="+mn-cs"/>
            </a:endParaRPr>
          </a:p>
        </p:txBody>
      </p:sp>
      <p:sp>
        <p:nvSpPr>
          <p:cNvPr id="4" name="Slide Number Placeholder 3"/>
          <p:cNvSpPr>
            <a:spLocks noGrp="1"/>
          </p:cNvSpPr>
          <p:nvPr>
            <p:ph type="sldNum" sz="quarter" idx="5"/>
          </p:nvPr>
        </p:nvSpPr>
        <p:spPr/>
        <p:txBody>
          <a:bodyPr/>
          <a:lstStyle/>
          <a:p>
            <a:fld id="{010CD943-3925-48FD-904B-AD83036A56DB}" type="slidenum">
              <a:rPr lang="nl-NL" smtClean="0"/>
              <a:t>3</a:t>
            </a:fld>
            <a:endParaRPr lang="nl-NL"/>
          </a:p>
        </p:txBody>
      </p:sp>
    </p:spTree>
    <p:extLst>
      <p:ext uri="{BB962C8B-B14F-4D97-AF65-F5344CB8AC3E}">
        <p14:creationId xmlns:p14="http://schemas.microsoft.com/office/powerpoint/2010/main" val="420633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PBL’s publication Geography of Future Water Challenges maps the main risks and challenges related to these links between water and the SDGs. Examples include food production, water pollution and human health, flooding, conflict and migration, energy production and the quality of aquatic ecosystems. In combination, these risks and challenges define four global hotspot landscapes. These landscapes and their interdependencies provide a frame for building a more climate-resilient and sustainable world, on various scales.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RijksoverheidSansText" panose="020B050304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i="1" kern="1200" dirty="0">
                <a:solidFill>
                  <a:schemeClr val="tx1"/>
                </a:solidFill>
                <a:latin typeface="RijksoverheidSansText" panose="020B0503040202060203" pitchFamily="34" charset="0"/>
                <a:ea typeface="+mn-ea"/>
                <a:cs typeface="+mn-cs"/>
              </a:rPr>
              <a:t>(More information on the risks and challenges and hotspot landscapes can be found online at </a:t>
            </a:r>
            <a:r>
              <a:rPr lang="en-US" sz="1050" i="1" kern="1200" dirty="0">
                <a:solidFill>
                  <a:schemeClr val="tx1"/>
                </a:solidFill>
                <a:latin typeface="RijksoverheidSansText" panose="020B0503040202060203" pitchFamily="34" charset="0"/>
                <a:ea typeface="+mn-ea"/>
                <a:cs typeface="+mn-cs"/>
                <a:hlinkClick r:id="rId3">
                  <a:extLst>
                    <a:ext uri="{A12FA001-AC4F-418D-AE19-62706E023703}">
                      <ahyp:hlinkClr xmlns:ahyp="http://schemas.microsoft.com/office/drawing/2018/hyperlinkcolor" val="tx"/>
                    </a:ext>
                  </a:extLst>
                </a:hlinkClick>
              </a:rPr>
              <a:t>https://themasites.pbl.nl/future-water-challenges/</a:t>
            </a:r>
            <a:r>
              <a:rPr lang="en-US" sz="1050" i="1" kern="1200" dirty="0">
                <a:solidFill>
                  <a:schemeClr val="tx1"/>
                </a:solidFill>
                <a:latin typeface="RijksoverheidSansText" panose="020B0503040202060203" pitchFamily="34" charset="0"/>
                <a:ea typeface="+mn-ea"/>
                <a:cs typeface="+mn-cs"/>
              </a:rPr>
              <a:t>)</a:t>
            </a:r>
            <a:endParaRPr lang="nl-NL" sz="1050" i="1" kern="1200" dirty="0">
              <a:solidFill>
                <a:schemeClr val="tx1"/>
              </a:solidFill>
              <a:latin typeface="RijksoverheidSansText" panose="020B0503040202060203" pitchFamily="34" charset="0"/>
              <a:ea typeface="+mn-ea"/>
              <a:cs typeface="+mn-cs"/>
            </a:endParaRPr>
          </a:p>
        </p:txBody>
      </p:sp>
      <p:sp>
        <p:nvSpPr>
          <p:cNvPr id="4" name="Slide Number Placeholder 3"/>
          <p:cNvSpPr>
            <a:spLocks noGrp="1"/>
          </p:cNvSpPr>
          <p:nvPr>
            <p:ph type="sldNum" sz="quarter" idx="5"/>
          </p:nvPr>
        </p:nvSpPr>
        <p:spPr/>
        <p:txBody>
          <a:bodyPr/>
          <a:lstStyle/>
          <a:p>
            <a:fld id="{010CD943-3925-48FD-904B-AD83036A56DB}" type="slidenum">
              <a:rPr lang="nl-NL" smtClean="0"/>
              <a:t>4</a:t>
            </a:fld>
            <a:endParaRPr lang="nl-NL"/>
          </a:p>
        </p:txBody>
      </p:sp>
    </p:spTree>
    <p:extLst>
      <p:ext uri="{BB962C8B-B14F-4D97-AF65-F5344CB8AC3E}">
        <p14:creationId xmlns:p14="http://schemas.microsoft.com/office/powerpoint/2010/main" val="159623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Some of the key interdependencies are related to river dynamics, </a:t>
            </a:r>
            <a:r>
              <a:rPr lang="en-US" sz="1050" kern="1200" dirty="0" err="1">
                <a:solidFill>
                  <a:schemeClr val="tx1"/>
                </a:solidFill>
                <a:latin typeface="RijksoverheidSansText" panose="020B0503040202060203" pitchFamily="34" charset="0"/>
                <a:ea typeface="+mn-ea"/>
                <a:cs typeface="+mn-cs"/>
              </a:rPr>
              <a:t>urbanisation</a:t>
            </a:r>
            <a:r>
              <a:rPr lang="en-US" sz="1050" kern="1200" dirty="0">
                <a:solidFill>
                  <a:schemeClr val="tx1"/>
                </a:solidFill>
                <a:latin typeface="RijksoverheidSansText" panose="020B0503040202060203" pitchFamily="34" charset="0"/>
                <a:ea typeface="+mn-ea"/>
                <a:cs typeface="+mn-cs"/>
              </a:rPr>
              <a:t>, migration and the exploitation of freshwater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dirty="0">
              <a:solidFill>
                <a:schemeClr val="tx1"/>
              </a:solidFill>
              <a:latin typeface="RijksoverheidSansText" panose="020B050304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u="sng" kern="1200" dirty="0">
                <a:solidFill>
                  <a:schemeClr val="tx1"/>
                </a:solidFill>
                <a:latin typeface="RijksoverheidSansText" panose="020B0503040202060203" pitchFamily="34" charset="0"/>
                <a:ea typeface="+mn-ea"/>
                <a:cs typeface="+mn-cs"/>
              </a:rPr>
              <a:t>Additional information on drylands</a:t>
            </a:r>
            <a:endParaRPr lang="nl-NL" sz="1050" u="sng" kern="1200" dirty="0">
              <a:solidFill>
                <a:schemeClr val="tx1"/>
              </a:solidFill>
              <a:latin typeface="RijksoverheidSansText" panose="020B050304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The global dryland population is projected to increase from around 2.8 billion, today, to 4 billion, by 2050. In drylands, increased water stress and crop yield gaps may contribute to increases in migration and the risk of local conflict. This is especially the case for Sub-Saharan Africa, for which a 40% increase in the rural population is projected, as well as a tripling of the urban dryland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 </a:t>
            </a:r>
            <a:endParaRPr lang="nl-NL" sz="1050" kern="1200" dirty="0">
              <a:solidFill>
                <a:schemeClr val="tx1"/>
              </a:solidFill>
              <a:latin typeface="RijksoverheidSansText" panose="020B050304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u="sng" kern="1200" dirty="0">
                <a:solidFill>
                  <a:schemeClr val="tx1"/>
                </a:solidFill>
                <a:latin typeface="RijksoverheidSansText" panose="020B0503040202060203" pitchFamily="34" charset="0"/>
                <a:ea typeface="+mn-ea"/>
                <a:cs typeface="+mn-cs"/>
              </a:rPr>
              <a:t>Additional information on cities</a:t>
            </a:r>
            <a:endParaRPr lang="nl-NL" sz="1050" u="sng" kern="1200" dirty="0">
              <a:solidFill>
                <a:schemeClr val="tx1"/>
              </a:solidFill>
              <a:latin typeface="RijksoverheidSansText" panose="020B050304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By 2050, 70% of the world’s population is projected to live in cities. Large cities will double in size in Asia, and will see a twofold to fivefold increase in Sub-Saharan Africa, thus increasing the challenges of providing an adequate water supply and reducing water pollution. With respect to water services and water- and climate-related risks, reducing the inequity between the formal city and informal settlements will be a major undertaking.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 </a:t>
            </a:r>
            <a:endParaRPr lang="nl-NL" sz="1050" kern="1200" dirty="0">
              <a:solidFill>
                <a:schemeClr val="tx1"/>
              </a:solidFill>
              <a:latin typeface="RijksoverheidSansText" panose="020B050304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u="sng" kern="1200" dirty="0">
                <a:solidFill>
                  <a:schemeClr val="tx1"/>
                </a:solidFill>
                <a:latin typeface="RijksoverheidSansText" panose="020B0503040202060203" pitchFamily="34" charset="0"/>
                <a:ea typeface="+mn-ea"/>
                <a:cs typeface="+mn-cs"/>
              </a:rPr>
              <a:t>Additional information on transboundary river basins</a:t>
            </a:r>
            <a:endParaRPr lang="nl-NL" sz="1050" u="sng" kern="1200" dirty="0">
              <a:solidFill>
                <a:schemeClr val="tx1"/>
              </a:solidFill>
              <a:latin typeface="RijksoverheidSansText" panose="020B050304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Although they cover only 0.8% of the Earth’s surface, rivers and deltas are immensely important for biodiversity, as they contain for instance around 40% of all described fish species, and their wetlands are the habitat of numerous bird species. Globally, 3700 new large dams are planned that will reduce freshwater biodiversity and sediment flows, and slow down the natural formative processes of deltas and coasts. Future hotspots are the Himalayan region, Yangtse River Basin, Congo Basin and Amazon Basin. In combination with an increase in water demand and pollution, these new dams may increase the pressure on transboundary collaboration in river basins.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 </a:t>
            </a:r>
            <a:endParaRPr lang="nl-NL" sz="1050" kern="1200" dirty="0">
              <a:solidFill>
                <a:schemeClr val="tx1"/>
              </a:solidFill>
              <a:latin typeface="RijksoverheidSansText" panose="020B050304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u="sng" kern="1200" dirty="0">
                <a:solidFill>
                  <a:schemeClr val="tx1"/>
                </a:solidFill>
                <a:latin typeface="RijksoverheidSansText" panose="020B0503040202060203" pitchFamily="34" charset="0"/>
                <a:ea typeface="+mn-ea"/>
                <a:cs typeface="+mn-cs"/>
              </a:rPr>
              <a:t>Additional information on coastal zones and deltas</a:t>
            </a:r>
            <a:endParaRPr lang="nl-NL" sz="1050" u="sng" kern="1200" dirty="0">
              <a:solidFill>
                <a:schemeClr val="tx1"/>
              </a:solidFill>
              <a:latin typeface="RijksoverheidSansText" panose="020B050304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Population growth and economic development in flood-prone coastal areas will increase the challenges of preventing forced migration and economic losses related to long-term sea level rise. Flooding hotspots are projected in China, Southeast Asia, South Asia and Sub-Saharan Africa. Land reclamation and overexploitation of groundwater resources cause land subsidence and </a:t>
            </a:r>
            <a:r>
              <a:rPr lang="en-US" sz="1050" kern="1200" dirty="0" err="1">
                <a:solidFill>
                  <a:schemeClr val="tx1"/>
                </a:solidFill>
                <a:latin typeface="RijksoverheidSansText" panose="020B0503040202060203" pitchFamily="34" charset="0"/>
                <a:ea typeface="+mn-ea"/>
                <a:cs typeface="+mn-cs"/>
              </a:rPr>
              <a:t>salinisation</a:t>
            </a:r>
            <a:r>
              <a:rPr lang="en-US" sz="1050" kern="1200" dirty="0">
                <a:solidFill>
                  <a:schemeClr val="tx1"/>
                </a:solidFill>
                <a:latin typeface="RijksoverheidSansText" panose="020B0503040202060203" pitchFamily="34" charset="0"/>
                <a:ea typeface="+mn-ea"/>
                <a:cs typeface="+mn-cs"/>
              </a:rPr>
              <a:t> and strongly increase the future vulnerability of especially densely populated deltas. </a:t>
            </a:r>
            <a:endParaRPr lang="nl-NL" sz="1050" kern="1200" dirty="0">
              <a:solidFill>
                <a:schemeClr val="tx1"/>
              </a:solidFill>
              <a:latin typeface="RijksoverheidSansText" panose="020B050304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i="1" kern="1200" dirty="0">
                <a:solidFill>
                  <a:schemeClr val="tx1"/>
                </a:solidFill>
                <a:latin typeface="RijksoverheidSansText" panose="020B0503040202060203" pitchFamily="34" charset="0"/>
                <a:ea typeface="+mn-ea"/>
                <a:cs typeface="+mn-cs"/>
              </a:rPr>
              <a:t>(More information on river basins and deltas can be found online at </a:t>
            </a:r>
            <a:r>
              <a:rPr lang="en-US" sz="1050" i="1" kern="1200" dirty="0">
                <a:solidFill>
                  <a:schemeClr val="tx1"/>
                </a:solidFill>
                <a:latin typeface="RijksoverheidSansText" panose="020B0503040202060203" pitchFamily="34" charset="0"/>
                <a:ea typeface="+mn-ea"/>
                <a:cs typeface="+mn-cs"/>
                <a:hlinkClick r:id="rId3">
                  <a:extLst>
                    <a:ext uri="{A12FA001-AC4F-418D-AE19-62706E023703}">
                      <ahyp:hlinkClr xmlns:ahyp="http://schemas.microsoft.com/office/drawing/2018/hyperlinkcolor" val="tx"/>
                    </a:ext>
                  </a:extLst>
                </a:hlinkClick>
              </a:rPr>
              <a:t>https://themasites.pbl.nl/future-water-challenges/river-basin-delta-tool/</a:t>
            </a:r>
            <a:r>
              <a:rPr lang="en-US" sz="1050" i="1" kern="1200" dirty="0">
                <a:solidFill>
                  <a:schemeClr val="tx1"/>
                </a:solidFill>
                <a:latin typeface="RijksoverheidSansText" panose="020B0503040202060203" pitchFamily="34" charset="0"/>
                <a:ea typeface="+mn-ea"/>
                <a:cs typeface="+mn-cs"/>
              </a:rPr>
              <a:t>)</a:t>
            </a:r>
            <a:endParaRPr lang="nl-NL" sz="1050" i="1" kern="1200" dirty="0">
              <a:solidFill>
                <a:schemeClr val="tx1"/>
              </a:solidFill>
              <a:latin typeface="RijksoverheidSansText" panose="020B0503040202060203" pitchFamily="34" charset="0"/>
              <a:ea typeface="+mn-ea"/>
              <a:cs typeface="+mn-cs"/>
            </a:endParaRPr>
          </a:p>
        </p:txBody>
      </p:sp>
      <p:sp>
        <p:nvSpPr>
          <p:cNvPr id="4" name="Slide Number Placeholder 3"/>
          <p:cNvSpPr>
            <a:spLocks noGrp="1"/>
          </p:cNvSpPr>
          <p:nvPr>
            <p:ph type="sldNum" sz="quarter" idx="5"/>
          </p:nvPr>
        </p:nvSpPr>
        <p:spPr/>
        <p:txBody>
          <a:bodyPr/>
          <a:lstStyle/>
          <a:p>
            <a:fld id="{010CD943-3925-48FD-904B-AD83036A56DB}" type="slidenum">
              <a:rPr lang="nl-NL" smtClean="0"/>
              <a:t>5</a:t>
            </a:fld>
            <a:endParaRPr lang="nl-NL"/>
          </a:p>
        </p:txBody>
      </p:sp>
    </p:spTree>
    <p:extLst>
      <p:ext uri="{BB962C8B-B14F-4D97-AF65-F5344CB8AC3E}">
        <p14:creationId xmlns:p14="http://schemas.microsoft.com/office/powerpoint/2010/main" val="105863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050" kern="1200" dirty="0">
                <a:solidFill>
                  <a:schemeClr val="tx1"/>
                </a:solidFill>
                <a:latin typeface="RijksoverheidSansText" panose="020B0503040202060203" pitchFamily="34" charset="0"/>
                <a:ea typeface="+mn-ea"/>
                <a:cs typeface="+mn-cs"/>
              </a:rPr>
              <a:t>The relevance of rivers basins and their deltas to sustainable development is linked with freshwater supply, flood protection, water pollution, human health and well-being, food and energy production, biodiversity, and climate change adaptation and sustainable cities and communities. Achieving the Sustainable Development Goals (SDGs) calls for a more central position for improved water management and adaptation to climate change in development strategies and investment decisions on river basins and deltas.</a:t>
            </a:r>
            <a:endParaRPr lang="nl-NL" sz="1050" kern="1200" dirty="0">
              <a:solidFill>
                <a:schemeClr val="tx1"/>
              </a:solidFill>
              <a:latin typeface="RijksoverheidSansText" panose="020B0503040202060203" pitchFamily="34" charset="0"/>
              <a:ea typeface="+mn-ea"/>
              <a:cs typeface="+mn-cs"/>
            </a:endParaRPr>
          </a:p>
        </p:txBody>
      </p:sp>
      <p:sp>
        <p:nvSpPr>
          <p:cNvPr id="4" name="Slide Number Placeholder 3"/>
          <p:cNvSpPr>
            <a:spLocks noGrp="1"/>
          </p:cNvSpPr>
          <p:nvPr>
            <p:ph type="sldNum" sz="quarter" idx="5"/>
          </p:nvPr>
        </p:nvSpPr>
        <p:spPr/>
        <p:txBody>
          <a:bodyPr/>
          <a:lstStyle/>
          <a:p>
            <a:fld id="{010CD943-3925-48FD-904B-AD83036A56DB}" type="slidenum">
              <a:rPr lang="nl-NL" smtClean="0"/>
              <a:t>6</a:t>
            </a:fld>
            <a:endParaRPr lang="nl-NL"/>
          </a:p>
        </p:txBody>
      </p:sp>
    </p:spTree>
    <p:extLst>
      <p:ext uri="{BB962C8B-B14F-4D97-AF65-F5344CB8AC3E}">
        <p14:creationId xmlns:p14="http://schemas.microsoft.com/office/powerpoint/2010/main" val="2620595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07000"/>
              </a:lnSpc>
              <a:spcAft>
                <a:spcPts val="800"/>
              </a:spcAft>
            </a:pPr>
            <a:r>
              <a:rPr lang="en-US" sz="1050" kern="1200" dirty="0">
                <a:solidFill>
                  <a:schemeClr val="tx1"/>
                </a:solidFill>
                <a:latin typeface="RijksoverheidSansText" panose="020B0503040202060203" pitchFamily="34" charset="0"/>
                <a:ea typeface="+mn-ea"/>
                <a:cs typeface="+mn-cs"/>
              </a:rPr>
              <a:t>The ecosystem services on which the population in river basins and deltas depends are affected by population growth, climate change and ongoing economic development. Human interventions, such as </a:t>
            </a:r>
            <a:r>
              <a:rPr lang="en-US" sz="1050" kern="1200" dirty="0" err="1">
                <a:solidFill>
                  <a:schemeClr val="tx1"/>
                </a:solidFill>
                <a:latin typeface="RijksoverheidSansText" panose="020B0503040202060203" pitchFamily="34" charset="0"/>
                <a:ea typeface="+mn-ea"/>
                <a:cs typeface="+mn-cs"/>
              </a:rPr>
              <a:t>urbanisation</a:t>
            </a:r>
            <a:r>
              <a:rPr lang="en-US" sz="1050" kern="1200" dirty="0">
                <a:solidFill>
                  <a:schemeClr val="tx1"/>
                </a:solidFill>
                <a:latin typeface="RijksoverheidSansText" panose="020B0503040202060203" pitchFamily="34" charset="0"/>
                <a:ea typeface="+mn-ea"/>
                <a:cs typeface="+mn-cs"/>
              </a:rPr>
              <a:t>, dam construction, </a:t>
            </a:r>
            <a:r>
              <a:rPr lang="en-US" sz="1050" kern="1200" dirty="0" err="1">
                <a:solidFill>
                  <a:schemeClr val="tx1"/>
                </a:solidFill>
                <a:latin typeface="RijksoverheidSansText" panose="020B0503040202060203" pitchFamily="34" charset="0"/>
                <a:ea typeface="+mn-ea"/>
                <a:cs typeface="+mn-cs"/>
              </a:rPr>
              <a:t>canalisation</a:t>
            </a:r>
            <a:r>
              <a:rPr lang="en-US" sz="1050" kern="1200" dirty="0">
                <a:solidFill>
                  <a:schemeClr val="tx1"/>
                </a:solidFill>
                <a:latin typeface="RijksoverheidSansText" panose="020B0503040202060203" pitchFamily="34" charset="0"/>
                <a:ea typeface="+mn-ea"/>
                <a:cs typeface="+mn-cs"/>
              </a:rPr>
              <a:t>, surface water and groundwater abstraction, deforestation and land-use intensification, land reclamation, agricultural and industrial production, and polluting emissions all may disturb the natural dynamics of rivers and deltas, increase flood risk, and cause water pollution. The numerous dams and sluices and increased use of water disturb and often diminish the flow of water and sediment from the rivers to the deltas. This also increases the pressure on transboundary collaboration in river basins. </a:t>
            </a:r>
          </a:p>
          <a:p>
            <a:pPr marL="0" algn="l" defTabSz="914400" rtl="0" eaLnBrk="1" latinLnBrk="0" hangingPunct="1">
              <a:lnSpc>
                <a:spcPct val="107000"/>
              </a:lnSpc>
              <a:spcAft>
                <a:spcPts val="800"/>
              </a:spcAft>
            </a:pPr>
            <a:endParaRPr lang="en-US" sz="1050" kern="1200" dirty="0">
              <a:solidFill>
                <a:schemeClr val="tx1"/>
              </a:solidFill>
              <a:latin typeface="RijksoverheidSansText" panose="020B0503040202060203" pitchFamily="34" charset="0"/>
              <a:ea typeface="+mn-ea"/>
              <a:cs typeface="+mn-cs"/>
            </a:endParaRPr>
          </a:p>
          <a:p>
            <a:pPr marL="0" algn="l" defTabSz="914400" rtl="0" eaLnBrk="1" latinLnBrk="0" hangingPunct="1">
              <a:lnSpc>
                <a:spcPct val="107000"/>
              </a:lnSpc>
              <a:spcAft>
                <a:spcPts val="800"/>
              </a:spcAft>
            </a:pPr>
            <a:r>
              <a:rPr lang="en-US" sz="1050" kern="1200" dirty="0">
                <a:solidFill>
                  <a:schemeClr val="tx1"/>
                </a:solidFill>
                <a:latin typeface="RijksoverheidSansText" panose="020B0503040202060203" pitchFamily="34" charset="0"/>
                <a:ea typeface="+mn-ea"/>
                <a:cs typeface="+mn-cs"/>
              </a:rPr>
              <a:t>These interventions and climate pressures have an impact on all SDGs, as illustrated in the figure on the right. Most impacts are negative, but some SDGs are affected in both negative and positive ways. Rivers and deltas provide various options for employment, economic growth, industry, innovation and infrastructure. However, the increase in population and economic assets also increases flood risk, especially since investments are largely based on the 'old climate' (SDGs 8 and 9). And while more people have access to clean drinking water and sanitation, in large parts of Africa and Asia, this improvement cannot keep up with population growth (SDG 6).</a:t>
            </a:r>
          </a:p>
        </p:txBody>
      </p:sp>
      <p:sp>
        <p:nvSpPr>
          <p:cNvPr id="4" name="Slide Number Placeholder 3"/>
          <p:cNvSpPr>
            <a:spLocks noGrp="1"/>
          </p:cNvSpPr>
          <p:nvPr>
            <p:ph type="sldNum" sz="quarter" idx="5"/>
          </p:nvPr>
        </p:nvSpPr>
        <p:spPr/>
        <p:txBody>
          <a:bodyPr/>
          <a:lstStyle/>
          <a:p>
            <a:fld id="{010CD943-3925-48FD-904B-AD83036A56DB}" type="slidenum">
              <a:rPr lang="nl-NL" smtClean="0"/>
              <a:t>7</a:t>
            </a:fld>
            <a:endParaRPr lang="nl-NL"/>
          </a:p>
        </p:txBody>
      </p:sp>
    </p:spTree>
    <p:extLst>
      <p:ext uri="{BB962C8B-B14F-4D97-AF65-F5344CB8AC3E}">
        <p14:creationId xmlns:p14="http://schemas.microsoft.com/office/powerpoint/2010/main" val="2157445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07000"/>
              </a:lnSpc>
              <a:spcAft>
                <a:spcPts val="800"/>
              </a:spcAft>
            </a:pPr>
            <a:r>
              <a:rPr lang="en-US" sz="1050" kern="1200" dirty="0">
                <a:solidFill>
                  <a:schemeClr val="tx1"/>
                </a:solidFill>
                <a:latin typeface="RijksoverheidSansText" panose="020B0503040202060203" pitchFamily="34" charset="0"/>
                <a:ea typeface="+mn-ea"/>
                <a:cs typeface="+mn-cs"/>
              </a:rPr>
              <a:t>The enormous pressure on the quality of most river basins and deltas is unlikely to improve, between now and 2050. Under a business-as-usual scenario, achievement of the SDGs is slipping further out of reach — due to both climate change and human interventions. In particular, terrestrial and aquatic biodiversity (SDGs 14 and 15) is projected to deteriorate due to drought, higher water temperatures, disturbed sediment flows, unsustainable water and groundwater abstraction and further increases in nutrient emissions. The projected strong increase in hydropower will improve the achievement score for SDG 7 (Affordable and Clean Energy). Under the business-as-usual scenario, investments are limited in the conditional SDGs on Climate Action (SDG 13) and Partnerships for the Goals (SDG 17). Climate change and sustainable development are fundamentally connected, as the former can undermine the latter.</a:t>
            </a:r>
          </a:p>
          <a:p>
            <a:pPr marL="0" algn="l" defTabSz="914400" rtl="0" eaLnBrk="1" latinLnBrk="0" hangingPunct="1">
              <a:lnSpc>
                <a:spcPct val="107000"/>
              </a:lnSpc>
              <a:spcAft>
                <a:spcPts val="800"/>
              </a:spcAft>
            </a:pPr>
            <a:endParaRPr lang="en-US" sz="1050" kern="1200" dirty="0">
              <a:solidFill>
                <a:schemeClr val="tx1"/>
              </a:solidFill>
              <a:latin typeface="RijksoverheidSansText" panose="020B0503040202060203" pitchFamily="34" charset="0"/>
              <a:ea typeface="+mn-ea"/>
              <a:cs typeface="+mn-cs"/>
            </a:endParaRPr>
          </a:p>
          <a:p>
            <a:pPr marL="0" algn="l" defTabSz="914400" rtl="0" eaLnBrk="1" latinLnBrk="0" hangingPunct="1">
              <a:lnSpc>
                <a:spcPct val="107000"/>
              </a:lnSpc>
              <a:spcAft>
                <a:spcPts val="800"/>
              </a:spcAft>
            </a:pPr>
            <a:r>
              <a:rPr lang="en-US" sz="1050" kern="1200" dirty="0">
                <a:solidFill>
                  <a:schemeClr val="tx1"/>
                </a:solidFill>
                <a:latin typeface="RijksoverheidSansText" panose="020B0503040202060203" pitchFamily="34" charset="0"/>
                <a:ea typeface="+mn-ea"/>
                <a:cs typeface="+mn-cs"/>
              </a:rPr>
              <a:t>The good news here is that we could bend the trend, if we change the way we manage our rivers and deltas and our terrestrial water and groundwater resources. To succeed, it is of paramount importance that we aim for sustainable development and work in the same direction, across all levels and scales. Using the set of SDGs as an inspiration may help to make a change towards more inclusive, sustainable and climate-robust development strategies, plans and projects.</a:t>
            </a:r>
          </a:p>
        </p:txBody>
      </p:sp>
      <p:sp>
        <p:nvSpPr>
          <p:cNvPr id="4" name="Slide Number Placeholder 3"/>
          <p:cNvSpPr>
            <a:spLocks noGrp="1"/>
          </p:cNvSpPr>
          <p:nvPr>
            <p:ph type="sldNum" sz="quarter" idx="5"/>
          </p:nvPr>
        </p:nvSpPr>
        <p:spPr/>
        <p:txBody>
          <a:bodyPr/>
          <a:lstStyle/>
          <a:p>
            <a:fld id="{010CD943-3925-48FD-904B-AD83036A56DB}" type="slidenum">
              <a:rPr lang="nl-NL" smtClean="0"/>
              <a:t>8</a:t>
            </a:fld>
            <a:endParaRPr lang="nl-NL"/>
          </a:p>
        </p:txBody>
      </p:sp>
    </p:spTree>
    <p:extLst>
      <p:ext uri="{BB962C8B-B14F-4D97-AF65-F5344CB8AC3E}">
        <p14:creationId xmlns:p14="http://schemas.microsoft.com/office/powerpoint/2010/main" val="209265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07000"/>
              </a:lnSpc>
              <a:spcAft>
                <a:spcPts val="800"/>
              </a:spcAft>
            </a:pPr>
            <a:r>
              <a:rPr lang="en-US" sz="1050" kern="1200" dirty="0">
                <a:solidFill>
                  <a:schemeClr val="tx1"/>
                </a:solidFill>
                <a:latin typeface="RijksoverheidSansText" panose="020B0503040202060203" pitchFamily="34" charset="0"/>
                <a:ea typeface="+mn-ea"/>
                <a:cs typeface="+mn-cs"/>
              </a:rPr>
              <a:t>Under a business-as-usual scenario, the global number of people exposed to river flooding will increase by 65%, to 108 million a year by 2050. Flooding has strong links with many of the SDGs. Flooding events, for instance, may lead to loss of life and economic damage, increases in waterborne diseases, destruction of buildings and the disruption of critical infrastructure for water and food supply and transport — all of which are linked to SDGs 1, 2, 3, 8 and 11. In many countries, the population in formal cities and informal urban settlements is unequally exposed to flood risks (SDG 10). Adequate adaptation to climate change in flood risk strategies (SDG 13) is of great importance to increase the resilience to flooding. Using nature-based solutions in adaptation strategies can support the ecological quality of freshwater and coastal ecosystems (SDGs 15 and 14, respectively). There are numerous strategies and measures to reduce the risks of river and coastal flooding. Two examples of potential pathways are provided in this slide and the following one (with a low and a high ambition pathway, respectively).</a:t>
            </a:r>
          </a:p>
          <a:p>
            <a:pPr marL="0" algn="l" defTabSz="914400" rtl="0" eaLnBrk="1" latinLnBrk="0" hangingPunct="1">
              <a:lnSpc>
                <a:spcPct val="107000"/>
              </a:lnSpc>
              <a:spcAft>
                <a:spcPts val="800"/>
              </a:spcAft>
            </a:pPr>
            <a:r>
              <a:rPr lang="en-US" sz="1050" kern="1200" dirty="0">
                <a:solidFill>
                  <a:schemeClr val="tx1"/>
                </a:solidFill>
                <a:latin typeface="RijksoverheidSansText" panose="020B0503040202060203" pitchFamily="34" charset="0"/>
                <a:ea typeface="+mn-ea"/>
                <a:cs typeface="+mn-cs"/>
              </a:rPr>
              <a:t> </a:t>
            </a:r>
          </a:p>
          <a:p>
            <a:pPr marL="0" algn="l" defTabSz="914400" rtl="0" eaLnBrk="1" latinLnBrk="0" hangingPunct="1">
              <a:lnSpc>
                <a:spcPct val="107000"/>
              </a:lnSpc>
              <a:spcAft>
                <a:spcPts val="800"/>
              </a:spcAft>
            </a:pPr>
            <a:r>
              <a:rPr lang="en-US" sz="1050" kern="1200" dirty="0">
                <a:solidFill>
                  <a:schemeClr val="tx1"/>
                </a:solidFill>
                <a:latin typeface="RijksoverheidSansText" panose="020B0503040202060203" pitchFamily="34" charset="0"/>
                <a:ea typeface="+mn-ea"/>
                <a:cs typeface="+mn-cs"/>
              </a:rPr>
              <a:t>In the low ambition pathway, flood protection is adapted to the changing climate, such that flood probability stays the same, from 2010 to 2050. Along this pathway, SDG 13 (Climate action) is </a:t>
            </a:r>
            <a:r>
              <a:rPr lang="en-US" sz="1050" kern="1200" dirty="0" err="1">
                <a:solidFill>
                  <a:schemeClr val="tx1"/>
                </a:solidFill>
                <a:latin typeface="RijksoverheidSansText" panose="020B0503040202060203" pitchFamily="34" charset="0"/>
                <a:ea typeface="+mn-ea"/>
                <a:cs typeface="+mn-cs"/>
              </a:rPr>
              <a:t>coloured</a:t>
            </a:r>
            <a:r>
              <a:rPr lang="en-US" sz="1050" kern="1200" dirty="0">
                <a:solidFill>
                  <a:schemeClr val="tx1"/>
                </a:solidFill>
                <a:latin typeface="RijksoverheidSansText" panose="020B0503040202060203" pitchFamily="34" charset="0"/>
                <a:ea typeface="+mn-ea"/>
                <a:cs typeface="+mn-cs"/>
              </a:rPr>
              <a:t> in green. However, flood risk still strongly increases as a result of socio-economic developments, so that there is little to no contribution to other SDGs. For example, groundwater extraction continues to cause subsidence in coastal areas, while houses and industries continue to be built in flood-prone areas.</a:t>
            </a:r>
          </a:p>
        </p:txBody>
      </p:sp>
      <p:sp>
        <p:nvSpPr>
          <p:cNvPr id="4" name="Slide Number Placeholder 3"/>
          <p:cNvSpPr>
            <a:spLocks noGrp="1"/>
          </p:cNvSpPr>
          <p:nvPr>
            <p:ph type="sldNum" sz="quarter" idx="5"/>
          </p:nvPr>
        </p:nvSpPr>
        <p:spPr/>
        <p:txBody>
          <a:bodyPr/>
          <a:lstStyle/>
          <a:p>
            <a:fld id="{010CD943-3925-48FD-904B-AD83036A56DB}" type="slidenum">
              <a:rPr lang="nl-NL" smtClean="0"/>
              <a:t>9</a:t>
            </a:fld>
            <a:endParaRPr lang="nl-NL"/>
          </a:p>
        </p:txBody>
      </p:sp>
    </p:spTree>
    <p:extLst>
      <p:ext uri="{BB962C8B-B14F-4D97-AF65-F5344CB8AC3E}">
        <p14:creationId xmlns:p14="http://schemas.microsoft.com/office/powerpoint/2010/main" val="4202708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0609036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p:cNvSpPr>
          <p:nvPr>
            <p:ph type="dt" sz="half" idx="14"/>
          </p:nvPr>
        </p:nvSpPr>
        <p:spPr/>
        <p:txBody>
          <a:bodyPr/>
          <a:lstStyle/>
          <a:p>
            <a:fld id="{420F3351-B4AF-48C9-B0BE-6F5590DC91D3}" type="datetime1">
              <a:rPr lang="nl-NL" smtClean="0"/>
              <a:t>20-6-2022</a:t>
            </a:fld>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07068713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fld id="{B150221C-793A-4E18-91F9-F9F6E29DCAFB}" type="datetime1">
              <a:rPr lang="nl-NL" smtClean="0"/>
              <a:t>20-6-2022</a:t>
            </a:fld>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33676275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6" name="Tijdelijke aanduiding voor datum 15"/>
          <p:cNvSpPr>
            <a:spLocks noGrp="1"/>
          </p:cNvSpPr>
          <p:nvPr>
            <p:ph type="dt" sz="half" idx="10"/>
          </p:nvPr>
        </p:nvSpPr>
        <p:spPr/>
        <p:txBody>
          <a:bodyPr/>
          <a:lstStyle/>
          <a:p>
            <a:fld id="{894295F2-5575-47DF-A83F-FA4BC9D03E6C}" type="datetime1">
              <a:rPr lang="nl-NL" smtClean="0"/>
              <a:t>20-6-2022</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987676399"/>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nl-NL"/>
              <a:t>Klik om de stijl te bewerken</a:t>
            </a:r>
          </a:p>
        </p:txBody>
      </p:sp>
      <p:sp>
        <p:nvSpPr>
          <p:cNvPr id="12" name="Tijdelijke aanduiding voor datum 11"/>
          <p:cNvSpPr>
            <a:spLocks noGrp="1"/>
          </p:cNvSpPr>
          <p:nvPr>
            <p:ph type="dt" sz="half" idx="10"/>
          </p:nvPr>
        </p:nvSpPr>
        <p:spPr/>
        <p:txBody>
          <a:bodyPr/>
          <a:lstStyle/>
          <a:p>
            <a:fld id="{51935397-293F-47D7-AE97-E2BC057B87C0}" type="datetime1">
              <a:rPr lang="nl-NL" smtClean="0"/>
              <a:t>20-6-2022</a:t>
            </a:fld>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619635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fld id="{60C4D5A9-3ED9-448A-9A49-12E8B1661F27}" type="datetime1">
              <a:rPr lang="nl-NL" smtClean="0"/>
              <a:t>20-6-2022</a:t>
            </a:fld>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176486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7" name="Tijdelijke aanduiding voor datum 16"/>
          <p:cNvSpPr>
            <a:spLocks noGrp="1"/>
          </p:cNvSpPr>
          <p:nvPr>
            <p:ph type="dt" sz="half" idx="14"/>
          </p:nvPr>
        </p:nvSpPr>
        <p:spPr/>
        <p:txBody>
          <a:bodyPr/>
          <a:lstStyle/>
          <a:p>
            <a:fld id="{EFCA55E0-21C2-4300-A1EC-1C69B848F1E0}" type="datetime1">
              <a:rPr lang="nl-NL" smtClean="0"/>
              <a:t>20-6-2022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326528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fld id="{00A04A74-C1F8-4DF2-ABE3-DB7F378F8E9B}" type="datetime1">
              <a:rPr lang="nl-NL" smtClean="0"/>
              <a:t>20-6-2022</a:t>
            </a:fld>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32907119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atum 5"/>
          <p:cNvSpPr>
            <a:spLocks noGrp="1"/>
          </p:cNvSpPr>
          <p:nvPr>
            <p:ph type="dt" sz="half" idx="10"/>
          </p:nvPr>
        </p:nvSpPr>
        <p:spPr/>
        <p:txBody>
          <a:bodyPr/>
          <a:lstStyle/>
          <a:p>
            <a:fld id="{BEC6BA33-232B-4D6A-A262-50C7945602CE}" type="datetime1">
              <a:rPr lang="nl-NL" smtClean="0"/>
              <a:t>20-6-2022</a:t>
            </a:fld>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3449697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fld id="{44949B9F-0C1A-46E4-9155-D0B1F7F78688}" type="datetime1">
              <a:rPr lang="nl-NL" smtClean="0"/>
              <a:t>20-6-2022</a:t>
            </a:fld>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75886313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atum 12"/>
          <p:cNvSpPr>
            <a:spLocks noGrp="1"/>
          </p:cNvSpPr>
          <p:nvPr>
            <p:ph type="dt" sz="half" idx="11"/>
          </p:nvPr>
        </p:nvSpPr>
        <p:spPr/>
        <p:txBody>
          <a:bodyPr/>
          <a:lstStyle/>
          <a:p>
            <a:fld id="{888B158C-60FE-4670-920F-0CB466E71137}" type="datetime1">
              <a:rPr lang="nl-NL" smtClean="0"/>
              <a:t>20-6-2022</a:t>
            </a:fld>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53506947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fld id="{779D8FB0-A55B-4D52-8F13-041CD7CBB729}" type="datetime1">
              <a:rPr lang="nl-NL" smtClean="0"/>
              <a:t>20-6-2022</a:t>
            </a:fld>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625527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11" name="Tijdelijke aanduiding voor datum 10"/>
          <p:cNvSpPr>
            <a:spLocks noGrp="1"/>
          </p:cNvSpPr>
          <p:nvPr>
            <p:ph type="dt" sz="half" idx="25"/>
          </p:nvPr>
        </p:nvSpPr>
        <p:spPr/>
        <p:txBody>
          <a:bodyPr/>
          <a:lstStyle/>
          <a:p>
            <a:fld id="{361100F5-0EA6-473E-88B8-F0622A0B10DC}" type="datetime1">
              <a:rPr lang="nl-NL" smtClean="0"/>
              <a:t>20-6-2022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050693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1"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20" name="Tijdelijke aanduiding voor datum 19"/>
          <p:cNvSpPr>
            <a:spLocks noGrp="1"/>
          </p:cNvSpPr>
          <p:nvPr>
            <p:ph type="dt" sz="half" idx="25"/>
          </p:nvPr>
        </p:nvSpPr>
        <p:spPr/>
        <p:txBody>
          <a:bodyPr/>
          <a:lstStyle/>
          <a:p>
            <a:fld id="{7355376D-21C0-4BA3-A57F-B143DA15CCB9}" type="datetime1">
              <a:rPr lang="nl-NL" smtClean="0"/>
              <a:t>20-6-2022</a:t>
            </a:fld>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17088771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nchor="t"/>
          <a:lstStyle/>
          <a:p>
            <a:r>
              <a:rPr lang="nl-NL"/>
              <a:t>Klik om de stijl te bewerken</a:t>
            </a:r>
          </a:p>
        </p:txBody>
      </p:sp>
      <p:sp>
        <p:nvSpPr>
          <p:cNvPr id="10"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6" name="Tijdelijke aanduiding voor datum 5"/>
          <p:cNvSpPr>
            <a:spLocks noGrp="1"/>
          </p:cNvSpPr>
          <p:nvPr>
            <p:ph type="dt" sz="half" idx="25"/>
          </p:nvPr>
        </p:nvSpPr>
        <p:spPr/>
        <p:txBody>
          <a:bodyPr/>
          <a:lstStyle/>
          <a:p>
            <a:fld id="{ADE1E6B3-99EA-4892-96A6-FD54B4E83581}" type="datetime1">
              <a:rPr lang="nl-NL" smtClean="0"/>
              <a:t>20-6-2022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995654029"/>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fld id="{D3E1E877-3BB3-4FB7-9CEB-9CF2A62834EE}" type="datetime1">
              <a:rPr lang="nl-NL" smtClean="0"/>
              <a:t>20-6-2022</a:t>
            </a:fld>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396057029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9" name="Tijdelijke aanduiding voor datum 8"/>
          <p:cNvSpPr>
            <a:spLocks noGrp="1"/>
          </p:cNvSpPr>
          <p:nvPr>
            <p:ph type="dt" sz="half" idx="15"/>
          </p:nvPr>
        </p:nvSpPr>
        <p:spPr/>
        <p:txBody>
          <a:bodyPr/>
          <a:lstStyle/>
          <a:p>
            <a:fld id="{B7EB07FD-14B4-46DA-A904-B2DE8A7AF10D}" type="datetime1">
              <a:rPr lang="nl-NL" smtClean="0"/>
              <a:t>20-6-2022</a:t>
            </a:fld>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250627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fld id="{B4AC742B-0CA8-42DC-B5D1-A8F4DAEAEFA9}" type="datetime1">
              <a:rPr lang="nl-NL" smtClean="0"/>
              <a:t>20-6-2022</a:t>
            </a:fld>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187255735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fld id="{43FF8BBA-AACE-40D1-93BC-DF574076C5FC}" type="datetime1">
              <a:rPr lang="nl-NL" smtClean="0"/>
              <a:t>20-6-2022</a:t>
            </a:fld>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21097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3" name="Tijdelijke aanduiding voor datum 12"/>
          <p:cNvSpPr>
            <a:spLocks noGrp="1"/>
          </p:cNvSpPr>
          <p:nvPr>
            <p:ph type="dt" sz="half" idx="15"/>
          </p:nvPr>
        </p:nvSpPr>
        <p:spPr/>
        <p:txBody>
          <a:bodyPr/>
          <a:lstStyle/>
          <a:p>
            <a:fld id="{D63CB477-36D7-4000-B628-A811016B9EB3}" type="datetime1">
              <a:rPr lang="nl-NL" smtClean="0"/>
              <a:t>20-6-2022</a:t>
            </a:fld>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5185265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lvl1pPr>
              <a:defRPr/>
            </a:lvl1pPr>
          </a:lstStyle>
          <a:p>
            <a:r>
              <a:rPr lang="nl-NL"/>
              <a:t>Klik op het pictogram als u een afbeelding wilt toevoegen. </a:t>
            </a:r>
            <a:br>
              <a:rPr lang="nl-NL"/>
            </a:br>
            <a:r>
              <a:rPr lang="nl-NL"/>
              <a:t>Let op de rechten van de foto!</a:t>
            </a:r>
          </a:p>
        </p:txBody>
      </p:sp>
      <p:sp>
        <p:nvSpPr>
          <p:cNvPr id="9" name="Titel 8"/>
          <p:cNvSpPr>
            <a:spLocks noGrp="1"/>
          </p:cNvSpPr>
          <p:nvPr>
            <p:ph type="title"/>
          </p:nvPr>
        </p:nvSpPr>
        <p:spPr>
          <a:xfrm>
            <a:off x="634206" y="1051200"/>
            <a:ext cx="10924382" cy="946800"/>
          </a:xfrm>
        </p:spPr>
        <p:txBody>
          <a:bodyPr anchor="t"/>
          <a:lstStyle/>
          <a:p>
            <a:r>
              <a:rPr lang="nl-NL"/>
              <a:t>Klik om de stijl te bewerken</a:t>
            </a:r>
          </a:p>
        </p:txBody>
      </p:sp>
      <p:sp>
        <p:nvSpPr>
          <p:cNvPr id="5" name="Tijdelijke aanduiding voor datum 4"/>
          <p:cNvSpPr>
            <a:spLocks noGrp="1"/>
          </p:cNvSpPr>
          <p:nvPr>
            <p:ph type="dt" sz="half" idx="15"/>
          </p:nvPr>
        </p:nvSpPr>
        <p:spPr/>
        <p:txBody>
          <a:bodyPr/>
          <a:lstStyle/>
          <a:p>
            <a:fld id="{7FADF59C-A8C0-4304-83AD-BACCBD2476BA}" type="datetime1">
              <a:rPr lang="nl-NL" smtClean="0"/>
              <a:t>20-6-2022</a:t>
            </a:fld>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2144673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fld id="{58EAB845-FC90-437C-B360-6F3FB8DD9C1E}" type="datetime1">
              <a:rPr lang="nl-NL" smtClean="0"/>
              <a:t>20-6-2022</a:t>
            </a:fld>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07849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7" name="Afbeelding 6" descr="Afbeelding met tekst&#10;&#10;Automatisch gegenereerde beschrijving">
            <a:extLst>
              <a:ext uri="{FF2B5EF4-FFF2-40B4-BE49-F238E27FC236}">
                <a16:creationId xmlns:a16="http://schemas.microsoft.com/office/drawing/2014/main" id="{354E6144-6E4A-4B72-9FE9-3D26EB358FF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1998" cy="6858000"/>
          </a:xfrm>
          <a:prstGeom prst="rect">
            <a:avLst/>
          </a:prstGeom>
        </p:spPr>
      </p:pic>
      <p:sp>
        <p:nvSpPr>
          <p:cNvPr id="8" name="Rechthoek 7">
            <a:extLst>
              <a:ext uri="{FF2B5EF4-FFF2-40B4-BE49-F238E27FC236}">
                <a16:creationId xmlns:a16="http://schemas.microsoft.com/office/drawing/2014/main" id="{1AE6818D-D410-459C-A1B0-655350341270}"/>
              </a:ext>
            </a:extLst>
          </p:cNvPr>
          <p:cNvSpPr/>
          <p:nvPr userDrawn="1"/>
        </p:nvSpPr>
        <p:spPr>
          <a:xfrm>
            <a:off x="-1" y="-1"/>
            <a:ext cx="12609096" cy="1315453"/>
          </a:xfrm>
          <a:prstGeom prst="rect">
            <a:avLst/>
          </a:prstGeom>
          <a:gradFill>
            <a:gsLst>
              <a:gs pos="100000">
                <a:schemeClr val="tx1">
                  <a:alpha val="0"/>
                </a:schemeClr>
              </a:gs>
              <a:gs pos="0">
                <a:schemeClr val="tx1">
                  <a:alpha val="2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AD2F8D7E-AC89-41A0-B93B-49F5EE2A454B}"/>
              </a:ext>
            </a:extLst>
          </p:cNvPr>
          <p:cNvSpPr/>
          <p:nvPr userDrawn="1"/>
        </p:nvSpPr>
        <p:spPr>
          <a:xfrm rot="16613491">
            <a:off x="353969" y="2145965"/>
            <a:ext cx="7482838" cy="2476111"/>
          </a:xfrm>
          <a:prstGeom prst="rect">
            <a:avLst/>
          </a:prstGeom>
          <a:gradFill>
            <a:gsLst>
              <a:gs pos="100000">
                <a:schemeClr val="tx1">
                  <a:alpha val="0"/>
                </a:schemeClr>
              </a:gs>
              <a:gs pos="0">
                <a:schemeClr val="tx1">
                  <a:alpha val="2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rije vorm: vorm 8">
            <a:extLst>
              <a:ext uri="{FF2B5EF4-FFF2-40B4-BE49-F238E27FC236}">
                <a16:creationId xmlns:a16="http://schemas.microsoft.com/office/drawing/2014/main" id="{88D92B1D-BF79-47E4-BA70-70B7141AD692}"/>
              </a:ext>
            </a:extLst>
          </p:cNvPr>
          <p:cNvSpPr/>
          <p:nvPr userDrawn="1"/>
        </p:nvSpPr>
        <p:spPr>
          <a:xfrm>
            <a:off x="-150126" y="-98296"/>
            <a:ext cx="3651425" cy="7345258"/>
          </a:xfrm>
          <a:custGeom>
            <a:avLst/>
            <a:gdLst>
              <a:gd name="connsiteX0" fmla="*/ 40943 w 3971498"/>
              <a:gd name="connsiteY0" fmla="*/ 13648 h 7383439"/>
              <a:gd name="connsiteX1" fmla="*/ 3971498 w 3971498"/>
              <a:gd name="connsiteY1" fmla="*/ 0 h 7383439"/>
              <a:gd name="connsiteX2" fmla="*/ 2852382 w 3971498"/>
              <a:gd name="connsiteY2" fmla="*/ 7383439 h 7383439"/>
              <a:gd name="connsiteX3" fmla="*/ 0 w 3971498"/>
              <a:gd name="connsiteY3" fmla="*/ 7206018 h 7383439"/>
              <a:gd name="connsiteX4" fmla="*/ 40943 w 3971498"/>
              <a:gd name="connsiteY4" fmla="*/ 13648 h 7383439"/>
              <a:gd name="connsiteX0" fmla="*/ 40943 w 3971498"/>
              <a:gd name="connsiteY0" fmla="*/ 13648 h 7356143"/>
              <a:gd name="connsiteX1" fmla="*/ 3971498 w 3971498"/>
              <a:gd name="connsiteY1" fmla="*/ 0 h 7356143"/>
              <a:gd name="connsiteX2" fmla="*/ 2511188 w 3971498"/>
              <a:gd name="connsiteY2" fmla="*/ 7356143 h 7356143"/>
              <a:gd name="connsiteX3" fmla="*/ 0 w 3971498"/>
              <a:gd name="connsiteY3" fmla="*/ 7206018 h 7356143"/>
              <a:gd name="connsiteX4" fmla="*/ 40943 w 3971498"/>
              <a:gd name="connsiteY4" fmla="*/ 13648 h 7356143"/>
              <a:gd name="connsiteX0" fmla="*/ 40943 w 3466531"/>
              <a:gd name="connsiteY0" fmla="*/ 150126 h 7492621"/>
              <a:gd name="connsiteX1" fmla="*/ 3466531 w 3466531"/>
              <a:gd name="connsiteY1" fmla="*/ 0 h 7492621"/>
              <a:gd name="connsiteX2" fmla="*/ 2511188 w 3466531"/>
              <a:gd name="connsiteY2" fmla="*/ 7492621 h 7492621"/>
              <a:gd name="connsiteX3" fmla="*/ 0 w 3466531"/>
              <a:gd name="connsiteY3" fmla="*/ 7342496 h 7492621"/>
              <a:gd name="connsiteX4" fmla="*/ 40943 w 3466531"/>
              <a:gd name="connsiteY4" fmla="*/ 150126 h 7492621"/>
              <a:gd name="connsiteX0" fmla="*/ 40943 w 3562065"/>
              <a:gd name="connsiteY0" fmla="*/ 136478 h 7478973"/>
              <a:gd name="connsiteX1" fmla="*/ 3562065 w 3562065"/>
              <a:gd name="connsiteY1" fmla="*/ 0 h 7478973"/>
              <a:gd name="connsiteX2" fmla="*/ 2511188 w 3562065"/>
              <a:gd name="connsiteY2" fmla="*/ 7478973 h 7478973"/>
              <a:gd name="connsiteX3" fmla="*/ 0 w 3562065"/>
              <a:gd name="connsiteY3" fmla="*/ 7328848 h 7478973"/>
              <a:gd name="connsiteX4" fmla="*/ 40943 w 3562065"/>
              <a:gd name="connsiteY4" fmla="*/ 136478 h 7478973"/>
              <a:gd name="connsiteX0" fmla="*/ 40943 w 3411939"/>
              <a:gd name="connsiteY0" fmla="*/ 13648 h 7356143"/>
              <a:gd name="connsiteX1" fmla="*/ 3411939 w 3411939"/>
              <a:gd name="connsiteY1" fmla="*/ 0 h 7356143"/>
              <a:gd name="connsiteX2" fmla="*/ 2511188 w 3411939"/>
              <a:gd name="connsiteY2" fmla="*/ 7356143 h 7356143"/>
              <a:gd name="connsiteX3" fmla="*/ 0 w 3411939"/>
              <a:gd name="connsiteY3" fmla="*/ 7206018 h 7356143"/>
              <a:gd name="connsiteX4" fmla="*/ 40943 w 3411939"/>
              <a:gd name="connsiteY4" fmla="*/ 13648 h 7356143"/>
              <a:gd name="connsiteX0" fmla="*/ 40943 w 3651425"/>
              <a:gd name="connsiteY0" fmla="*/ 2763 h 7345258"/>
              <a:gd name="connsiteX1" fmla="*/ 3651425 w 3651425"/>
              <a:gd name="connsiteY1" fmla="*/ 0 h 7345258"/>
              <a:gd name="connsiteX2" fmla="*/ 2511188 w 3651425"/>
              <a:gd name="connsiteY2" fmla="*/ 7345258 h 7345258"/>
              <a:gd name="connsiteX3" fmla="*/ 0 w 3651425"/>
              <a:gd name="connsiteY3" fmla="*/ 7195133 h 7345258"/>
              <a:gd name="connsiteX4" fmla="*/ 40943 w 3651425"/>
              <a:gd name="connsiteY4" fmla="*/ 2763 h 734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425" h="7345258">
                <a:moveTo>
                  <a:pt x="40943" y="2763"/>
                </a:moveTo>
                <a:lnTo>
                  <a:pt x="3651425" y="0"/>
                </a:lnTo>
                <a:lnTo>
                  <a:pt x="2511188" y="7345258"/>
                </a:lnTo>
                <a:lnTo>
                  <a:pt x="0" y="7195133"/>
                </a:lnTo>
                <a:lnTo>
                  <a:pt x="40943" y="27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11">
            <a:extLst>
              <a:ext uri="{FF2B5EF4-FFF2-40B4-BE49-F238E27FC236}">
                <a16:creationId xmlns:a16="http://schemas.microsoft.com/office/drawing/2014/main" id="{6607B0B9-F723-48E2-95AC-9103D8AD0E9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12192000" cy="1879600"/>
          </a:xfrm>
          <a:prstGeom prst="rect">
            <a:avLst/>
          </a:prstGeom>
        </p:spPr>
      </p:pic>
      <p:pic>
        <p:nvPicPr>
          <p:cNvPr id="12" name="Picture 11">
            <a:extLst>
              <a:ext uri="{FF2B5EF4-FFF2-40B4-BE49-F238E27FC236}">
                <a16:creationId xmlns:a16="http://schemas.microsoft.com/office/drawing/2014/main" id="{E4FD4211-14B7-4AE3-B0E9-5FFE04DE2E9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44380" y="6569607"/>
            <a:ext cx="12192000" cy="288393"/>
          </a:xfrm>
          <a:prstGeom prst="rect">
            <a:avLst/>
          </a:prstGeom>
        </p:spPr>
      </p:pic>
      <p:sp>
        <p:nvSpPr>
          <p:cNvPr id="13" name="Tekstvak 12">
            <a:extLst>
              <a:ext uri="{FF2B5EF4-FFF2-40B4-BE49-F238E27FC236}">
                <a16:creationId xmlns:a16="http://schemas.microsoft.com/office/drawing/2014/main" id="{DEB93649-A04E-444A-9054-2FCA73A8E43A}"/>
              </a:ext>
            </a:extLst>
          </p:cNvPr>
          <p:cNvSpPr txBox="1"/>
          <p:nvPr userDrawn="1"/>
        </p:nvSpPr>
        <p:spPr>
          <a:xfrm>
            <a:off x="334963" y="5852081"/>
            <a:ext cx="4828673" cy="369332"/>
          </a:xfrm>
          <a:prstGeom prst="rect">
            <a:avLst/>
          </a:prstGeom>
          <a:noFill/>
        </p:spPr>
        <p:txBody>
          <a:bodyPr wrap="square" rtlCol="0">
            <a:spAutoFit/>
          </a:bodyPr>
          <a:lstStyle/>
          <a:p>
            <a:r>
              <a:rPr lang="en-US" b="1">
                <a:solidFill>
                  <a:schemeClr val="bg1"/>
                </a:solidFill>
              </a:rPr>
              <a:t>pbl.nl</a:t>
            </a:r>
            <a:endParaRPr lang="nl-NL" b="1">
              <a:solidFill>
                <a:schemeClr val="bg1"/>
              </a:solidFill>
            </a:endParaRPr>
          </a:p>
        </p:txBody>
      </p:sp>
    </p:spTree>
    <p:extLst>
      <p:ext uri="{BB962C8B-B14F-4D97-AF65-F5344CB8AC3E}">
        <p14:creationId xmlns:p14="http://schemas.microsoft.com/office/powerpoint/2010/main" val="948455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fld id="{62C7F54C-CC2E-4C2C-85E1-D04844E85A6B}" type="datetime1">
              <a:rPr lang="nl-NL" smtClean="0"/>
              <a:t>20-6-2022</a:t>
            </a:fld>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375953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fld id="{87C2376B-B9CB-4D2E-A934-46B895B0EC04}" type="datetime1">
              <a:rPr lang="nl-NL" smtClean="0"/>
              <a:t>20-6-2022</a:t>
            </a:fld>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41647092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20E0A84D-FB29-4407-9164-9F7B48369ADA}" type="datetime1">
              <a:rPr lang="nl-NL" smtClean="0"/>
              <a:t>20-6-2022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236353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D3F5EE55-3813-4BF3-BC14-B19E5E849F8E}" type="datetime1">
              <a:rPr lang="nl-NL" smtClean="0"/>
              <a:t>20-6-2022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37612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fld id="{D210BAA4-0601-499A-8230-69920160F115}" type="datetime1">
              <a:rPr lang="nl-NL" smtClean="0"/>
              <a:t>20-6-2022</a:t>
            </a:fld>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Tree>
    <p:extLst>
      <p:ext uri="{BB962C8B-B14F-4D97-AF65-F5344CB8AC3E}">
        <p14:creationId xmlns:p14="http://schemas.microsoft.com/office/powerpoint/2010/main" val="339332561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Footer"/>
          <p:cNvSpPr>
            <a:spLocks noGrp="1" noChangeArrowheads="1"/>
          </p:cNvSpPr>
          <p:nvPr>
            <p:ph type="ftr" sz="quarter" idx="10"/>
          </p:nvPr>
        </p:nvSpPr>
        <p:spPr/>
        <p:txBody>
          <a:bodyPr/>
          <a:lstStyle>
            <a:lvl1pPr>
              <a:defRPr/>
            </a:lvl1pPr>
          </a:lstStyle>
          <a:p>
            <a:pPr>
              <a:defRPr/>
            </a:pPr>
            <a:endParaRPr lang="nl-NL"/>
          </a:p>
        </p:txBody>
      </p:sp>
      <p:sp>
        <p:nvSpPr>
          <p:cNvPr id="5" name="sSlideNumber"/>
          <p:cNvSpPr>
            <a:spLocks noGrp="1" noChangeArrowheads="1"/>
          </p:cNvSpPr>
          <p:nvPr>
            <p:ph type="sldNum" sz="quarter" idx="11"/>
          </p:nvPr>
        </p:nvSpPr>
        <p:spPr/>
        <p:txBody>
          <a:bodyPr/>
          <a:lstStyle>
            <a:lvl1pPr>
              <a:defRPr/>
            </a:lvl1pPr>
          </a:lstStyle>
          <a:p>
            <a:fld id="{007B0D11-5ECA-4523-82CB-7973ED3472D1}" type="slidenum">
              <a:rPr lang="nl-NL" altLang="nl-NL"/>
              <a:pPr/>
              <a:t>‹#›</a:t>
            </a:fld>
            <a:endParaRPr lang="nl-NL" altLang="nl-NL"/>
          </a:p>
        </p:txBody>
      </p:sp>
    </p:spTree>
    <p:extLst>
      <p:ext uri="{BB962C8B-B14F-4D97-AF65-F5344CB8AC3E}">
        <p14:creationId xmlns:p14="http://schemas.microsoft.com/office/powerpoint/2010/main" val="2695053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68E211-CCA4-4038-9A33-8B329F03B6C0}" type="datetime1">
              <a:rPr lang="nl-NL" smtClean="0"/>
              <a:t>20-6-2022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19A71E-E473-4B74-AE74-F6774D63B1ED}" type="slidenum">
              <a:rPr lang="nl-NL" smtClean="0"/>
              <a:t>‹#›</a:t>
            </a:fld>
            <a:endParaRPr lang="nl-NL"/>
          </a:p>
        </p:txBody>
      </p:sp>
    </p:spTree>
    <p:extLst>
      <p:ext uri="{BB962C8B-B14F-4D97-AF65-F5344CB8AC3E}">
        <p14:creationId xmlns:p14="http://schemas.microsoft.com/office/powerpoint/2010/main" val="3014672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187934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fld id="{2996486B-650A-4BF5-BB3F-36EEE9049843}" type="datetime1">
              <a:rPr lang="nl-NL" smtClean="0"/>
              <a:t>20-6-2022</a:t>
            </a:fld>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26136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lvl1pPr>
              <a:defRPr baseline="0"/>
            </a:lvl1pPr>
          </a:lstStyle>
          <a:p>
            <a:r>
              <a:rPr lang="nl-NL"/>
              <a:t>Klik op het pictogram als u een afbeelding wilt toevoegen. Let op de rechten van de foto!</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fld id="{EEA4F290-8381-48BA-BB8F-1464325DF228}" type="datetime1">
              <a:rPr lang="nl-NL" smtClean="0"/>
              <a:t>20-6-2022</a:t>
            </a:fld>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20"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240404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lvl1pPr>
              <a:defRPr baseline="0"/>
            </a:lvl1pPr>
          </a:lstStyle>
          <a:p>
            <a:r>
              <a:rPr lang="nl-NL"/>
              <a:t>Klik op het pictogram als u een afbeelding wilt toevoegen. Let op de rechten van de foto!</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14" name="Afbeelding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fld id="{7FF99835-FAC6-4DA8-AB10-F054B9115FE5}" type="datetime1">
              <a:rPr lang="nl-NL" smtClean="0"/>
              <a:t>20-6-2022</a:t>
            </a:fld>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Tree>
    <p:extLst>
      <p:ext uri="{BB962C8B-B14F-4D97-AF65-F5344CB8AC3E}">
        <p14:creationId xmlns:p14="http://schemas.microsoft.com/office/powerpoint/2010/main" val="3034446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hasCustomPrompt="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a:p>
            <a:endParaRPr lang="nl-NL"/>
          </a:p>
        </p:txBody>
      </p:sp>
      <p:pic>
        <p:nvPicPr>
          <p:cNvPr id="9"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8509"/>
            <a:ext cx="12192000" cy="1879600"/>
          </a:xfrm>
          <a:prstGeom prst="rect">
            <a:avLst/>
          </a:prstGeom>
        </p:spPr>
      </p:pic>
    </p:spTree>
    <p:extLst>
      <p:ext uri="{BB962C8B-B14F-4D97-AF65-F5344CB8AC3E}">
        <p14:creationId xmlns:p14="http://schemas.microsoft.com/office/powerpoint/2010/main" val="125173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fld id="{4FE19C86-8632-4BC4-B99A-884ABEC8E8E7}" type="datetime1">
              <a:rPr lang="nl-NL" smtClean="0"/>
              <a:t>20-6-2022</a:t>
            </a:fld>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p>
        </p:txBody>
      </p:sp>
      <p:pic>
        <p:nvPicPr>
          <p:cNvPr id="22"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4179774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fld id="{989930B4-1A9F-426D-B435-54ED86A44E45}" type="datetime1">
              <a:rPr lang="nl-NL" smtClean="0"/>
              <a:t>20-6-2022</a:t>
            </a:fld>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925638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20"/>
          </p:nvPr>
        </p:nvSpPr>
        <p:spPr/>
        <p:txBody>
          <a:bodyPr/>
          <a:lstStyle/>
          <a:p>
            <a:fld id="{6B73EC54-741A-42C6-9C8F-73317D4D7D53}" type="datetime1">
              <a:rPr lang="nl-NL" smtClean="0"/>
              <a:t>20-6-2022</a:t>
            </a:fld>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30915427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4" name="Tijdelijke aanduiding voor afbeelding 21"/>
          <p:cNvSpPr>
            <a:spLocks noGrp="1"/>
          </p:cNvSpPr>
          <p:nvPr>
            <p:ph type="pic" sz="quarter" idx="10" hasCustomPrompt="1"/>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 Let op de rechten van de foto!</a:t>
            </a:r>
          </a:p>
        </p:txBody>
      </p:sp>
      <p:sp>
        <p:nvSpPr>
          <p:cNvPr id="17" name="Tijdelijke aanduiding voor datum 16"/>
          <p:cNvSpPr>
            <a:spLocks noGrp="1"/>
          </p:cNvSpPr>
          <p:nvPr>
            <p:ph type="dt" sz="half" idx="14"/>
          </p:nvPr>
        </p:nvSpPr>
        <p:spPr/>
        <p:txBody>
          <a:bodyPr/>
          <a:lstStyle/>
          <a:p>
            <a:fld id="{75808E85-D7C9-4C72-A786-BE73C80E2264}" type="datetime1">
              <a:rPr lang="nl-NL" smtClean="0"/>
              <a:t>20-6-2022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9635929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p:cNvSpPr>
          <p:nvPr>
            <p:ph type="dt" sz="half" idx="14"/>
          </p:nvPr>
        </p:nvSpPr>
        <p:spPr/>
        <p:txBody>
          <a:bodyPr/>
          <a:lstStyle/>
          <a:p>
            <a:fld id="{FB4570E7-5246-474C-828A-0B83254CDC51}" type="datetime1">
              <a:rPr lang="nl-NL" smtClean="0"/>
              <a:t>20-6-2022</a:t>
            </a:fld>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66535926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fld id="{688BA37E-66FB-49CD-8FC7-D84C9FDE125B}" type="datetime1">
              <a:rPr lang="nl-NL" smtClean="0"/>
              <a:t>20-6-2022</a:t>
            </a:fld>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563577137"/>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6" name="Tijdelijke aanduiding voor datum 15"/>
          <p:cNvSpPr>
            <a:spLocks noGrp="1"/>
          </p:cNvSpPr>
          <p:nvPr>
            <p:ph type="dt" sz="half" idx="10"/>
          </p:nvPr>
        </p:nvSpPr>
        <p:spPr/>
        <p:txBody>
          <a:bodyPr/>
          <a:lstStyle/>
          <a:p>
            <a:fld id="{FAB8127A-C7B7-4EAE-BAFD-5990D9BAE747}" type="datetime1">
              <a:rPr lang="nl-NL" smtClean="0"/>
              <a:t>20-6-2022</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05649750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nl-NL"/>
              <a:t>Klik om de stijl te bewerken</a:t>
            </a:r>
          </a:p>
        </p:txBody>
      </p:sp>
      <p:sp>
        <p:nvSpPr>
          <p:cNvPr id="12" name="Tijdelijke aanduiding voor datum 11"/>
          <p:cNvSpPr>
            <a:spLocks noGrp="1"/>
          </p:cNvSpPr>
          <p:nvPr>
            <p:ph type="dt" sz="half" idx="10"/>
          </p:nvPr>
        </p:nvSpPr>
        <p:spPr/>
        <p:txBody>
          <a:bodyPr/>
          <a:lstStyle/>
          <a:p>
            <a:fld id="{870E39FB-535B-4DBC-A0C2-61B56DBBFAF7}" type="datetime1">
              <a:rPr lang="nl-NL" smtClean="0"/>
              <a:t>20-6-2022</a:t>
            </a:fld>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75384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fld id="{7D24AE63-1C4D-4E05-B701-B7AF55238536}" type="datetime1">
              <a:rPr lang="nl-NL" smtClean="0"/>
              <a:t>20-6-2022</a:t>
            </a:fld>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54984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hasCustomPrompt="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a:p>
            <a:endParaRPr lang="nl-NL"/>
          </a:p>
        </p:txBody>
      </p:sp>
      <p:pic>
        <p:nvPicPr>
          <p:cNvPr id="13"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8509"/>
            <a:ext cx="12192000" cy="1879600"/>
          </a:xfrm>
          <a:prstGeom prst="rect">
            <a:avLst/>
          </a:prstGeom>
        </p:spPr>
      </p:pic>
    </p:spTree>
    <p:extLst>
      <p:ext uri="{BB962C8B-B14F-4D97-AF65-F5344CB8AC3E}">
        <p14:creationId xmlns:p14="http://schemas.microsoft.com/office/powerpoint/2010/main" val="16650638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7" name="Tijdelijke aanduiding voor datum 16"/>
          <p:cNvSpPr>
            <a:spLocks noGrp="1"/>
          </p:cNvSpPr>
          <p:nvPr>
            <p:ph type="dt" sz="half" idx="14"/>
          </p:nvPr>
        </p:nvSpPr>
        <p:spPr/>
        <p:txBody>
          <a:bodyPr/>
          <a:lstStyle/>
          <a:p>
            <a:fld id="{FDF7E75E-F2F1-4F0C-AADD-240B05A8F0D9}" type="datetime1">
              <a:rPr lang="nl-NL" smtClean="0"/>
              <a:t>20-6-2022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144084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fld id="{A573F778-766C-49F6-ACCF-43867F80261F}" type="datetime1">
              <a:rPr lang="nl-NL" smtClean="0"/>
              <a:t>20-6-2022</a:t>
            </a:fld>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22468536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atum 5"/>
          <p:cNvSpPr>
            <a:spLocks noGrp="1"/>
          </p:cNvSpPr>
          <p:nvPr>
            <p:ph type="dt" sz="half" idx="10"/>
          </p:nvPr>
        </p:nvSpPr>
        <p:spPr/>
        <p:txBody>
          <a:bodyPr/>
          <a:lstStyle/>
          <a:p>
            <a:fld id="{4D6E0E64-46FA-43F3-92FB-22BC43FFD788}" type="datetime1">
              <a:rPr lang="nl-NL" smtClean="0"/>
              <a:t>20-6-2022</a:t>
            </a:fld>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0650352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fld id="{13F91C23-2BAB-4572-97BB-F1AB592C7DE6}" type="datetime1">
              <a:rPr lang="nl-NL" smtClean="0"/>
              <a:t>20-6-2022</a:t>
            </a:fld>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63803181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atum 12"/>
          <p:cNvSpPr>
            <a:spLocks noGrp="1"/>
          </p:cNvSpPr>
          <p:nvPr>
            <p:ph type="dt" sz="half" idx="11"/>
          </p:nvPr>
        </p:nvSpPr>
        <p:spPr/>
        <p:txBody>
          <a:bodyPr/>
          <a:lstStyle/>
          <a:p>
            <a:fld id="{B1DCF329-8E97-41DE-A3B0-875F3A162300}" type="datetime1">
              <a:rPr lang="nl-NL" smtClean="0"/>
              <a:t>20-6-2022</a:t>
            </a:fld>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83740623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11" name="Tijdelijke aanduiding voor datum 10"/>
          <p:cNvSpPr>
            <a:spLocks noGrp="1"/>
          </p:cNvSpPr>
          <p:nvPr>
            <p:ph type="dt" sz="half" idx="25"/>
          </p:nvPr>
        </p:nvSpPr>
        <p:spPr/>
        <p:txBody>
          <a:bodyPr/>
          <a:lstStyle/>
          <a:p>
            <a:fld id="{162D46F3-CFD1-4FE7-A433-22F6F0D795C4}" type="datetime1">
              <a:rPr lang="nl-NL" smtClean="0"/>
              <a:t>20-6-2022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9385987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1"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20" name="Tijdelijke aanduiding voor datum 19"/>
          <p:cNvSpPr>
            <a:spLocks noGrp="1"/>
          </p:cNvSpPr>
          <p:nvPr>
            <p:ph type="dt" sz="half" idx="25"/>
          </p:nvPr>
        </p:nvSpPr>
        <p:spPr/>
        <p:txBody>
          <a:bodyPr/>
          <a:lstStyle/>
          <a:p>
            <a:fld id="{3B6E145C-05F5-498E-926B-3C5B438462F2}" type="datetime1">
              <a:rPr lang="nl-NL" smtClean="0"/>
              <a:t>20-6-2022</a:t>
            </a:fld>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71565942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nchor="t"/>
          <a:lstStyle/>
          <a:p>
            <a:r>
              <a:rPr lang="nl-NL"/>
              <a:t>Klik om de stijl te bewerken</a:t>
            </a:r>
          </a:p>
        </p:txBody>
      </p:sp>
      <p:sp>
        <p:nvSpPr>
          <p:cNvPr id="10"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6" name="Tijdelijke aanduiding voor datum 5"/>
          <p:cNvSpPr>
            <a:spLocks noGrp="1"/>
          </p:cNvSpPr>
          <p:nvPr>
            <p:ph type="dt" sz="half" idx="25"/>
          </p:nvPr>
        </p:nvSpPr>
        <p:spPr/>
        <p:txBody>
          <a:bodyPr/>
          <a:lstStyle/>
          <a:p>
            <a:fld id="{92C4592D-9CCA-40E0-9D97-69B4F16781F2}" type="datetime1">
              <a:rPr lang="nl-NL" smtClean="0"/>
              <a:t>20-6-2022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95035628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fld id="{EC358735-FC57-4E11-A5F3-660333C03ED5}" type="datetime1">
              <a:rPr lang="nl-NL" smtClean="0"/>
              <a:t>20-6-2022</a:t>
            </a:fld>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58032801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9" name="Tijdelijke aanduiding voor datum 8"/>
          <p:cNvSpPr>
            <a:spLocks noGrp="1"/>
          </p:cNvSpPr>
          <p:nvPr>
            <p:ph type="dt" sz="half" idx="15"/>
          </p:nvPr>
        </p:nvSpPr>
        <p:spPr/>
        <p:txBody>
          <a:bodyPr/>
          <a:lstStyle/>
          <a:p>
            <a:fld id="{099C90F5-E0E7-4033-940A-19869EAB0586}" type="datetime1">
              <a:rPr lang="nl-NL" smtClean="0"/>
              <a:t>20-6-2022</a:t>
            </a:fld>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614272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8" name="Tijdelijke aanduiding voor datum 17"/>
          <p:cNvSpPr>
            <a:spLocks noGrp="1"/>
          </p:cNvSpPr>
          <p:nvPr>
            <p:ph type="dt" sz="half" idx="17"/>
          </p:nvPr>
        </p:nvSpPr>
        <p:spPr/>
        <p:txBody>
          <a:bodyPr/>
          <a:lstStyle/>
          <a:p>
            <a:fld id="{1F4B673B-8617-4F74-8AFE-7EB0983C772F}" type="datetime1">
              <a:rPr lang="nl-NL" smtClean="0"/>
              <a:t>20-6-2022</a:t>
            </a:fld>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p>
        </p:txBody>
      </p:sp>
    </p:spTree>
    <p:extLst>
      <p:ext uri="{BB962C8B-B14F-4D97-AF65-F5344CB8AC3E}">
        <p14:creationId xmlns:p14="http://schemas.microsoft.com/office/powerpoint/2010/main" val="23112951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fld id="{9F066B60-5F55-42C9-992A-6CBC51E6D226}" type="datetime1">
              <a:rPr lang="nl-NL" smtClean="0"/>
              <a:t>20-6-2022</a:t>
            </a:fld>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1860916681"/>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fld id="{0C30C2FD-582B-4709-8DAB-C40BAEAE5855}" type="datetime1">
              <a:rPr lang="nl-NL" smtClean="0"/>
              <a:t>20-6-2022</a:t>
            </a:fld>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4094694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3" name="Tijdelijke aanduiding voor datum 12"/>
          <p:cNvSpPr>
            <a:spLocks noGrp="1"/>
          </p:cNvSpPr>
          <p:nvPr>
            <p:ph type="dt" sz="half" idx="15"/>
          </p:nvPr>
        </p:nvSpPr>
        <p:spPr/>
        <p:txBody>
          <a:bodyPr/>
          <a:lstStyle/>
          <a:p>
            <a:fld id="{75773E85-D1DA-4224-BEE0-9E80376FCA50}" type="datetime1">
              <a:rPr lang="nl-NL" smtClean="0"/>
              <a:t>20-6-2022</a:t>
            </a:fld>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461613061"/>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lvl1pPr>
              <a:defRPr/>
            </a:lvl1pPr>
          </a:lstStyle>
          <a:p>
            <a:r>
              <a:rPr lang="nl-NL"/>
              <a:t>Klik op het pictogram als u een afbeelding wilt toevoegen. </a:t>
            </a:r>
            <a:br>
              <a:rPr lang="nl-NL"/>
            </a:br>
            <a:r>
              <a:rPr lang="nl-NL"/>
              <a:t>Let op de rechten van de foto!</a:t>
            </a:r>
          </a:p>
        </p:txBody>
      </p:sp>
      <p:sp>
        <p:nvSpPr>
          <p:cNvPr id="9" name="Titel 8"/>
          <p:cNvSpPr>
            <a:spLocks noGrp="1"/>
          </p:cNvSpPr>
          <p:nvPr>
            <p:ph type="title"/>
          </p:nvPr>
        </p:nvSpPr>
        <p:spPr>
          <a:xfrm>
            <a:off x="634206" y="1051200"/>
            <a:ext cx="10924382" cy="946800"/>
          </a:xfrm>
        </p:spPr>
        <p:txBody>
          <a:bodyPr anchor="t"/>
          <a:lstStyle/>
          <a:p>
            <a:r>
              <a:rPr lang="nl-NL"/>
              <a:t>Klik om de stijl te bewerken</a:t>
            </a:r>
          </a:p>
        </p:txBody>
      </p:sp>
      <p:sp>
        <p:nvSpPr>
          <p:cNvPr id="5" name="Tijdelijke aanduiding voor datum 4"/>
          <p:cNvSpPr>
            <a:spLocks noGrp="1"/>
          </p:cNvSpPr>
          <p:nvPr>
            <p:ph type="dt" sz="half" idx="15"/>
          </p:nvPr>
        </p:nvSpPr>
        <p:spPr/>
        <p:txBody>
          <a:bodyPr/>
          <a:lstStyle/>
          <a:p>
            <a:fld id="{5868FA95-91A5-403A-9381-8AAB7846ED76}" type="datetime1">
              <a:rPr lang="nl-NL" smtClean="0"/>
              <a:t>20-6-2022</a:t>
            </a:fld>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77920648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fld id="{EE110E5C-7D2A-405C-BF16-940E4A9637AF}" type="datetime1">
              <a:rPr lang="nl-NL" smtClean="0"/>
              <a:t>20-6-2022</a:t>
            </a:fld>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612798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fld id="{38F32485-355A-4A69-838D-73EC2E6AB572}" type="datetime1">
              <a:rPr lang="nl-NL" smtClean="0"/>
              <a:t>20-6-2022</a:t>
            </a:fld>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4571378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fld id="{CCA9FF95-5E16-4B0D-89DC-FED5AF0C580B}" type="datetime1">
              <a:rPr lang="nl-NL" smtClean="0"/>
              <a:t>20-6-2022</a:t>
            </a:fld>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1568788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AF080CF0-5D98-4550-A073-C8A614466C03}" type="datetime1">
              <a:rPr lang="nl-NL" smtClean="0"/>
              <a:t>20-6-2022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709123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C64BC183-1371-4990-B33C-8C8F9055D554}" type="datetime1">
              <a:rPr lang="nl-NL" smtClean="0"/>
              <a:t>20-6-2022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135543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fld id="{7A313F57-BA2F-4220-9113-ADA6D0EA05F0}" type="datetime1">
              <a:rPr lang="nl-NL" smtClean="0"/>
              <a:t>20-6-2022</a:t>
            </a:fld>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Tree>
    <p:extLst>
      <p:ext uri="{BB962C8B-B14F-4D97-AF65-F5344CB8AC3E}">
        <p14:creationId xmlns:p14="http://schemas.microsoft.com/office/powerpoint/2010/main" val="267370137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fld id="{EF25A173-6476-47A6-8FAE-B903792633D9}" type="datetime1">
              <a:rPr lang="nl-NL" smtClean="0"/>
              <a:t>20-6-2022</a:t>
            </a:fld>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11"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95618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Footer"/>
          <p:cNvSpPr>
            <a:spLocks noGrp="1" noChangeArrowheads="1"/>
          </p:cNvSpPr>
          <p:nvPr>
            <p:ph type="ftr" sz="quarter" idx="10"/>
          </p:nvPr>
        </p:nvSpPr>
        <p:spPr/>
        <p:txBody>
          <a:bodyPr/>
          <a:lstStyle>
            <a:lvl1pPr>
              <a:defRPr/>
            </a:lvl1pPr>
          </a:lstStyle>
          <a:p>
            <a:pPr>
              <a:defRPr/>
            </a:pPr>
            <a:endParaRPr lang="nl-NL"/>
          </a:p>
        </p:txBody>
      </p:sp>
      <p:sp>
        <p:nvSpPr>
          <p:cNvPr id="5" name="sSlideNumber"/>
          <p:cNvSpPr>
            <a:spLocks noGrp="1" noChangeArrowheads="1"/>
          </p:cNvSpPr>
          <p:nvPr>
            <p:ph type="sldNum" sz="quarter" idx="11"/>
          </p:nvPr>
        </p:nvSpPr>
        <p:spPr/>
        <p:txBody>
          <a:bodyPr/>
          <a:lstStyle>
            <a:lvl1pPr>
              <a:defRPr/>
            </a:lvl1pPr>
          </a:lstStyle>
          <a:p>
            <a:fld id="{007B0D11-5ECA-4523-82CB-7973ED3472D1}" type="slidenum">
              <a:rPr lang="nl-NL" altLang="nl-NL"/>
              <a:pPr/>
              <a:t>‹#›</a:t>
            </a:fld>
            <a:endParaRPr lang="nl-NL" altLang="nl-NL"/>
          </a:p>
        </p:txBody>
      </p:sp>
    </p:spTree>
    <p:extLst>
      <p:ext uri="{BB962C8B-B14F-4D97-AF65-F5344CB8AC3E}">
        <p14:creationId xmlns:p14="http://schemas.microsoft.com/office/powerpoint/2010/main" val="296594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20"/>
          </p:nvPr>
        </p:nvSpPr>
        <p:spPr/>
        <p:txBody>
          <a:bodyPr/>
          <a:lstStyle/>
          <a:p>
            <a:fld id="{2AE2B465-3294-47F0-809A-0B5DAD9AC22E}" type="datetime1">
              <a:rPr lang="nl-NL" smtClean="0"/>
              <a:t>20-6-2022</a:t>
            </a:fld>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54894188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4" name="Tijdelijke aanduiding voor afbeelding 21"/>
          <p:cNvSpPr>
            <a:spLocks noGrp="1"/>
          </p:cNvSpPr>
          <p:nvPr>
            <p:ph type="pic" sz="quarter" idx="10" hasCustomPrompt="1"/>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 Let op de rechten van de foto!</a:t>
            </a:r>
          </a:p>
        </p:txBody>
      </p:sp>
      <p:sp>
        <p:nvSpPr>
          <p:cNvPr id="17" name="Tijdelijke aanduiding voor datum 16"/>
          <p:cNvSpPr>
            <a:spLocks noGrp="1"/>
          </p:cNvSpPr>
          <p:nvPr>
            <p:ph type="dt" sz="half" idx="14"/>
          </p:nvPr>
        </p:nvSpPr>
        <p:spPr/>
        <p:txBody>
          <a:bodyPr/>
          <a:lstStyle/>
          <a:p>
            <a:fld id="{D4F9C20A-74FB-43B5-937A-D3D989E333C4}" type="datetime1">
              <a:rPr lang="nl-NL" smtClean="0"/>
              <a:t>20-6-2022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42490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image" Target="../media/image16.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image" Target="../media/image15.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pic>
        <p:nvPicPr>
          <p:cNvPr id="12" name="Afbeelding 11"/>
          <p:cNvPicPr>
            <a:picLocks noChangeAspect="1"/>
          </p:cNvPicPr>
          <p:nvPr userDrawn="1"/>
        </p:nvPicPr>
        <p:blipFill>
          <a:blip r:embed="rId38">
            <a:extLst>
              <a:ext uri="{28A0092B-C50C-407E-A947-70E740481C1C}">
                <a14:useLocalDpi xmlns:a14="http://schemas.microsoft.com/office/drawing/2010/main"/>
              </a:ext>
            </a:extLst>
          </a:blip>
          <a:stretch>
            <a:fillRect/>
          </a:stretch>
        </p:blipFill>
        <p:spPr>
          <a:xfrm>
            <a:off x="3" y="0"/>
            <a:ext cx="12191988" cy="1066799"/>
          </a:xfrm>
          <a:prstGeom prst="rect">
            <a:avLst/>
          </a:prstGeom>
        </p:spPr>
      </p:pic>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553199" y="6372038"/>
            <a:ext cx="3781426" cy="264272"/>
          </a:xfrm>
          <a:prstGeom prst="rect">
            <a:avLst/>
          </a:prstGeom>
        </p:spPr>
        <p:txBody>
          <a:bodyPr vert="horz" lIns="91440" tIns="0" rIns="91440" bIns="45720" rtlCol="0" anchor="b" anchorCtr="0"/>
          <a:lstStyle>
            <a:lvl1pPr algn="l">
              <a:defRPr sz="1050">
                <a:solidFill>
                  <a:schemeClr val="bg1">
                    <a:lumMod val="65000"/>
                  </a:schemeClr>
                </a:solidFill>
              </a:defRPr>
            </a:lvl1pPr>
          </a:lstStyle>
          <a:p>
            <a:fld id="{CF780FE9-0C99-443A-BEFA-DC873BDAFFAA}" type="datetime1">
              <a:rPr lang="nl-NL" smtClean="0"/>
              <a:t>20-6-2022</a:t>
            </a:fld>
            <a:endParaRPr lang="nl-NL"/>
          </a:p>
        </p:txBody>
      </p:sp>
      <p:sp>
        <p:nvSpPr>
          <p:cNvPr id="14" name="Tijdelijke aanduiding voor voettekst 4"/>
          <p:cNvSpPr>
            <a:spLocks noGrp="1"/>
          </p:cNvSpPr>
          <p:nvPr>
            <p:ph type="ftr" sz="quarter" idx="3"/>
          </p:nvPr>
        </p:nvSpPr>
        <p:spPr>
          <a:xfrm>
            <a:off x="635000" y="6372038"/>
            <a:ext cx="5003800" cy="264272"/>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10639424" y="6372038"/>
            <a:ext cx="919163" cy="264272"/>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3208527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pic>
        <p:nvPicPr>
          <p:cNvPr id="7" name="Afbeelding 6">
            <a:extLst>
              <a:ext uri="{FF2B5EF4-FFF2-40B4-BE49-F238E27FC236}">
                <a16:creationId xmlns:a16="http://schemas.microsoft.com/office/drawing/2014/main" id="{B26393F4-0070-4A0A-AE80-AF5C45C3FC90}"/>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553199" y="6372038"/>
            <a:ext cx="3781426" cy="264272"/>
          </a:xfrm>
          <a:prstGeom prst="rect">
            <a:avLst/>
          </a:prstGeom>
        </p:spPr>
        <p:txBody>
          <a:bodyPr vert="horz" lIns="91440" tIns="0" rIns="91440" bIns="45720" rtlCol="0" anchor="b" anchorCtr="0"/>
          <a:lstStyle>
            <a:lvl1pPr algn="l">
              <a:defRPr sz="1050">
                <a:solidFill>
                  <a:schemeClr val="bg1">
                    <a:lumMod val="65000"/>
                  </a:schemeClr>
                </a:solidFill>
              </a:defRPr>
            </a:lvl1pPr>
          </a:lstStyle>
          <a:p>
            <a:fld id="{74FDA982-36E0-45B7-B804-29F452C27155}" type="datetime1">
              <a:rPr lang="nl-NL" smtClean="0"/>
              <a:t>20-6-2022</a:t>
            </a:fld>
            <a:endParaRPr lang="nl-NL"/>
          </a:p>
        </p:txBody>
      </p:sp>
      <p:sp>
        <p:nvSpPr>
          <p:cNvPr id="14" name="Tijdelijke aanduiding voor voettekst 4"/>
          <p:cNvSpPr>
            <a:spLocks noGrp="1"/>
          </p:cNvSpPr>
          <p:nvPr>
            <p:ph type="ftr" sz="quarter" idx="3"/>
          </p:nvPr>
        </p:nvSpPr>
        <p:spPr>
          <a:xfrm>
            <a:off x="635000" y="6372038"/>
            <a:ext cx="5003800" cy="264272"/>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10639424" y="6372038"/>
            <a:ext cx="919163" cy="264272"/>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a:p>
        </p:txBody>
      </p:sp>
      <p:pic>
        <p:nvPicPr>
          <p:cNvPr id="9" name="Afbeelding 11"/>
          <p:cNvPicPr>
            <a:picLocks noChangeAspect="1"/>
          </p:cNvPicPr>
          <p:nvPr userDrawn="1"/>
        </p:nvPicPr>
        <p:blipFill>
          <a:blip r:embed="rId37">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Tree>
    <p:extLst>
      <p:ext uri="{BB962C8B-B14F-4D97-AF65-F5344CB8AC3E}">
        <p14:creationId xmlns:p14="http://schemas.microsoft.com/office/powerpoint/2010/main" val="229733282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8.xml"/><Relationship Id="rId1" Type="http://schemas.openxmlformats.org/officeDocument/2006/relationships/themeOverride" Target="../theme/themeOverride1.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8" Type="http://schemas.openxmlformats.org/officeDocument/2006/relationships/hyperlink" Target="http://www.pbl.nl/" TargetMode="External"/><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inhoud 10" descr="Background image: icon of a drop of water.">
            <a:extLst>
              <a:ext uri="{FF2B5EF4-FFF2-40B4-BE49-F238E27FC236}">
                <a16:creationId xmlns:a16="http://schemas.microsoft.com/office/drawing/2014/main" id="{6FFB85D3-4B6F-4F4A-A550-48A2A81F57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1"/>
          </a:xfrm>
        </p:spPr>
      </p:pic>
      <p:sp>
        <p:nvSpPr>
          <p:cNvPr id="3" name="Titel 2">
            <a:extLst>
              <a:ext uri="{FF2B5EF4-FFF2-40B4-BE49-F238E27FC236}">
                <a16:creationId xmlns:a16="http://schemas.microsoft.com/office/drawing/2014/main" id="{B5540669-A349-4D34-B7E7-D9AB60DE53D3}"/>
              </a:ext>
            </a:extLst>
          </p:cNvPr>
          <p:cNvSpPr>
            <a:spLocks noGrp="1"/>
          </p:cNvSpPr>
          <p:nvPr>
            <p:ph type="title"/>
          </p:nvPr>
        </p:nvSpPr>
        <p:spPr>
          <a:xfrm>
            <a:off x="2255520" y="1052513"/>
            <a:ext cx="9303068" cy="1599247"/>
          </a:xfrm>
        </p:spPr>
        <p:txBody>
          <a:bodyPr>
            <a:normAutofit/>
          </a:bodyPr>
          <a:lstStyle/>
          <a:p>
            <a:r>
              <a:rPr lang="en-US" dirty="0"/>
              <a:t>How to navigate river basins and deltas towards a sustainable future?</a:t>
            </a:r>
            <a:endParaRPr lang="nl-NL" dirty="0"/>
          </a:p>
        </p:txBody>
      </p:sp>
    </p:spTree>
    <p:extLst>
      <p:ext uri="{BB962C8B-B14F-4D97-AF65-F5344CB8AC3E}">
        <p14:creationId xmlns:p14="http://schemas.microsoft.com/office/powerpoint/2010/main" val="97548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descr="Image showing a cross-section of a landscape for a high-ambition scenario. The top-right shows a circle with different SDGs, with most effects shown as positive.">
            <a:extLst>
              <a:ext uri="{FF2B5EF4-FFF2-40B4-BE49-F238E27FC236}">
                <a16:creationId xmlns:a16="http://schemas.microsoft.com/office/drawing/2014/main" id="{D282276F-E06E-4883-A9F0-FE5E0EBA5AD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 y="0"/>
            <a:ext cx="12191990" cy="6857995"/>
          </a:xfrm>
        </p:spPr>
      </p:pic>
      <p:pic>
        <p:nvPicPr>
          <p:cNvPr id="4" name="Afbeelding 11">
            <a:extLst>
              <a:ext uri="{FF2B5EF4-FFF2-40B4-BE49-F238E27FC236}">
                <a16:creationId xmlns:a16="http://schemas.microsoft.com/office/drawing/2014/main" id="{0E9BA550-690A-4A4A-8BD7-6E0943DA85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
        <p:nvSpPr>
          <p:cNvPr id="5" name="Titel 2">
            <a:extLst>
              <a:ext uri="{FF2B5EF4-FFF2-40B4-BE49-F238E27FC236}">
                <a16:creationId xmlns:a16="http://schemas.microsoft.com/office/drawing/2014/main" id="{BB0F9797-71EB-492C-9829-2C2853B6DD2E}"/>
              </a:ext>
            </a:extLst>
          </p:cNvPr>
          <p:cNvSpPr txBox="1">
            <a:spLocks/>
          </p:cNvSpPr>
          <p:nvPr/>
        </p:nvSpPr>
        <p:spPr>
          <a:xfrm>
            <a:off x="369917" y="4332426"/>
            <a:ext cx="4920282" cy="2258874"/>
          </a:xfrm>
          <a:prstGeom prst="rect">
            <a:avLst/>
          </a:prstGeom>
        </p:spPr>
        <p:txBody>
          <a:bodyPr vert="horz" lIns="91440" tIns="45720" rIns="91440" bIns="45720" rtlCol="0" anchor="t" anchorCtr="0">
            <a:normAutofit fontScale="47500" lnSpcReduction="20000"/>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pPr>
              <a:lnSpc>
                <a:spcPct val="110000"/>
              </a:lnSpc>
            </a:pPr>
            <a:r>
              <a:rPr lang="nl-NL" sz="6700" err="1"/>
              <a:t>Flood</a:t>
            </a:r>
            <a:r>
              <a:rPr lang="nl-NL" sz="6700"/>
              <a:t> risk:</a:t>
            </a:r>
            <a:br>
              <a:rPr lang="nl-NL" sz="6700"/>
            </a:br>
            <a:r>
              <a:rPr lang="nl-NL" sz="6700"/>
              <a:t>High </a:t>
            </a:r>
            <a:r>
              <a:rPr lang="nl-NL" sz="6700" err="1"/>
              <a:t>ambition</a:t>
            </a:r>
            <a:endParaRPr lang="nl-NL" sz="6700"/>
          </a:p>
          <a:p>
            <a:pPr>
              <a:lnSpc>
                <a:spcPct val="110000"/>
              </a:lnSpc>
            </a:pPr>
            <a:r>
              <a:rPr lang="nl-NL" sz="3800"/>
              <a:t>- Nature-</a:t>
            </a:r>
            <a:r>
              <a:rPr lang="nl-NL" sz="3800" err="1"/>
              <a:t>based</a:t>
            </a:r>
            <a:r>
              <a:rPr lang="nl-NL" sz="3800"/>
              <a:t> &amp; </a:t>
            </a:r>
            <a:r>
              <a:rPr lang="nl-NL" sz="3800" err="1"/>
              <a:t>technical</a:t>
            </a:r>
            <a:r>
              <a:rPr lang="nl-NL" sz="3800"/>
              <a:t> </a:t>
            </a:r>
            <a:r>
              <a:rPr lang="nl-NL" sz="3800" err="1"/>
              <a:t>solutions</a:t>
            </a:r>
            <a:br>
              <a:rPr lang="nl-NL" sz="3800"/>
            </a:br>
            <a:r>
              <a:rPr lang="nl-NL" sz="3800"/>
              <a:t>- </a:t>
            </a:r>
            <a:r>
              <a:rPr lang="nl-NL" sz="3800" err="1"/>
              <a:t>Adapted</a:t>
            </a:r>
            <a:r>
              <a:rPr lang="nl-NL" sz="3800"/>
              <a:t> </a:t>
            </a:r>
            <a:r>
              <a:rPr lang="nl-NL" sz="3800" err="1"/>
              <a:t>to</a:t>
            </a:r>
            <a:r>
              <a:rPr lang="nl-NL" sz="3800"/>
              <a:t> </a:t>
            </a:r>
            <a:r>
              <a:rPr lang="nl-NL" sz="3800" err="1"/>
              <a:t>climate</a:t>
            </a:r>
            <a:r>
              <a:rPr lang="nl-NL" sz="3800"/>
              <a:t> change</a:t>
            </a:r>
            <a:br>
              <a:rPr lang="nl-NL" sz="3800"/>
            </a:br>
            <a:r>
              <a:rPr lang="nl-NL" sz="3800"/>
              <a:t>- </a:t>
            </a:r>
            <a:r>
              <a:rPr lang="nl-NL" sz="3800" err="1"/>
              <a:t>Also</a:t>
            </a:r>
            <a:r>
              <a:rPr lang="nl-NL" sz="3800"/>
              <a:t> </a:t>
            </a:r>
            <a:r>
              <a:rPr lang="nl-NL" sz="3800" err="1"/>
              <a:t>adapted</a:t>
            </a:r>
            <a:r>
              <a:rPr lang="nl-NL" sz="3800"/>
              <a:t> </a:t>
            </a:r>
            <a:r>
              <a:rPr lang="nl-NL" sz="3800" err="1"/>
              <a:t>to</a:t>
            </a:r>
            <a:r>
              <a:rPr lang="nl-NL" sz="3800"/>
              <a:t> </a:t>
            </a:r>
            <a:r>
              <a:rPr lang="nl-NL" sz="3800" err="1"/>
              <a:t>socio-economic</a:t>
            </a:r>
            <a:r>
              <a:rPr lang="nl-NL" sz="3800"/>
              <a:t> change</a:t>
            </a:r>
          </a:p>
          <a:p>
            <a:pPr>
              <a:lnSpc>
                <a:spcPct val="110000"/>
              </a:lnSpc>
            </a:pPr>
            <a:r>
              <a:rPr lang="nl-NL" sz="3800"/>
              <a:t>- </a:t>
            </a:r>
            <a:r>
              <a:rPr lang="nl-NL" sz="3800" err="1"/>
              <a:t>Reducing</a:t>
            </a:r>
            <a:r>
              <a:rPr lang="nl-NL" sz="3800"/>
              <a:t> </a:t>
            </a:r>
            <a:r>
              <a:rPr lang="nl-NL" sz="3800" err="1"/>
              <a:t>flood</a:t>
            </a:r>
            <a:r>
              <a:rPr lang="nl-NL" sz="3800"/>
              <a:t> risk </a:t>
            </a:r>
            <a:r>
              <a:rPr lang="nl-NL" sz="3800" err="1"/>
              <a:t>inequality</a:t>
            </a:r>
            <a:endParaRPr lang="nl-NL" sz="3800"/>
          </a:p>
        </p:txBody>
      </p:sp>
    </p:spTree>
    <p:extLst>
      <p:ext uri="{BB962C8B-B14F-4D97-AF65-F5344CB8AC3E}">
        <p14:creationId xmlns:p14="http://schemas.microsoft.com/office/powerpoint/2010/main" val="3095520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D282276F-E06E-4883-A9F0-FE5E0EBA5AD9}"/>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4" y="0"/>
            <a:ext cx="12191991" cy="6857995"/>
          </a:xfrm>
        </p:spPr>
      </p:pic>
      <p:sp>
        <p:nvSpPr>
          <p:cNvPr id="7" name="Titel 2">
            <a:extLst>
              <a:ext uri="{FF2B5EF4-FFF2-40B4-BE49-F238E27FC236}">
                <a16:creationId xmlns:a16="http://schemas.microsoft.com/office/drawing/2014/main" id="{16A72DA5-0AB2-43CF-83DE-46020413156E}"/>
              </a:ext>
            </a:extLst>
          </p:cNvPr>
          <p:cNvSpPr>
            <a:spLocks noGrp="1"/>
          </p:cNvSpPr>
          <p:nvPr>
            <p:ph type="title"/>
          </p:nvPr>
        </p:nvSpPr>
        <p:spPr>
          <a:xfrm>
            <a:off x="635000" y="1052513"/>
            <a:ext cx="10923588" cy="948047"/>
          </a:xfrm>
        </p:spPr>
        <p:txBody>
          <a:bodyPr>
            <a:normAutofit/>
          </a:bodyPr>
          <a:lstStyle/>
          <a:p>
            <a:r>
              <a:rPr lang="nl-NL" dirty="0" err="1"/>
              <a:t>Adaptive</a:t>
            </a:r>
            <a:r>
              <a:rPr lang="nl-NL" dirty="0"/>
              <a:t> </a:t>
            </a:r>
            <a:r>
              <a:rPr lang="nl-NL" dirty="0" err="1"/>
              <a:t>pathways</a:t>
            </a:r>
            <a:r>
              <a:rPr lang="nl-NL" dirty="0"/>
              <a:t> for </a:t>
            </a:r>
            <a:r>
              <a:rPr lang="nl-NL" dirty="0" err="1"/>
              <a:t>sustainable</a:t>
            </a:r>
            <a:r>
              <a:rPr lang="nl-NL" dirty="0"/>
              <a:t> </a:t>
            </a:r>
            <a:r>
              <a:rPr lang="nl-NL" dirty="0" err="1"/>
              <a:t>river</a:t>
            </a:r>
            <a:r>
              <a:rPr lang="nl-NL" dirty="0"/>
              <a:t> </a:t>
            </a:r>
            <a:r>
              <a:rPr lang="nl-NL" dirty="0" err="1"/>
              <a:t>basins</a:t>
            </a:r>
            <a:endParaRPr lang="nl-NL" dirty="0"/>
          </a:p>
        </p:txBody>
      </p:sp>
    </p:spTree>
    <p:extLst>
      <p:ext uri="{BB962C8B-B14F-4D97-AF65-F5344CB8AC3E}">
        <p14:creationId xmlns:p14="http://schemas.microsoft.com/office/powerpoint/2010/main" val="45373073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D282276F-E06E-4883-A9F0-FE5E0EBA5AD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 y="0"/>
            <a:ext cx="12191990" cy="6857995"/>
          </a:xfrm>
        </p:spPr>
      </p:pic>
      <p:sp>
        <p:nvSpPr>
          <p:cNvPr id="3" name="Titel 2">
            <a:extLst>
              <a:ext uri="{FF2B5EF4-FFF2-40B4-BE49-F238E27FC236}">
                <a16:creationId xmlns:a16="http://schemas.microsoft.com/office/drawing/2014/main" id="{E1724F65-A9CF-4A82-8D9B-22C93CAC9A9B}"/>
              </a:ext>
            </a:extLst>
          </p:cNvPr>
          <p:cNvSpPr>
            <a:spLocks noGrp="1"/>
          </p:cNvSpPr>
          <p:nvPr>
            <p:ph type="title"/>
          </p:nvPr>
        </p:nvSpPr>
        <p:spPr/>
        <p:txBody>
          <a:bodyPr>
            <a:normAutofit/>
          </a:bodyPr>
          <a:lstStyle/>
          <a:p>
            <a:r>
              <a:rPr lang="nl-NL" dirty="0" err="1"/>
              <a:t>Adaptive</a:t>
            </a:r>
            <a:r>
              <a:rPr lang="nl-NL" dirty="0"/>
              <a:t> </a:t>
            </a:r>
            <a:r>
              <a:rPr lang="nl-NL" dirty="0" err="1"/>
              <a:t>pathways</a:t>
            </a:r>
            <a:r>
              <a:rPr lang="nl-NL" dirty="0"/>
              <a:t> for </a:t>
            </a:r>
            <a:r>
              <a:rPr lang="nl-NL" dirty="0" err="1"/>
              <a:t>sustainable</a:t>
            </a:r>
            <a:r>
              <a:rPr lang="nl-NL" dirty="0"/>
              <a:t> </a:t>
            </a:r>
            <a:r>
              <a:rPr lang="nl-NL" dirty="0" err="1"/>
              <a:t>river</a:t>
            </a:r>
            <a:r>
              <a:rPr lang="nl-NL" dirty="0"/>
              <a:t> </a:t>
            </a:r>
            <a:r>
              <a:rPr lang="nl-NL" dirty="0" err="1"/>
              <a:t>basins</a:t>
            </a:r>
            <a:endParaRPr lang="nl-NL" dirty="0"/>
          </a:p>
        </p:txBody>
      </p:sp>
    </p:spTree>
    <p:extLst>
      <p:ext uri="{BB962C8B-B14F-4D97-AF65-F5344CB8AC3E}">
        <p14:creationId xmlns:p14="http://schemas.microsoft.com/office/powerpoint/2010/main" val="51172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D282276F-E06E-4883-A9F0-FE5E0EBA5AD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9" y="0"/>
            <a:ext cx="12191990" cy="6857995"/>
          </a:xfrm>
        </p:spPr>
      </p:pic>
      <p:sp>
        <p:nvSpPr>
          <p:cNvPr id="3" name="Titel 2">
            <a:extLst>
              <a:ext uri="{FF2B5EF4-FFF2-40B4-BE49-F238E27FC236}">
                <a16:creationId xmlns:a16="http://schemas.microsoft.com/office/drawing/2014/main" id="{E1724F65-A9CF-4A82-8D9B-22C93CAC9A9B}"/>
              </a:ext>
            </a:extLst>
          </p:cNvPr>
          <p:cNvSpPr>
            <a:spLocks noGrp="1"/>
          </p:cNvSpPr>
          <p:nvPr>
            <p:ph type="title"/>
          </p:nvPr>
        </p:nvSpPr>
        <p:spPr/>
        <p:txBody>
          <a:bodyPr>
            <a:normAutofit/>
          </a:bodyPr>
          <a:lstStyle/>
          <a:p>
            <a:r>
              <a:rPr lang="nl-NL" err="1"/>
              <a:t>Adaptive</a:t>
            </a:r>
            <a:r>
              <a:rPr lang="nl-NL"/>
              <a:t> </a:t>
            </a:r>
            <a:r>
              <a:rPr lang="nl-NL" err="1"/>
              <a:t>pathways</a:t>
            </a:r>
            <a:r>
              <a:rPr lang="nl-NL"/>
              <a:t> </a:t>
            </a:r>
            <a:r>
              <a:rPr lang="nl-NL" err="1"/>
              <a:t>for</a:t>
            </a:r>
            <a:r>
              <a:rPr lang="nl-NL"/>
              <a:t> </a:t>
            </a:r>
            <a:r>
              <a:rPr lang="nl-NL" err="1"/>
              <a:t>sustainable</a:t>
            </a:r>
            <a:r>
              <a:rPr lang="nl-NL"/>
              <a:t> </a:t>
            </a:r>
            <a:r>
              <a:rPr lang="nl-NL" err="1"/>
              <a:t>river</a:t>
            </a:r>
            <a:r>
              <a:rPr lang="nl-NL"/>
              <a:t> </a:t>
            </a:r>
            <a:r>
              <a:rPr lang="nl-NL" err="1"/>
              <a:t>basins</a:t>
            </a:r>
            <a:endParaRPr lang="nl-NL"/>
          </a:p>
        </p:txBody>
      </p:sp>
    </p:spTree>
    <p:extLst>
      <p:ext uri="{BB962C8B-B14F-4D97-AF65-F5344CB8AC3E}">
        <p14:creationId xmlns:p14="http://schemas.microsoft.com/office/powerpoint/2010/main" val="2989985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D282276F-E06E-4883-A9F0-FE5E0EBA5AD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 y="0"/>
            <a:ext cx="12191990" cy="6857995"/>
          </a:xfrm>
        </p:spPr>
      </p:pic>
      <p:sp>
        <p:nvSpPr>
          <p:cNvPr id="3" name="Titel 2">
            <a:extLst>
              <a:ext uri="{FF2B5EF4-FFF2-40B4-BE49-F238E27FC236}">
                <a16:creationId xmlns:a16="http://schemas.microsoft.com/office/drawing/2014/main" id="{E1724F65-A9CF-4A82-8D9B-22C93CAC9A9B}"/>
              </a:ext>
            </a:extLst>
          </p:cNvPr>
          <p:cNvSpPr>
            <a:spLocks noGrp="1"/>
          </p:cNvSpPr>
          <p:nvPr>
            <p:ph type="title"/>
          </p:nvPr>
        </p:nvSpPr>
        <p:spPr/>
        <p:txBody>
          <a:bodyPr>
            <a:normAutofit/>
          </a:bodyPr>
          <a:lstStyle/>
          <a:p>
            <a:r>
              <a:rPr lang="nl-NL" err="1"/>
              <a:t>Adaptive</a:t>
            </a:r>
            <a:r>
              <a:rPr lang="nl-NL"/>
              <a:t> </a:t>
            </a:r>
            <a:r>
              <a:rPr lang="nl-NL" err="1"/>
              <a:t>pathways</a:t>
            </a:r>
            <a:r>
              <a:rPr lang="nl-NL"/>
              <a:t> </a:t>
            </a:r>
            <a:r>
              <a:rPr lang="nl-NL" err="1"/>
              <a:t>for</a:t>
            </a:r>
            <a:r>
              <a:rPr lang="nl-NL"/>
              <a:t> </a:t>
            </a:r>
            <a:r>
              <a:rPr lang="nl-NL" err="1"/>
              <a:t>sustainable</a:t>
            </a:r>
            <a:r>
              <a:rPr lang="nl-NL"/>
              <a:t> </a:t>
            </a:r>
            <a:r>
              <a:rPr lang="nl-NL" err="1"/>
              <a:t>river</a:t>
            </a:r>
            <a:r>
              <a:rPr lang="nl-NL"/>
              <a:t> </a:t>
            </a:r>
            <a:r>
              <a:rPr lang="nl-NL" err="1"/>
              <a:t>basins</a:t>
            </a:r>
            <a:endParaRPr lang="nl-NL"/>
          </a:p>
        </p:txBody>
      </p:sp>
    </p:spTree>
    <p:extLst>
      <p:ext uri="{BB962C8B-B14F-4D97-AF65-F5344CB8AC3E}">
        <p14:creationId xmlns:p14="http://schemas.microsoft.com/office/powerpoint/2010/main" val="3895450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D282276F-E06E-4883-A9F0-FE5E0EBA5AD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643" y="3172"/>
            <a:ext cx="12180713" cy="6851651"/>
          </a:xfrm>
        </p:spPr>
      </p:pic>
      <p:sp>
        <p:nvSpPr>
          <p:cNvPr id="3" name="Titel 2">
            <a:extLst>
              <a:ext uri="{FF2B5EF4-FFF2-40B4-BE49-F238E27FC236}">
                <a16:creationId xmlns:a16="http://schemas.microsoft.com/office/drawing/2014/main" id="{E1724F65-A9CF-4A82-8D9B-22C93CAC9A9B}"/>
              </a:ext>
            </a:extLst>
          </p:cNvPr>
          <p:cNvSpPr>
            <a:spLocks noGrp="1"/>
          </p:cNvSpPr>
          <p:nvPr>
            <p:ph type="title"/>
          </p:nvPr>
        </p:nvSpPr>
        <p:spPr/>
        <p:txBody>
          <a:bodyPr>
            <a:normAutofit/>
          </a:bodyPr>
          <a:lstStyle/>
          <a:p>
            <a:r>
              <a:rPr lang="nl-NL" err="1"/>
              <a:t>Adaptive</a:t>
            </a:r>
            <a:r>
              <a:rPr lang="nl-NL"/>
              <a:t> </a:t>
            </a:r>
            <a:r>
              <a:rPr lang="nl-NL" err="1"/>
              <a:t>pathways</a:t>
            </a:r>
            <a:r>
              <a:rPr lang="nl-NL"/>
              <a:t> </a:t>
            </a:r>
            <a:r>
              <a:rPr lang="nl-NL" err="1"/>
              <a:t>for</a:t>
            </a:r>
            <a:r>
              <a:rPr lang="nl-NL"/>
              <a:t> </a:t>
            </a:r>
            <a:r>
              <a:rPr lang="nl-NL" err="1"/>
              <a:t>sustainable</a:t>
            </a:r>
            <a:r>
              <a:rPr lang="nl-NL"/>
              <a:t> </a:t>
            </a:r>
            <a:r>
              <a:rPr lang="nl-NL" err="1"/>
              <a:t>river</a:t>
            </a:r>
            <a:r>
              <a:rPr lang="nl-NL"/>
              <a:t> </a:t>
            </a:r>
            <a:r>
              <a:rPr lang="nl-NL" err="1"/>
              <a:t>basins</a:t>
            </a:r>
            <a:endParaRPr lang="nl-NL"/>
          </a:p>
        </p:txBody>
      </p:sp>
    </p:spTree>
    <p:extLst>
      <p:ext uri="{BB962C8B-B14F-4D97-AF65-F5344CB8AC3E}">
        <p14:creationId xmlns:p14="http://schemas.microsoft.com/office/powerpoint/2010/main" val="2588321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D282276F-E06E-4883-A9F0-FE5E0EBA5AD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644" y="3172"/>
            <a:ext cx="12180711" cy="6851651"/>
          </a:xfrm>
        </p:spPr>
      </p:pic>
      <p:sp>
        <p:nvSpPr>
          <p:cNvPr id="3" name="Titel 2">
            <a:extLst>
              <a:ext uri="{FF2B5EF4-FFF2-40B4-BE49-F238E27FC236}">
                <a16:creationId xmlns:a16="http://schemas.microsoft.com/office/drawing/2014/main" id="{E1724F65-A9CF-4A82-8D9B-22C93CAC9A9B}"/>
              </a:ext>
            </a:extLst>
          </p:cNvPr>
          <p:cNvSpPr>
            <a:spLocks noGrp="1"/>
          </p:cNvSpPr>
          <p:nvPr>
            <p:ph type="title"/>
          </p:nvPr>
        </p:nvSpPr>
        <p:spPr/>
        <p:txBody>
          <a:bodyPr>
            <a:normAutofit/>
          </a:bodyPr>
          <a:lstStyle/>
          <a:p>
            <a:r>
              <a:rPr lang="nl-NL" err="1"/>
              <a:t>Adaptive</a:t>
            </a:r>
            <a:r>
              <a:rPr lang="nl-NL"/>
              <a:t> </a:t>
            </a:r>
            <a:r>
              <a:rPr lang="nl-NL" err="1"/>
              <a:t>pathways</a:t>
            </a:r>
            <a:r>
              <a:rPr lang="nl-NL"/>
              <a:t> </a:t>
            </a:r>
            <a:r>
              <a:rPr lang="nl-NL" err="1"/>
              <a:t>for</a:t>
            </a:r>
            <a:r>
              <a:rPr lang="nl-NL"/>
              <a:t> </a:t>
            </a:r>
            <a:r>
              <a:rPr lang="nl-NL" err="1"/>
              <a:t>sustainable</a:t>
            </a:r>
            <a:r>
              <a:rPr lang="nl-NL"/>
              <a:t> </a:t>
            </a:r>
            <a:r>
              <a:rPr lang="nl-NL" err="1"/>
              <a:t>river</a:t>
            </a:r>
            <a:r>
              <a:rPr lang="nl-NL"/>
              <a:t> </a:t>
            </a:r>
            <a:r>
              <a:rPr lang="nl-NL" err="1"/>
              <a:t>basins</a:t>
            </a:r>
            <a:endParaRPr lang="nl-NL"/>
          </a:p>
        </p:txBody>
      </p:sp>
    </p:spTree>
    <p:extLst>
      <p:ext uri="{BB962C8B-B14F-4D97-AF65-F5344CB8AC3E}">
        <p14:creationId xmlns:p14="http://schemas.microsoft.com/office/powerpoint/2010/main" val="2943629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ep 26">
            <a:extLst>
              <a:ext uri="{FF2B5EF4-FFF2-40B4-BE49-F238E27FC236}">
                <a16:creationId xmlns:a16="http://schemas.microsoft.com/office/drawing/2014/main" id="{28A0284E-0ABF-457F-BC33-57B85F5FCF84}"/>
              </a:ext>
            </a:extLst>
          </p:cNvPr>
          <p:cNvGrpSpPr/>
          <p:nvPr/>
        </p:nvGrpSpPr>
        <p:grpSpPr>
          <a:xfrm>
            <a:off x="802188" y="2063916"/>
            <a:ext cx="3216679" cy="1848629"/>
            <a:chOff x="4267200" y="2000560"/>
            <a:chExt cx="3216679" cy="1848629"/>
          </a:xfrm>
        </p:grpSpPr>
        <p:sp>
          <p:nvSpPr>
            <p:cNvPr id="25" name="Rechthoek 24">
              <a:extLst>
                <a:ext uri="{FF2B5EF4-FFF2-40B4-BE49-F238E27FC236}">
                  <a16:creationId xmlns:a16="http://schemas.microsoft.com/office/drawing/2014/main" id="{42936B59-2CF3-4042-8FEE-66B879688D70}"/>
                </a:ext>
              </a:extLst>
            </p:cNvPr>
            <p:cNvSpPr/>
            <p:nvPr/>
          </p:nvSpPr>
          <p:spPr>
            <a:xfrm>
              <a:off x="4267200" y="2000560"/>
              <a:ext cx="3216679" cy="184862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AB6E50E7-0684-486B-9F47-11F14E705CFA}"/>
                </a:ext>
              </a:extLst>
            </p:cNvPr>
            <p:cNvSpPr txBox="1"/>
            <p:nvPr/>
          </p:nvSpPr>
          <p:spPr>
            <a:xfrm>
              <a:off x="4606471" y="2052231"/>
              <a:ext cx="2538136" cy="369332"/>
            </a:xfrm>
            <a:prstGeom prst="rect">
              <a:avLst/>
            </a:prstGeom>
            <a:noFill/>
          </p:spPr>
          <p:txBody>
            <a:bodyPr wrap="square" rtlCol="0">
              <a:spAutoFit/>
            </a:bodyPr>
            <a:lstStyle/>
            <a:p>
              <a:pPr algn="ctr"/>
              <a:r>
                <a:rPr lang="en-US" b="1"/>
                <a:t>This presentation</a:t>
              </a:r>
              <a:endParaRPr lang="nl-NL" b="1"/>
            </a:p>
          </p:txBody>
        </p:sp>
      </p:grpSp>
      <p:pic>
        <p:nvPicPr>
          <p:cNvPr id="12" name="Tijdelijke aanduiding voor inhoud 11" descr="Afbeelding met tekst&#10;&#10;Automatisch gegenereerde beschrijving">
            <a:extLst>
              <a:ext uri="{FF2B5EF4-FFF2-40B4-BE49-F238E27FC236}">
                <a16:creationId xmlns:a16="http://schemas.microsoft.com/office/drawing/2014/main" id="{32BCA1CB-9BAB-4769-9523-83E9AE8DC1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0421" y="2473235"/>
            <a:ext cx="3080215" cy="1274571"/>
          </a:xfrm>
        </p:spPr>
      </p:pic>
      <p:sp>
        <p:nvSpPr>
          <p:cNvPr id="9" name="Titel 8">
            <a:extLst>
              <a:ext uri="{FF2B5EF4-FFF2-40B4-BE49-F238E27FC236}">
                <a16:creationId xmlns:a16="http://schemas.microsoft.com/office/drawing/2014/main" id="{19EDEBE4-AE57-4FBD-B28B-54E01547052D}"/>
              </a:ext>
            </a:extLst>
          </p:cNvPr>
          <p:cNvSpPr>
            <a:spLocks noGrp="1"/>
          </p:cNvSpPr>
          <p:nvPr>
            <p:ph type="title"/>
          </p:nvPr>
        </p:nvSpPr>
        <p:spPr/>
        <p:txBody>
          <a:bodyPr/>
          <a:lstStyle/>
          <a:p>
            <a:r>
              <a:rPr lang="en-US"/>
              <a:t>More stories at pbl.nl/ig22</a:t>
            </a:r>
            <a:endParaRPr lang="nl-NL"/>
          </a:p>
        </p:txBody>
      </p:sp>
      <p:pic>
        <p:nvPicPr>
          <p:cNvPr id="14" name="Afbeelding 13" descr="Afbeelding met tekst&#10;&#10;Automatisch gegenereerde beschrijving">
            <a:extLst>
              <a:ext uri="{FF2B5EF4-FFF2-40B4-BE49-F238E27FC236}">
                <a16:creationId xmlns:a16="http://schemas.microsoft.com/office/drawing/2014/main" id="{59F3B8C0-6EBC-4A80-A651-BA7450006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906" y="4077281"/>
            <a:ext cx="3080216" cy="1274571"/>
          </a:xfrm>
          <a:prstGeom prst="rect">
            <a:avLst/>
          </a:prstGeom>
        </p:spPr>
      </p:pic>
      <p:pic>
        <p:nvPicPr>
          <p:cNvPr id="16" name="Afbeelding 15" descr="Afbeelding met tekst&#10;&#10;Automatisch gegenereerde beschrijving">
            <a:extLst>
              <a:ext uri="{FF2B5EF4-FFF2-40B4-BE49-F238E27FC236}">
                <a16:creationId xmlns:a16="http://schemas.microsoft.com/office/drawing/2014/main" id="{36660A9E-6B59-41A1-B72A-EFBD3FD175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3663" y="4077284"/>
            <a:ext cx="3080216" cy="1274571"/>
          </a:xfrm>
          <a:prstGeom prst="rect">
            <a:avLst/>
          </a:prstGeom>
        </p:spPr>
      </p:pic>
      <p:pic>
        <p:nvPicPr>
          <p:cNvPr id="18" name="Afbeelding 17" descr="Afbeelding met tekst&#10;&#10;Automatisch gegenereerde beschrijving">
            <a:extLst>
              <a:ext uri="{FF2B5EF4-FFF2-40B4-BE49-F238E27FC236}">
                <a16:creationId xmlns:a16="http://schemas.microsoft.com/office/drawing/2014/main" id="{D5460097-5AD9-4B1F-934B-2C68D3487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420" y="4077284"/>
            <a:ext cx="3080216" cy="1274571"/>
          </a:xfrm>
          <a:prstGeom prst="rect">
            <a:avLst/>
          </a:prstGeom>
        </p:spPr>
      </p:pic>
      <p:pic>
        <p:nvPicPr>
          <p:cNvPr id="20" name="Afbeelding 19" descr="Afbeelding met tekst&#10;&#10;Automatisch gegenereerde beschrijving">
            <a:extLst>
              <a:ext uri="{FF2B5EF4-FFF2-40B4-BE49-F238E27FC236}">
                <a16:creationId xmlns:a16="http://schemas.microsoft.com/office/drawing/2014/main" id="{B00879DB-F006-4F1E-B123-EF4047D112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6906" y="2473235"/>
            <a:ext cx="3080216" cy="1274571"/>
          </a:xfrm>
          <a:prstGeom prst="rect">
            <a:avLst/>
          </a:prstGeom>
        </p:spPr>
      </p:pic>
      <p:pic>
        <p:nvPicPr>
          <p:cNvPr id="22" name="Afbeelding 21">
            <a:hlinkClick r:id="rId8"/>
            <a:extLst>
              <a:ext uri="{FF2B5EF4-FFF2-40B4-BE49-F238E27FC236}">
                <a16:creationId xmlns:a16="http://schemas.microsoft.com/office/drawing/2014/main" id="{315636C2-285B-43E7-9A53-E50F9EC5A44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403663" y="2474389"/>
            <a:ext cx="3080216" cy="1272262"/>
          </a:xfrm>
          <a:prstGeom prst="rect">
            <a:avLst/>
          </a:prstGeom>
        </p:spPr>
      </p:pic>
    </p:spTree>
    <p:extLst>
      <p:ext uri="{BB962C8B-B14F-4D97-AF65-F5344CB8AC3E}">
        <p14:creationId xmlns:p14="http://schemas.microsoft.com/office/powerpoint/2010/main" val="211543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Circle showing all 17 SDGs, with an icon of water in the centre.">
            <a:extLst>
              <a:ext uri="{FF2B5EF4-FFF2-40B4-BE49-F238E27FC236}">
                <a16:creationId xmlns:a16="http://schemas.microsoft.com/office/drawing/2014/main" id="{EEDE01BD-0804-4F86-AA81-BB2F64F7E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3" name="Titel 2">
            <a:extLst>
              <a:ext uri="{FF2B5EF4-FFF2-40B4-BE49-F238E27FC236}">
                <a16:creationId xmlns:a16="http://schemas.microsoft.com/office/drawing/2014/main" id="{E2E79211-7E5B-487F-9CED-FD810333F5EA}"/>
              </a:ext>
            </a:extLst>
          </p:cNvPr>
          <p:cNvSpPr>
            <a:spLocks noGrp="1"/>
          </p:cNvSpPr>
          <p:nvPr>
            <p:ph type="title"/>
          </p:nvPr>
        </p:nvSpPr>
        <p:spPr/>
        <p:txBody>
          <a:bodyPr>
            <a:normAutofit fontScale="90000"/>
          </a:bodyPr>
          <a:lstStyle/>
          <a:p>
            <a:r>
              <a:rPr lang="en-US" dirty="0"/>
              <a:t>Water is related to all Sustainable Development Goals</a:t>
            </a:r>
            <a:br>
              <a:rPr lang="en-US" dirty="0"/>
            </a:br>
            <a:endParaRPr lang="nl-NL" dirty="0"/>
          </a:p>
        </p:txBody>
      </p:sp>
    </p:spTree>
    <p:extLst>
      <p:ext uri="{BB962C8B-B14F-4D97-AF65-F5344CB8AC3E}">
        <p14:creationId xmlns:p14="http://schemas.microsoft.com/office/powerpoint/2010/main" val="183427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Circle with all 17 SDGs, with an icon of water in the centre. Different shadings of blue indicate the strength of the link between water and each of the SDGs.">
            <a:extLst>
              <a:ext uri="{FF2B5EF4-FFF2-40B4-BE49-F238E27FC236}">
                <a16:creationId xmlns:a16="http://schemas.microsoft.com/office/drawing/2014/main" id="{072C3061-E7E1-4157-A635-9E257ECEDA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itel 2">
            <a:extLst>
              <a:ext uri="{FF2B5EF4-FFF2-40B4-BE49-F238E27FC236}">
                <a16:creationId xmlns:a16="http://schemas.microsoft.com/office/drawing/2014/main" id="{E2E79211-7E5B-487F-9CED-FD810333F5EA}"/>
              </a:ext>
            </a:extLst>
          </p:cNvPr>
          <p:cNvSpPr>
            <a:spLocks noGrp="1"/>
          </p:cNvSpPr>
          <p:nvPr>
            <p:ph type="title"/>
          </p:nvPr>
        </p:nvSpPr>
        <p:spPr/>
        <p:txBody>
          <a:bodyPr>
            <a:normAutofit fontScale="90000"/>
          </a:bodyPr>
          <a:lstStyle/>
          <a:p>
            <a:r>
              <a:rPr lang="en-US"/>
              <a:t>Water is, more or less, related to all Sustainable Development Goals</a:t>
            </a:r>
            <a:br>
              <a:rPr lang="en-US"/>
            </a:br>
            <a:endParaRPr lang="nl-NL"/>
          </a:p>
        </p:txBody>
      </p:sp>
    </p:spTree>
    <p:extLst>
      <p:ext uri="{BB962C8B-B14F-4D97-AF65-F5344CB8AC3E}">
        <p14:creationId xmlns:p14="http://schemas.microsoft.com/office/powerpoint/2010/main" val="247361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inhoud 10" descr="Image showing four icons for different types of landscapes: drylands, transboundary river basins, coastal zones and deltas, and cities.">
            <a:extLst>
              <a:ext uri="{FF2B5EF4-FFF2-40B4-BE49-F238E27FC236}">
                <a16:creationId xmlns:a16="http://schemas.microsoft.com/office/drawing/2014/main" id="{6583757E-9FCC-45F0-BBDE-D412527772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1999" cy="6858000"/>
          </a:xfrm>
        </p:spPr>
      </p:pic>
      <p:sp>
        <p:nvSpPr>
          <p:cNvPr id="3" name="Titel 2">
            <a:extLst>
              <a:ext uri="{FF2B5EF4-FFF2-40B4-BE49-F238E27FC236}">
                <a16:creationId xmlns:a16="http://schemas.microsoft.com/office/drawing/2014/main" id="{E1724F65-A9CF-4A82-8D9B-22C93CAC9A9B}"/>
              </a:ext>
            </a:extLst>
          </p:cNvPr>
          <p:cNvSpPr>
            <a:spLocks noGrp="1"/>
          </p:cNvSpPr>
          <p:nvPr>
            <p:ph type="title"/>
          </p:nvPr>
        </p:nvSpPr>
        <p:spPr/>
        <p:txBody>
          <a:bodyPr/>
          <a:lstStyle/>
          <a:p>
            <a:r>
              <a:rPr lang="nl-NL" dirty="0" err="1"/>
              <a:t>Four</a:t>
            </a:r>
            <a:r>
              <a:rPr lang="nl-NL" dirty="0"/>
              <a:t> water-</a:t>
            </a:r>
            <a:r>
              <a:rPr lang="nl-NL" dirty="0" err="1"/>
              <a:t>related</a:t>
            </a:r>
            <a:r>
              <a:rPr lang="nl-NL" dirty="0"/>
              <a:t> </a:t>
            </a:r>
            <a:r>
              <a:rPr lang="nl-NL" dirty="0" err="1"/>
              <a:t>hotspot</a:t>
            </a:r>
            <a:r>
              <a:rPr lang="nl-NL" dirty="0"/>
              <a:t> landscapes</a:t>
            </a:r>
          </a:p>
        </p:txBody>
      </p:sp>
    </p:spTree>
    <p:extLst>
      <p:ext uri="{BB962C8B-B14F-4D97-AF65-F5344CB8AC3E}">
        <p14:creationId xmlns:p14="http://schemas.microsoft.com/office/powerpoint/2010/main" val="2438276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Image showing four types of landscapes, with textboxes to indicate interdependencies between the types.">
            <a:extLst>
              <a:ext uri="{FF2B5EF4-FFF2-40B4-BE49-F238E27FC236}">
                <a16:creationId xmlns:a16="http://schemas.microsoft.com/office/drawing/2014/main" id="{501163CA-F78E-4E75-97DE-C61C18AE3C1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9" cy="6858000"/>
          </a:xfrm>
        </p:spPr>
      </p:pic>
      <p:sp>
        <p:nvSpPr>
          <p:cNvPr id="3" name="Titel 2">
            <a:extLst>
              <a:ext uri="{FF2B5EF4-FFF2-40B4-BE49-F238E27FC236}">
                <a16:creationId xmlns:a16="http://schemas.microsoft.com/office/drawing/2014/main" id="{E1724F65-A9CF-4A82-8D9B-22C93CAC9A9B}"/>
              </a:ext>
            </a:extLst>
          </p:cNvPr>
          <p:cNvSpPr>
            <a:spLocks noGrp="1"/>
          </p:cNvSpPr>
          <p:nvPr>
            <p:ph type="title"/>
          </p:nvPr>
        </p:nvSpPr>
        <p:spPr/>
        <p:txBody>
          <a:bodyPr/>
          <a:lstStyle/>
          <a:p>
            <a:r>
              <a:rPr lang="nl-NL" dirty="0" err="1"/>
              <a:t>Hotspot</a:t>
            </a:r>
            <a:r>
              <a:rPr lang="nl-NL" dirty="0"/>
              <a:t> landscapes are </a:t>
            </a:r>
            <a:r>
              <a:rPr lang="nl-NL" dirty="0" err="1"/>
              <a:t>interrelated</a:t>
            </a:r>
            <a:endParaRPr lang="nl-NL" dirty="0"/>
          </a:p>
        </p:txBody>
      </p:sp>
    </p:spTree>
    <p:extLst>
      <p:ext uri="{BB962C8B-B14F-4D97-AF65-F5344CB8AC3E}">
        <p14:creationId xmlns:p14="http://schemas.microsoft.com/office/powerpoint/2010/main" val="190649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Image showing four types of landscapes and their interdependencies. Transboundary river basins and Coastal zones and deltas are highlighted.">
            <a:extLst>
              <a:ext uri="{FF2B5EF4-FFF2-40B4-BE49-F238E27FC236}">
                <a16:creationId xmlns:a16="http://schemas.microsoft.com/office/drawing/2014/main" id="{1517A935-C649-423B-8413-CC13B0CE6D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9" cy="6858000"/>
          </a:xfrm>
        </p:spPr>
      </p:pic>
      <p:sp>
        <p:nvSpPr>
          <p:cNvPr id="3" name="Titel 2">
            <a:extLst>
              <a:ext uri="{FF2B5EF4-FFF2-40B4-BE49-F238E27FC236}">
                <a16:creationId xmlns:a16="http://schemas.microsoft.com/office/drawing/2014/main" id="{E1724F65-A9CF-4A82-8D9B-22C93CAC9A9B}"/>
              </a:ext>
            </a:extLst>
          </p:cNvPr>
          <p:cNvSpPr>
            <a:spLocks noGrp="1"/>
          </p:cNvSpPr>
          <p:nvPr>
            <p:ph type="title"/>
          </p:nvPr>
        </p:nvSpPr>
        <p:spPr/>
        <p:txBody>
          <a:bodyPr/>
          <a:lstStyle/>
          <a:p>
            <a:r>
              <a:rPr lang="nl-NL"/>
              <a:t>A focus on </a:t>
            </a:r>
            <a:r>
              <a:rPr lang="nl-NL" err="1"/>
              <a:t>river</a:t>
            </a:r>
            <a:r>
              <a:rPr lang="nl-NL"/>
              <a:t> </a:t>
            </a:r>
            <a:r>
              <a:rPr lang="nl-NL" err="1"/>
              <a:t>basins</a:t>
            </a:r>
            <a:r>
              <a:rPr lang="nl-NL"/>
              <a:t> </a:t>
            </a:r>
            <a:r>
              <a:rPr lang="nl-NL" err="1"/>
              <a:t>and</a:t>
            </a:r>
            <a:r>
              <a:rPr lang="nl-NL"/>
              <a:t> </a:t>
            </a:r>
            <a:r>
              <a:rPr lang="nl-NL" err="1"/>
              <a:t>deltas</a:t>
            </a:r>
            <a:endParaRPr lang="nl-NL"/>
          </a:p>
        </p:txBody>
      </p:sp>
    </p:spTree>
    <p:extLst>
      <p:ext uri="{BB962C8B-B14F-4D97-AF65-F5344CB8AC3E}">
        <p14:creationId xmlns:p14="http://schemas.microsoft.com/office/powerpoint/2010/main" val="29703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Image showing a Ridge to Reef landscape on the left, with pop-out circles indicating different human interventions and climate pressures. On the right is a circle with SDGs, showing the effects of interventions and climate pressures. Most impacts are negative.">
            <a:extLst>
              <a:ext uri="{FF2B5EF4-FFF2-40B4-BE49-F238E27FC236}">
                <a16:creationId xmlns:a16="http://schemas.microsoft.com/office/drawing/2014/main" id="{E8AC4CD3-0EA1-4534-A760-FBF12BC438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1999" cy="6858000"/>
          </a:xfrm>
        </p:spPr>
      </p:pic>
      <p:sp>
        <p:nvSpPr>
          <p:cNvPr id="3" name="Titel 2">
            <a:extLst>
              <a:ext uri="{FF2B5EF4-FFF2-40B4-BE49-F238E27FC236}">
                <a16:creationId xmlns:a16="http://schemas.microsoft.com/office/drawing/2014/main" id="{E1724F65-A9CF-4A82-8D9B-22C93CAC9A9B}"/>
              </a:ext>
            </a:extLst>
          </p:cNvPr>
          <p:cNvSpPr>
            <a:spLocks noGrp="1"/>
          </p:cNvSpPr>
          <p:nvPr>
            <p:ph type="title"/>
          </p:nvPr>
        </p:nvSpPr>
        <p:spPr/>
        <p:txBody>
          <a:bodyPr>
            <a:normAutofit fontScale="90000"/>
          </a:bodyPr>
          <a:lstStyle/>
          <a:p>
            <a:r>
              <a:rPr lang="en-US"/>
              <a:t>Human interventions and climate pressures in river basins and deltas</a:t>
            </a:r>
            <a:br>
              <a:rPr lang="nl-NL"/>
            </a:br>
            <a:endParaRPr lang="nl-NL"/>
          </a:p>
        </p:txBody>
      </p:sp>
    </p:spTree>
    <p:extLst>
      <p:ext uri="{BB962C8B-B14F-4D97-AF65-F5344CB8AC3E}">
        <p14:creationId xmlns:p14="http://schemas.microsoft.com/office/powerpoint/2010/main" val="192906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Image showing a Ridge to Reef landscape on the left, with pop-out circles indicating different human interventions and climate pressures in the future. On the right is a circle with SDGs, showing the effects of interventions and climate pressures. Even more impacts are negative.">
            <a:extLst>
              <a:ext uri="{FF2B5EF4-FFF2-40B4-BE49-F238E27FC236}">
                <a16:creationId xmlns:a16="http://schemas.microsoft.com/office/drawing/2014/main" id="{A0021F6C-A257-4D31-85C1-DD2914FC24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9" cy="6858000"/>
          </a:xfrm>
        </p:spPr>
      </p:pic>
      <p:sp>
        <p:nvSpPr>
          <p:cNvPr id="3" name="Titel 2">
            <a:extLst>
              <a:ext uri="{FF2B5EF4-FFF2-40B4-BE49-F238E27FC236}">
                <a16:creationId xmlns:a16="http://schemas.microsoft.com/office/drawing/2014/main" id="{E1724F65-A9CF-4A82-8D9B-22C93CAC9A9B}"/>
              </a:ext>
            </a:extLst>
          </p:cNvPr>
          <p:cNvSpPr>
            <a:spLocks noGrp="1"/>
          </p:cNvSpPr>
          <p:nvPr>
            <p:ph type="title"/>
          </p:nvPr>
        </p:nvSpPr>
        <p:spPr/>
        <p:txBody>
          <a:bodyPr>
            <a:normAutofit fontScale="90000"/>
          </a:bodyPr>
          <a:lstStyle/>
          <a:p>
            <a:r>
              <a:rPr lang="en-US" dirty="0"/>
              <a:t>Trends in river basins and deltas</a:t>
            </a:r>
            <a:br>
              <a:rPr lang="nl-NL" dirty="0"/>
            </a:br>
            <a:endParaRPr lang="nl-NL" dirty="0"/>
          </a:p>
        </p:txBody>
      </p:sp>
    </p:spTree>
    <p:extLst>
      <p:ext uri="{BB962C8B-B14F-4D97-AF65-F5344CB8AC3E}">
        <p14:creationId xmlns:p14="http://schemas.microsoft.com/office/powerpoint/2010/main" val="411891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descr="Image showing a cross-section of a landscape for a low-ambition scenario. The top-right shows a circle with different SDGs, with most effects shown as negative.">
            <a:extLst>
              <a:ext uri="{FF2B5EF4-FFF2-40B4-BE49-F238E27FC236}">
                <a16:creationId xmlns:a16="http://schemas.microsoft.com/office/drawing/2014/main" id="{D282276F-E06E-4883-A9F0-FE5E0EBA5AD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 y="0"/>
            <a:ext cx="12191991" cy="6857995"/>
          </a:xfrm>
        </p:spPr>
      </p:pic>
      <p:pic>
        <p:nvPicPr>
          <p:cNvPr id="4" name="Afbeelding 11">
            <a:extLst>
              <a:ext uri="{FF2B5EF4-FFF2-40B4-BE49-F238E27FC236}">
                <a16:creationId xmlns:a16="http://schemas.microsoft.com/office/drawing/2014/main" id="{0E9BA550-690A-4A4A-8BD7-6E0943DA85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
        <p:nvSpPr>
          <p:cNvPr id="7" name="Titel 2">
            <a:extLst>
              <a:ext uri="{FF2B5EF4-FFF2-40B4-BE49-F238E27FC236}">
                <a16:creationId xmlns:a16="http://schemas.microsoft.com/office/drawing/2014/main" id="{A4D40320-096B-4513-A605-3791E82CB591}"/>
              </a:ext>
            </a:extLst>
          </p:cNvPr>
          <p:cNvSpPr txBox="1">
            <a:spLocks/>
          </p:cNvSpPr>
          <p:nvPr/>
        </p:nvSpPr>
        <p:spPr>
          <a:xfrm>
            <a:off x="369916" y="4332425"/>
            <a:ext cx="5440333" cy="18493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sz="3200" dirty="0" err="1"/>
              <a:t>Flood</a:t>
            </a:r>
            <a:r>
              <a:rPr lang="nl-NL" sz="3200" dirty="0"/>
              <a:t> risk:</a:t>
            </a:r>
            <a:br>
              <a:rPr lang="nl-NL" sz="3200" dirty="0"/>
            </a:br>
            <a:r>
              <a:rPr lang="nl-NL" sz="3200" dirty="0"/>
              <a:t>Low </a:t>
            </a:r>
            <a:r>
              <a:rPr lang="nl-NL" sz="3200" dirty="0" err="1"/>
              <a:t>ambition</a:t>
            </a:r>
            <a:br>
              <a:rPr lang="nl-NL" dirty="0"/>
            </a:br>
            <a:r>
              <a:rPr lang="nl-NL" sz="1800" dirty="0"/>
              <a:t>- Technical </a:t>
            </a:r>
            <a:r>
              <a:rPr lang="nl-NL" sz="1800" dirty="0" err="1"/>
              <a:t>solutions</a:t>
            </a:r>
            <a:br>
              <a:rPr lang="nl-NL" sz="1800" dirty="0"/>
            </a:br>
            <a:r>
              <a:rPr lang="nl-NL" sz="1800" dirty="0"/>
              <a:t>- </a:t>
            </a:r>
            <a:r>
              <a:rPr lang="nl-NL" sz="1800" dirty="0" err="1"/>
              <a:t>Adapted</a:t>
            </a:r>
            <a:r>
              <a:rPr lang="nl-NL" sz="1800" dirty="0"/>
              <a:t> </a:t>
            </a:r>
            <a:r>
              <a:rPr lang="nl-NL" sz="1800" dirty="0" err="1"/>
              <a:t>to</a:t>
            </a:r>
            <a:r>
              <a:rPr lang="nl-NL" sz="1800" dirty="0"/>
              <a:t> </a:t>
            </a:r>
            <a:r>
              <a:rPr lang="nl-NL" sz="1800" dirty="0" err="1"/>
              <a:t>climate</a:t>
            </a:r>
            <a:r>
              <a:rPr lang="nl-NL" sz="1800" dirty="0"/>
              <a:t> change</a:t>
            </a:r>
            <a:br>
              <a:rPr lang="nl-NL" sz="1800" dirty="0"/>
            </a:br>
            <a:r>
              <a:rPr lang="nl-NL" sz="1800" dirty="0"/>
              <a:t>- </a:t>
            </a:r>
            <a:r>
              <a:rPr lang="nl-NL" sz="1800" dirty="0" err="1"/>
              <a:t>Not</a:t>
            </a:r>
            <a:r>
              <a:rPr lang="nl-NL" sz="1800" dirty="0"/>
              <a:t> </a:t>
            </a:r>
            <a:r>
              <a:rPr lang="nl-NL" sz="1800" dirty="0" err="1"/>
              <a:t>adapted</a:t>
            </a:r>
            <a:r>
              <a:rPr lang="nl-NL" sz="1800" dirty="0"/>
              <a:t> </a:t>
            </a:r>
            <a:r>
              <a:rPr lang="nl-NL" sz="1800" dirty="0" err="1"/>
              <a:t>to</a:t>
            </a:r>
            <a:r>
              <a:rPr lang="nl-NL" sz="1800" dirty="0"/>
              <a:t> </a:t>
            </a:r>
            <a:r>
              <a:rPr lang="nl-NL" sz="1800" dirty="0" err="1"/>
              <a:t>socio-economic</a:t>
            </a:r>
            <a:r>
              <a:rPr lang="nl-NL" sz="1800" dirty="0"/>
              <a:t> change</a:t>
            </a:r>
            <a:endParaRPr lang="nl-NL" dirty="0"/>
          </a:p>
        </p:txBody>
      </p:sp>
    </p:spTree>
    <p:extLst>
      <p:ext uri="{BB962C8B-B14F-4D97-AF65-F5344CB8AC3E}">
        <p14:creationId xmlns:p14="http://schemas.microsoft.com/office/powerpoint/2010/main" val="607742959"/>
      </p:ext>
    </p:extLst>
  </p:cSld>
  <p:clrMapOvr>
    <a:masterClrMapping/>
  </p:clrMapOvr>
</p:sld>
</file>

<file path=ppt/theme/theme1.xml><?xml version="1.0" encoding="utf-8"?>
<a:theme xmlns:a="http://schemas.openxmlformats.org/drawingml/2006/main" name="1_16008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777C00">
            <a:alpha val="69804"/>
          </a:srgbClr>
        </a:solidFill>
      </a:spPr>
      <a:bodyPr wrap="square" rtlCol="0">
        <a:spAutoFit/>
      </a:bodyPr>
      <a:lstStyle>
        <a:defPPr algn="ctr">
          <a:defRPr sz="2800" b="1" dirty="0">
            <a:solidFill>
              <a:schemeClr val="bg1"/>
            </a:solidFill>
          </a:defRPr>
        </a:defPPr>
      </a:lstStyle>
    </a:txDef>
  </a:objectDefaults>
  <a:extraClrSchemeLst/>
  <a:extLst>
    <a:ext uri="{05A4C25C-085E-4340-85A3-A5531E510DB2}">
      <thm15:themeFamily xmlns:thm15="http://schemas.microsoft.com/office/thememl/2012/main" name="16008 RIJK - Sjabloon 16x9 Hemelblauw" id="{C36BCC9E-1209-A64A-8BD9-B4B55203C6FE}" vid="{E34870F3-D22A-8440-9B27-7A9A0D8F8250}"/>
    </a:ext>
  </a:extLst>
</a:theme>
</file>

<file path=ppt/theme/theme2.xml><?xml version="1.0" encoding="utf-8"?>
<a:theme xmlns:a="http://schemas.openxmlformats.org/drawingml/2006/main" name="16008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008 RIJK - Sjabloon 16x9 Hemelblauw" id="{C36BCC9E-1209-A64A-8BD9-B4B55203C6FE}" vid="{E34870F3-D22A-8440-9B27-7A9A0D8F82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docProps/app.xml><?xml version="1.0" encoding="utf-8"?>
<Properties xmlns="http://schemas.openxmlformats.org/officeDocument/2006/extended-properties" xmlns:vt="http://schemas.openxmlformats.org/officeDocument/2006/docPropsVTypes">
  <TotalTime>13</TotalTime>
  <Words>2280</Words>
  <Application>Microsoft Office PowerPoint</Application>
  <PresentationFormat>Widescreen</PresentationFormat>
  <Paragraphs>80</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RijksoverheidSansText</vt:lpstr>
      <vt:lpstr>Verdana</vt:lpstr>
      <vt:lpstr>Wingdings</vt:lpstr>
      <vt:lpstr>1_16008 RIJK - Sjabloon 16x9 Mosgroen</vt:lpstr>
      <vt:lpstr>16008 RIJK - Sjabloon 16x9 Mosgroen</vt:lpstr>
      <vt:lpstr>How to navigate river basins and deltas towards a sustainable future?</vt:lpstr>
      <vt:lpstr>Water is related to all Sustainable Development Goals </vt:lpstr>
      <vt:lpstr>Water is, more or less, related to all Sustainable Development Goals </vt:lpstr>
      <vt:lpstr>Four water-related hotspot landscapes</vt:lpstr>
      <vt:lpstr>Hotspot landscapes are interrelated</vt:lpstr>
      <vt:lpstr>A focus on river basins and deltas</vt:lpstr>
      <vt:lpstr>Human interventions and climate pressures in river basins and deltas </vt:lpstr>
      <vt:lpstr>Trends in river basins and deltas </vt:lpstr>
      <vt:lpstr>PowerPoint Presentation</vt:lpstr>
      <vt:lpstr>PowerPoint Presentation</vt:lpstr>
      <vt:lpstr>Adaptive pathways for sustainable river basins</vt:lpstr>
      <vt:lpstr>Adaptive pathways for sustainable river basins</vt:lpstr>
      <vt:lpstr>Adaptive pathways for sustainable river basins</vt:lpstr>
      <vt:lpstr>Adaptive pathways for sustainable river basins</vt:lpstr>
      <vt:lpstr>Adaptive pathways for sustainable river basins</vt:lpstr>
      <vt:lpstr>Adaptive pathways for sustainable river basins</vt:lpstr>
      <vt:lpstr>More stories at pbl.nl/ig22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navigate river basins and deltas towards a sustainable future?</dc:title>
  <dc:creator>PBL</dc:creator>
  <cp:lastModifiedBy>Maas, Timo</cp:lastModifiedBy>
  <cp:revision>2</cp:revision>
  <dcterms:created xsi:type="dcterms:W3CDTF">2022-01-19T14:48:02Z</dcterms:created>
  <dcterms:modified xsi:type="dcterms:W3CDTF">2022-06-20T07:03:07Z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