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media/image25.jpg" ContentType="image/jpg"/>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8"/>
  </p:notesMasterIdLst>
  <p:handoutMasterIdLst>
    <p:handoutMasterId r:id="rId69"/>
  </p:handoutMasterIdLst>
  <p:sldIdLst>
    <p:sldId id="2925" r:id="rId2"/>
    <p:sldId id="3001" r:id="rId3"/>
    <p:sldId id="3003" r:id="rId4"/>
    <p:sldId id="3002" r:id="rId5"/>
    <p:sldId id="2969" r:id="rId6"/>
    <p:sldId id="2970" r:id="rId7"/>
    <p:sldId id="828" r:id="rId8"/>
    <p:sldId id="2986" r:id="rId9"/>
    <p:sldId id="3135" r:id="rId10"/>
    <p:sldId id="3136" r:id="rId11"/>
    <p:sldId id="3137" r:id="rId12"/>
    <p:sldId id="825" r:id="rId13"/>
    <p:sldId id="745" r:id="rId14"/>
    <p:sldId id="746" r:id="rId15"/>
    <p:sldId id="747" r:id="rId16"/>
    <p:sldId id="748" r:id="rId17"/>
    <p:sldId id="3138" r:id="rId18"/>
    <p:sldId id="815" r:id="rId19"/>
    <p:sldId id="2776" r:id="rId20"/>
    <p:sldId id="2768" r:id="rId21"/>
    <p:sldId id="3139" r:id="rId22"/>
    <p:sldId id="3140" r:id="rId23"/>
    <p:sldId id="3143" r:id="rId24"/>
    <p:sldId id="3147" r:id="rId25"/>
    <p:sldId id="3032" r:id="rId26"/>
    <p:sldId id="3141" r:id="rId27"/>
    <p:sldId id="3142" r:id="rId28"/>
    <p:sldId id="2999" r:id="rId29"/>
    <p:sldId id="3144" r:id="rId30"/>
    <p:sldId id="3148" r:id="rId31"/>
    <p:sldId id="3061" r:id="rId32"/>
    <p:sldId id="2766" r:id="rId33"/>
    <p:sldId id="2764" r:id="rId34"/>
    <p:sldId id="2952" r:id="rId35"/>
    <p:sldId id="3145" r:id="rId36"/>
    <p:sldId id="3149" r:id="rId37"/>
    <p:sldId id="3056" r:id="rId38"/>
    <p:sldId id="2767" r:id="rId39"/>
    <p:sldId id="268" r:id="rId40"/>
    <p:sldId id="3000" r:id="rId41"/>
    <p:sldId id="3146" r:id="rId42"/>
    <p:sldId id="3150" r:id="rId43"/>
    <p:sldId id="3057" r:id="rId44"/>
    <p:sldId id="263" r:id="rId45"/>
    <p:sldId id="3161" r:id="rId46"/>
    <p:sldId id="3157" r:id="rId47"/>
    <p:sldId id="3158" r:id="rId48"/>
    <p:sldId id="3159" r:id="rId49"/>
    <p:sldId id="3160" r:id="rId50"/>
    <p:sldId id="3004" r:id="rId51"/>
    <p:sldId id="315" r:id="rId52"/>
    <p:sldId id="3153" r:id="rId53"/>
    <p:sldId id="3152" r:id="rId54"/>
    <p:sldId id="3151" r:id="rId55"/>
    <p:sldId id="316" r:id="rId56"/>
    <p:sldId id="317" r:id="rId57"/>
    <p:sldId id="3071" r:id="rId58"/>
    <p:sldId id="318" r:id="rId59"/>
    <p:sldId id="3154" r:id="rId60"/>
    <p:sldId id="3005" r:id="rId61"/>
    <p:sldId id="3018" r:id="rId62"/>
    <p:sldId id="3072" r:id="rId63"/>
    <p:sldId id="3155" r:id="rId64"/>
    <p:sldId id="3156" r:id="rId65"/>
    <p:sldId id="3019" r:id="rId66"/>
    <p:sldId id="2992" r:id="rId67"/>
  </p:sldIdLst>
  <p:sldSz cx="12192000" cy="6858000"/>
  <p:notesSz cx="6888163" cy="100203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FF5050"/>
    <a:srgbClr val="FF672C"/>
    <a:srgbClr val="FF662B"/>
    <a:srgbClr val="FF682F"/>
    <a:srgbClr val="FF672B"/>
    <a:srgbClr val="FBAD05"/>
    <a:srgbClr val="401563"/>
    <a:srgbClr val="B6006C"/>
    <a:srgbClr val="FFD5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90" autoAdjust="0"/>
    <p:restoredTop sz="84136" autoAdjust="0"/>
  </p:normalViewPr>
  <p:slideViewPr>
    <p:cSldViewPr>
      <p:cViewPr varScale="1">
        <p:scale>
          <a:sx n="95" d="100"/>
          <a:sy n="95" d="100"/>
        </p:scale>
        <p:origin x="1074" y="90"/>
      </p:cViewPr>
      <p:guideLst>
        <p:guide orient="horz" pos="2160"/>
        <p:guide pos="3840"/>
      </p:guideLst>
    </p:cSldViewPr>
  </p:slideViewPr>
  <p:notesTextViewPr>
    <p:cViewPr>
      <p:scale>
        <a:sx n="3" d="2"/>
        <a:sy n="3" d="2"/>
      </p:scale>
      <p:origin x="0" y="0"/>
    </p:cViewPr>
  </p:notesTextViewPr>
  <p:sorterViewPr>
    <p:cViewPr>
      <p:scale>
        <a:sx n="200" d="100"/>
        <a:sy n="200" d="100"/>
      </p:scale>
      <p:origin x="0" y="-486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1" y="0"/>
            <a:ext cx="2985665" cy="502526"/>
          </a:xfrm>
          <a:prstGeom prst="rect">
            <a:avLst/>
          </a:prstGeom>
        </p:spPr>
        <p:txBody>
          <a:bodyPr vert="horz" lIns="91568" tIns="45784" rIns="91568" bIns="45784" rtlCol="0"/>
          <a:lstStyle>
            <a:lvl1pPr algn="l">
              <a:defRPr sz="1200"/>
            </a:lvl1pPr>
          </a:lstStyle>
          <a:p>
            <a:endParaRPr lang="nl-NL"/>
          </a:p>
        </p:txBody>
      </p:sp>
      <p:sp>
        <p:nvSpPr>
          <p:cNvPr id="3" name="Tijdelijke aanduiding voor datum 2"/>
          <p:cNvSpPr>
            <a:spLocks noGrp="1"/>
          </p:cNvSpPr>
          <p:nvPr>
            <p:ph type="dt" sz="quarter" idx="1"/>
          </p:nvPr>
        </p:nvSpPr>
        <p:spPr>
          <a:xfrm>
            <a:off x="3900909" y="0"/>
            <a:ext cx="2985664" cy="502526"/>
          </a:xfrm>
          <a:prstGeom prst="rect">
            <a:avLst/>
          </a:prstGeom>
        </p:spPr>
        <p:txBody>
          <a:bodyPr vert="horz" lIns="91568" tIns="45784" rIns="91568" bIns="45784" rtlCol="0"/>
          <a:lstStyle>
            <a:lvl1pPr algn="r">
              <a:defRPr sz="1200"/>
            </a:lvl1pPr>
          </a:lstStyle>
          <a:p>
            <a:fld id="{8293B405-073C-413A-9E07-4D4174CFF04B}" type="datetimeFigureOut">
              <a:rPr lang="nl-NL" smtClean="0"/>
              <a:t>16-1-2025</a:t>
            </a:fld>
            <a:endParaRPr lang="nl-NL"/>
          </a:p>
        </p:txBody>
      </p:sp>
      <p:sp>
        <p:nvSpPr>
          <p:cNvPr id="4" name="Tijdelijke aanduiding voor voettekst 3"/>
          <p:cNvSpPr>
            <a:spLocks noGrp="1"/>
          </p:cNvSpPr>
          <p:nvPr>
            <p:ph type="ftr" sz="quarter" idx="2"/>
          </p:nvPr>
        </p:nvSpPr>
        <p:spPr>
          <a:xfrm>
            <a:off x="1" y="9517774"/>
            <a:ext cx="2985665" cy="502526"/>
          </a:xfrm>
          <a:prstGeom prst="rect">
            <a:avLst/>
          </a:prstGeom>
        </p:spPr>
        <p:txBody>
          <a:bodyPr vert="horz" lIns="91568" tIns="45784" rIns="91568" bIns="45784"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900909" y="9517774"/>
            <a:ext cx="2985664" cy="502526"/>
          </a:xfrm>
          <a:prstGeom prst="rect">
            <a:avLst/>
          </a:prstGeom>
        </p:spPr>
        <p:txBody>
          <a:bodyPr vert="horz" lIns="91568" tIns="45784" rIns="91568" bIns="45784" rtlCol="0" anchor="b"/>
          <a:lstStyle>
            <a:lvl1pPr algn="r">
              <a:defRPr sz="1200"/>
            </a:lvl1pPr>
          </a:lstStyle>
          <a:p>
            <a:fld id="{494A7AA5-7F75-4448-BE7D-C80269EEECF9}" type="slidenum">
              <a:rPr lang="nl-NL" smtClean="0"/>
              <a:t>‹nr.›</a:t>
            </a:fld>
            <a:endParaRPr lang="nl-NL"/>
          </a:p>
        </p:txBody>
      </p:sp>
    </p:spTree>
    <p:extLst>
      <p:ext uri="{BB962C8B-B14F-4D97-AF65-F5344CB8AC3E}">
        <p14:creationId xmlns:p14="http://schemas.microsoft.com/office/powerpoint/2010/main" val="12515821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4871" cy="501015"/>
          </a:xfrm>
          <a:prstGeom prst="rect">
            <a:avLst/>
          </a:prstGeom>
        </p:spPr>
        <p:txBody>
          <a:bodyPr vert="horz" lIns="92267" tIns="46134" rIns="92267" bIns="46134" rtlCol="0"/>
          <a:lstStyle>
            <a:lvl1pPr algn="l">
              <a:defRPr sz="1200"/>
            </a:lvl1pPr>
          </a:lstStyle>
          <a:p>
            <a:endParaRPr lang="nl-NL"/>
          </a:p>
        </p:txBody>
      </p:sp>
      <p:sp>
        <p:nvSpPr>
          <p:cNvPr id="3" name="Date Placeholder 2"/>
          <p:cNvSpPr>
            <a:spLocks noGrp="1"/>
          </p:cNvSpPr>
          <p:nvPr>
            <p:ph type="dt" idx="1"/>
          </p:nvPr>
        </p:nvSpPr>
        <p:spPr>
          <a:xfrm>
            <a:off x="3901700" y="0"/>
            <a:ext cx="2984871" cy="501015"/>
          </a:xfrm>
          <a:prstGeom prst="rect">
            <a:avLst/>
          </a:prstGeom>
        </p:spPr>
        <p:txBody>
          <a:bodyPr vert="horz" lIns="92267" tIns="46134" rIns="92267" bIns="46134" rtlCol="0"/>
          <a:lstStyle>
            <a:lvl1pPr algn="r">
              <a:defRPr sz="1200"/>
            </a:lvl1pPr>
          </a:lstStyle>
          <a:p>
            <a:fld id="{F7D2735E-3DD8-4C27-8DA6-0D086BED8661}" type="datetimeFigureOut">
              <a:rPr lang="nl-NL" smtClean="0"/>
              <a:t>16-1-2025</a:t>
            </a:fld>
            <a:endParaRPr lang="nl-NL"/>
          </a:p>
        </p:txBody>
      </p:sp>
      <p:sp>
        <p:nvSpPr>
          <p:cNvPr id="4" name="Slide Image Placeholder 3"/>
          <p:cNvSpPr>
            <a:spLocks noGrp="1" noRot="1" noChangeAspect="1"/>
          </p:cNvSpPr>
          <p:nvPr>
            <p:ph type="sldImg" idx="2"/>
          </p:nvPr>
        </p:nvSpPr>
        <p:spPr>
          <a:xfrm>
            <a:off x="106363" y="752475"/>
            <a:ext cx="6675437" cy="3756025"/>
          </a:xfrm>
          <a:prstGeom prst="rect">
            <a:avLst/>
          </a:prstGeom>
          <a:noFill/>
          <a:ln w="12700">
            <a:solidFill>
              <a:prstClr val="black"/>
            </a:solidFill>
          </a:ln>
        </p:spPr>
        <p:txBody>
          <a:bodyPr vert="horz" lIns="92267" tIns="46134" rIns="92267" bIns="46134" rtlCol="0" anchor="ctr"/>
          <a:lstStyle/>
          <a:p>
            <a:endParaRPr lang="nl-NL"/>
          </a:p>
        </p:txBody>
      </p:sp>
      <p:sp>
        <p:nvSpPr>
          <p:cNvPr id="5" name="Notes Placeholder 4"/>
          <p:cNvSpPr>
            <a:spLocks noGrp="1"/>
          </p:cNvSpPr>
          <p:nvPr>
            <p:ph type="body" sz="quarter" idx="3"/>
          </p:nvPr>
        </p:nvSpPr>
        <p:spPr>
          <a:xfrm>
            <a:off x="688817" y="4759644"/>
            <a:ext cx="5510530" cy="4509135"/>
          </a:xfrm>
          <a:prstGeom prst="rect">
            <a:avLst/>
          </a:prstGeom>
        </p:spPr>
        <p:txBody>
          <a:bodyPr vert="horz" lIns="92267" tIns="46134" rIns="92267" bIns="4613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1" y="9517546"/>
            <a:ext cx="2984871" cy="501015"/>
          </a:xfrm>
          <a:prstGeom prst="rect">
            <a:avLst/>
          </a:prstGeom>
        </p:spPr>
        <p:txBody>
          <a:bodyPr vert="horz" lIns="92267" tIns="46134" rIns="92267" bIns="46134" rtlCol="0" anchor="b"/>
          <a:lstStyle>
            <a:lvl1pPr algn="l">
              <a:defRPr sz="1200"/>
            </a:lvl1pPr>
          </a:lstStyle>
          <a:p>
            <a:endParaRPr lang="nl-NL"/>
          </a:p>
        </p:txBody>
      </p:sp>
      <p:sp>
        <p:nvSpPr>
          <p:cNvPr id="7" name="Slide Number Placeholder 6"/>
          <p:cNvSpPr>
            <a:spLocks noGrp="1"/>
          </p:cNvSpPr>
          <p:nvPr>
            <p:ph type="sldNum" sz="quarter" idx="5"/>
          </p:nvPr>
        </p:nvSpPr>
        <p:spPr>
          <a:xfrm>
            <a:off x="3901700" y="9517546"/>
            <a:ext cx="2984871" cy="501015"/>
          </a:xfrm>
          <a:prstGeom prst="rect">
            <a:avLst/>
          </a:prstGeom>
        </p:spPr>
        <p:txBody>
          <a:bodyPr vert="horz" lIns="92267" tIns="46134" rIns="92267" bIns="46134" rtlCol="0" anchor="b"/>
          <a:lstStyle>
            <a:lvl1pPr algn="r">
              <a:defRPr sz="1200"/>
            </a:lvl1pPr>
          </a:lstStyle>
          <a:p>
            <a:fld id="{0064805C-F7E5-478F-AF2C-6B8A48D93146}" type="slidenum">
              <a:rPr lang="nl-NL" smtClean="0"/>
              <a:t>‹nr.›</a:t>
            </a:fld>
            <a:endParaRPr lang="nl-NL"/>
          </a:p>
        </p:txBody>
      </p:sp>
    </p:spTree>
    <p:extLst>
      <p:ext uri="{BB962C8B-B14F-4D97-AF65-F5344CB8AC3E}">
        <p14:creationId xmlns:p14="http://schemas.microsoft.com/office/powerpoint/2010/main" val="4168813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2075" y="746125"/>
            <a:ext cx="6626225" cy="3727450"/>
          </a:xfrm>
        </p:spPr>
      </p:sp>
      <p:sp>
        <p:nvSpPr>
          <p:cNvPr id="3" name="Tijdelijke aanduiding voor notities 2"/>
          <p:cNvSpPr>
            <a:spLocks noGrp="1"/>
          </p:cNvSpPr>
          <p:nvPr>
            <p:ph type="body" idx="1"/>
          </p:nvPr>
        </p:nvSpPr>
        <p:spPr/>
        <p:txBody>
          <a:bodyPr/>
          <a:lstStyle/>
          <a:p>
            <a:r>
              <a:rPr lang="nl-NL" dirty="0"/>
              <a:t>Algemene slide voor begin event</a:t>
            </a:r>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1</a:t>
            </a:fld>
            <a:endParaRPr lang="nl-NL"/>
          </a:p>
        </p:txBody>
      </p:sp>
    </p:spTree>
    <p:extLst>
      <p:ext uri="{BB962C8B-B14F-4D97-AF65-F5344CB8AC3E}">
        <p14:creationId xmlns:p14="http://schemas.microsoft.com/office/powerpoint/2010/main" val="32087737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US"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11</a:t>
            </a:fld>
            <a:endParaRPr lang="nl-NL"/>
          </a:p>
        </p:txBody>
      </p:sp>
    </p:spTree>
    <p:extLst>
      <p:ext uri="{BB962C8B-B14F-4D97-AF65-F5344CB8AC3E}">
        <p14:creationId xmlns:p14="http://schemas.microsoft.com/office/powerpoint/2010/main" val="1265482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12</a:t>
            </a:fld>
            <a:endParaRPr lang="nl-NL"/>
          </a:p>
        </p:txBody>
      </p:sp>
    </p:spTree>
    <p:extLst>
      <p:ext uri="{BB962C8B-B14F-4D97-AF65-F5344CB8AC3E}">
        <p14:creationId xmlns:p14="http://schemas.microsoft.com/office/powerpoint/2010/main" val="35763576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7950" y="750888"/>
            <a:ext cx="6665913" cy="3749675"/>
          </a:xfrm>
        </p:spPr>
      </p:sp>
      <p:sp>
        <p:nvSpPr>
          <p:cNvPr id="3" name="Tijdelijke aanduiding voor notities 2"/>
          <p:cNvSpPr>
            <a:spLocks noGrp="1"/>
          </p:cNvSpPr>
          <p:nvPr>
            <p:ph type="body" idx="1"/>
          </p:nvPr>
        </p:nvSpPr>
        <p:spPr/>
        <p:txBody>
          <a:bodyPr/>
          <a:lstStyle/>
          <a:p>
            <a:pPr marL="172787" indent="-172787">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13</a:t>
            </a:fld>
            <a:endParaRPr lang="nl-NL"/>
          </a:p>
        </p:txBody>
      </p:sp>
    </p:spTree>
    <p:extLst>
      <p:ext uri="{BB962C8B-B14F-4D97-AF65-F5344CB8AC3E}">
        <p14:creationId xmlns:p14="http://schemas.microsoft.com/office/powerpoint/2010/main" val="1336631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7950" y="750888"/>
            <a:ext cx="6665913" cy="3749675"/>
          </a:xfrm>
        </p:spPr>
      </p:sp>
      <p:sp>
        <p:nvSpPr>
          <p:cNvPr id="3" name="Tijdelijke aanduiding voor notities 2"/>
          <p:cNvSpPr>
            <a:spLocks noGrp="1"/>
          </p:cNvSpPr>
          <p:nvPr>
            <p:ph type="body" idx="1"/>
          </p:nvPr>
        </p:nvSpPr>
        <p:spPr/>
        <p:txBody>
          <a:bodyPr/>
          <a:lstStyle/>
          <a:p>
            <a:pPr marL="172787" indent="-172787">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14</a:t>
            </a:fld>
            <a:endParaRPr lang="nl-NL"/>
          </a:p>
        </p:txBody>
      </p:sp>
    </p:spTree>
    <p:extLst>
      <p:ext uri="{BB962C8B-B14F-4D97-AF65-F5344CB8AC3E}">
        <p14:creationId xmlns:p14="http://schemas.microsoft.com/office/powerpoint/2010/main" val="31650487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7950" y="750888"/>
            <a:ext cx="6665913" cy="3749675"/>
          </a:xfrm>
        </p:spPr>
      </p:sp>
      <p:sp>
        <p:nvSpPr>
          <p:cNvPr id="3" name="Tijdelijke aanduiding voor notities 2"/>
          <p:cNvSpPr>
            <a:spLocks noGrp="1"/>
          </p:cNvSpPr>
          <p:nvPr>
            <p:ph type="body" idx="1"/>
          </p:nvPr>
        </p:nvSpPr>
        <p:spPr/>
        <p:txBody>
          <a:bodyPr/>
          <a:lstStyle/>
          <a:p>
            <a:pPr marL="172787" indent="-172787">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15</a:t>
            </a:fld>
            <a:endParaRPr lang="nl-NL"/>
          </a:p>
        </p:txBody>
      </p:sp>
    </p:spTree>
    <p:extLst>
      <p:ext uri="{BB962C8B-B14F-4D97-AF65-F5344CB8AC3E}">
        <p14:creationId xmlns:p14="http://schemas.microsoft.com/office/powerpoint/2010/main" val="37018380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7950" y="750888"/>
            <a:ext cx="6665913" cy="3749675"/>
          </a:xfrm>
        </p:spPr>
      </p:sp>
      <p:sp>
        <p:nvSpPr>
          <p:cNvPr id="3" name="Tijdelijke aanduiding voor notities 2"/>
          <p:cNvSpPr>
            <a:spLocks noGrp="1"/>
          </p:cNvSpPr>
          <p:nvPr>
            <p:ph type="body" idx="1"/>
          </p:nvPr>
        </p:nvSpPr>
        <p:spPr/>
        <p:txBody>
          <a:bodyPr/>
          <a:lstStyle/>
          <a:p>
            <a:pPr marL="172787" indent="-172787">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16</a:t>
            </a:fld>
            <a:endParaRPr lang="nl-NL"/>
          </a:p>
        </p:txBody>
      </p:sp>
    </p:spTree>
    <p:extLst>
      <p:ext uri="{BB962C8B-B14F-4D97-AF65-F5344CB8AC3E}">
        <p14:creationId xmlns:p14="http://schemas.microsoft.com/office/powerpoint/2010/main" val="1889201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17</a:t>
            </a:fld>
            <a:endParaRPr lang="nl-NL"/>
          </a:p>
        </p:txBody>
      </p:sp>
    </p:spTree>
    <p:extLst>
      <p:ext uri="{BB962C8B-B14F-4D97-AF65-F5344CB8AC3E}">
        <p14:creationId xmlns:p14="http://schemas.microsoft.com/office/powerpoint/2010/main" val="39670825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18</a:t>
            </a:fld>
            <a:endParaRPr lang="nl-NL"/>
          </a:p>
        </p:txBody>
      </p:sp>
    </p:spTree>
    <p:extLst>
      <p:ext uri="{BB962C8B-B14F-4D97-AF65-F5344CB8AC3E}">
        <p14:creationId xmlns:p14="http://schemas.microsoft.com/office/powerpoint/2010/main" val="27836470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7950" y="750888"/>
            <a:ext cx="6665913" cy="3749675"/>
          </a:xfrm>
        </p:spPr>
      </p:sp>
      <p:sp>
        <p:nvSpPr>
          <p:cNvPr id="3" name="Tijdelijke aanduiding voor notities 2"/>
          <p:cNvSpPr>
            <a:spLocks noGrp="1"/>
          </p:cNvSpPr>
          <p:nvPr>
            <p:ph type="body" idx="1"/>
          </p:nvPr>
        </p:nvSpPr>
        <p:spPr/>
        <p:txBody>
          <a:bodyPr/>
          <a:lstStyle/>
          <a:p>
            <a:pPr marL="172769" indent="-17276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19</a:t>
            </a:fld>
            <a:endParaRPr lang="nl-NL"/>
          </a:p>
        </p:txBody>
      </p:sp>
    </p:spTree>
    <p:extLst>
      <p:ext uri="{BB962C8B-B14F-4D97-AF65-F5344CB8AC3E}">
        <p14:creationId xmlns:p14="http://schemas.microsoft.com/office/powerpoint/2010/main" val="13119441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7950" y="750888"/>
            <a:ext cx="6665913" cy="3749675"/>
          </a:xfrm>
        </p:spPr>
      </p:sp>
      <p:sp>
        <p:nvSpPr>
          <p:cNvPr id="3" name="Tijdelijke aanduiding voor notities 2"/>
          <p:cNvSpPr>
            <a:spLocks noGrp="1"/>
          </p:cNvSpPr>
          <p:nvPr>
            <p:ph type="body" idx="1"/>
          </p:nvPr>
        </p:nvSpPr>
        <p:spPr/>
        <p:txBody>
          <a:bodyPr/>
          <a:lstStyle/>
          <a:p>
            <a:pPr marL="172769" indent="-17276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20</a:t>
            </a:fld>
            <a:endParaRPr lang="nl-NL"/>
          </a:p>
        </p:txBody>
      </p:sp>
    </p:spTree>
    <p:extLst>
      <p:ext uri="{BB962C8B-B14F-4D97-AF65-F5344CB8AC3E}">
        <p14:creationId xmlns:p14="http://schemas.microsoft.com/office/powerpoint/2010/main" val="8856857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3</a:t>
            </a:fld>
            <a:endParaRPr lang="nl-NL"/>
          </a:p>
        </p:txBody>
      </p:sp>
    </p:spTree>
    <p:extLst>
      <p:ext uri="{BB962C8B-B14F-4D97-AF65-F5344CB8AC3E}">
        <p14:creationId xmlns:p14="http://schemas.microsoft.com/office/powerpoint/2010/main" val="2263130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7950" y="750888"/>
            <a:ext cx="6665913" cy="3749675"/>
          </a:xfrm>
        </p:spPr>
      </p:sp>
      <p:sp>
        <p:nvSpPr>
          <p:cNvPr id="3" name="Tijdelijke aanduiding voor notities 2"/>
          <p:cNvSpPr>
            <a:spLocks noGrp="1"/>
          </p:cNvSpPr>
          <p:nvPr>
            <p:ph type="body" idx="1"/>
          </p:nvPr>
        </p:nvSpPr>
        <p:spPr/>
        <p:txBody>
          <a:bodyPr/>
          <a:lstStyle/>
          <a:p>
            <a:pPr marL="172769" indent="-17276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22</a:t>
            </a:fld>
            <a:endParaRPr lang="nl-NL"/>
          </a:p>
        </p:txBody>
      </p:sp>
    </p:spTree>
    <p:extLst>
      <p:ext uri="{BB962C8B-B14F-4D97-AF65-F5344CB8AC3E}">
        <p14:creationId xmlns:p14="http://schemas.microsoft.com/office/powerpoint/2010/main" val="6882897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buFontTx/>
              <a:buChar char="-"/>
            </a:pPr>
            <a:r>
              <a:rPr lang="nl-NL" dirty="0"/>
              <a:t>De kaarten zijn ontwikkeld op basis van modellering (kwantitatief) en ontwerpend onderzoek (kwalitatief). Bovendien zijn hierbij vele experts en belanghebbenden betrokken in een reeks ateliers.</a:t>
            </a:r>
          </a:p>
          <a:p>
            <a:pPr marL="171450" indent="-171450">
              <a:buFontTx/>
              <a:buChar char="-"/>
            </a:pPr>
            <a:r>
              <a:rPr lang="nl-NL" dirty="0"/>
              <a:t>Verwijzen naar de interactieve kaartviewer op de PBL-website.</a:t>
            </a:r>
          </a:p>
          <a:p>
            <a:pPr marL="171450" indent="-171450">
              <a:buFontTx/>
              <a:buChar char="-"/>
            </a:pPr>
            <a:r>
              <a:rPr lang="nl-NL" dirty="0" err="1"/>
              <a:t>Één</a:t>
            </a:r>
            <a:r>
              <a:rPr lang="nl-NL" dirty="0"/>
              <a:t> kenmerkend element: Derde Maasvlakte voor combinatie van functies, </a:t>
            </a:r>
            <a:r>
              <a:rPr lang="nl-NL" dirty="0" err="1"/>
              <a:t>oa</a:t>
            </a:r>
            <a:r>
              <a:rPr lang="nl-NL" dirty="0"/>
              <a:t> op het gebied van </a:t>
            </a:r>
            <a:r>
              <a:rPr lang="nl-NL" dirty="0" err="1"/>
              <a:t>biobased</a:t>
            </a:r>
            <a:r>
              <a:rPr lang="nl-NL" dirty="0"/>
              <a:t> industrie, hernieuwbare energie en circulaire economie</a:t>
            </a:r>
            <a:endParaRPr lang="en-US"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23</a:t>
            </a:fld>
            <a:endParaRPr lang="nl-NL"/>
          </a:p>
        </p:txBody>
      </p:sp>
    </p:spTree>
    <p:extLst>
      <p:ext uri="{BB962C8B-B14F-4D97-AF65-F5344CB8AC3E}">
        <p14:creationId xmlns:p14="http://schemas.microsoft.com/office/powerpoint/2010/main" val="35628144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7950" y="750888"/>
            <a:ext cx="6665913" cy="3749675"/>
          </a:xfrm>
        </p:spPr>
      </p:sp>
      <p:sp>
        <p:nvSpPr>
          <p:cNvPr id="3" name="Tijdelijke aanduiding voor notities 2"/>
          <p:cNvSpPr>
            <a:spLocks noGrp="1"/>
          </p:cNvSpPr>
          <p:nvPr>
            <p:ph type="body" idx="1"/>
          </p:nvPr>
        </p:nvSpPr>
        <p:spPr/>
        <p:txBody>
          <a:bodyPr/>
          <a:lstStyle/>
          <a:p>
            <a:pPr marL="172769" indent="-17276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24</a:t>
            </a:fld>
            <a:endParaRPr lang="nl-NL"/>
          </a:p>
        </p:txBody>
      </p:sp>
    </p:spTree>
    <p:extLst>
      <p:ext uri="{BB962C8B-B14F-4D97-AF65-F5344CB8AC3E}">
        <p14:creationId xmlns:p14="http://schemas.microsoft.com/office/powerpoint/2010/main" val="25695416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2075" y="746125"/>
            <a:ext cx="6626225" cy="3727450"/>
          </a:xfrm>
        </p:spPr>
      </p:sp>
      <p:sp>
        <p:nvSpPr>
          <p:cNvPr id="3" name="Tijdelijke aanduiding voor notities 2"/>
          <p:cNvSpPr>
            <a:spLocks noGrp="1"/>
          </p:cNvSpPr>
          <p:nvPr>
            <p:ph type="body" idx="1"/>
          </p:nvPr>
        </p:nvSpPr>
        <p:spPr/>
        <p:txBody>
          <a:bodyPr/>
          <a:lstStyle/>
          <a:p>
            <a:endParaRPr lang="nl-NL" b="0" i="0"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25</a:t>
            </a:fld>
            <a:endParaRPr lang="nl-NL"/>
          </a:p>
        </p:txBody>
      </p:sp>
    </p:spTree>
    <p:extLst>
      <p:ext uri="{BB962C8B-B14F-4D97-AF65-F5344CB8AC3E}">
        <p14:creationId xmlns:p14="http://schemas.microsoft.com/office/powerpoint/2010/main" val="2417439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7950" y="750888"/>
            <a:ext cx="6665913" cy="3749675"/>
          </a:xfrm>
        </p:spPr>
      </p:sp>
      <p:sp>
        <p:nvSpPr>
          <p:cNvPr id="3" name="Tijdelijke aanduiding voor notities 2"/>
          <p:cNvSpPr>
            <a:spLocks noGrp="1"/>
          </p:cNvSpPr>
          <p:nvPr>
            <p:ph type="body" idx="1"/>
          </p:nvPr>
        </p:nvSpPr>
        <p:spPr/>
        <p:txBody>
          <a:bodyPr/>
          <a:lstStyle/>
          <a:p>
            <a:pPr marL="172769" indent="-17276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26</a:t>
            </a:fld>
            <a:endParaRPr lang="nl-NL"/>
          </a:p>
        </p:txBody>
      </p:sp>
    </p:spTree>
    <p:extLst>
      <p:ext uri="{BB962C8B-B14F-4D97-AF65-F5344CB8AC3E}">
        <p14:creationId xmlns:p14="http://schemas.microsoft.com/office/powerpoint/2010/main" val="21004403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7950" y="750888"/>
            <a:ext cx="6665913" cy="3749675"/>
          </a:xfrm>
        </p:spPr>
      </p:sp>
      <p:sp>
        <p:nvSpPr>
          <p:cNvPr id="3" name="Tijdelijke aanduiding voor notities 2"/>
          <p:cNvSpPr>
            <a:spLocks noGrp="1"/>
          </p:cNvSpPr>
          <p:nvPr>
            <p:ph type="body" idx="1"/>
          </p:nvPr>
        </p:nvSpPr>
        <p:spPr/>
        <p:txBody>
          <a:bodyPr/>
          <a:lstStyle/>
          <a:p>
            <a:pPr marL="172769" indent="-17276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28</a:t>
            </a:fld>
            <a:endParaRPr lang="nl-NL"/>
          </a:p>
        </p:txBody>
      </p:sp>
    </p:spTree>
    <p:extLst>
      <p:ext uri="{BB962C8B-B14F-4D97-AF65-F5344CB8AC3E}">
        <p14:creationId xmlns:p14="http://schemas.microsoft.com/office/powerpoint/2010/main" val="26854222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 </a:t>
            </a:r>
            <a:r>
              <a:rPr lang="nl-NL" dirty="0" err="1"/>
              <a:t>Één</a:t>
            </a:r>
            <a:r>
              <a:rPr lang="nl-NL" dirty="0"/>
              <a:t> kenmerkend element: verspreide verstedelijking door ‘</a:t>
            </a:r>
            <a:r>
              <a:rPr lang="nl-NL" dirty="0" err="1"/>
              <a:t>death</a:t>
            </a:r>
            <a:r>
              <a:rPr lang="nl-NL" dirty="0"/>
              <a:t> of </a:t>
            </a:r>
            <a:r>
              <a:rPr lang="nl-NL" dirty="0" err="1"/>
              <a:t>distance</a:t>
            </a:r>
            <a:r>
              <a:rPr lang="nl-NL"/>
              <a:t>’</a:t>
            </a:r>
            <a:endParaRPr lang="en-US" dirty="0"/>
          </a:p>
          <a:p>
            <a:endParaRPr lang="en-US"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29</a:t>
            </a:fld>
            <a:endParaRPr lang="nl-NL"/>
          </a:p>
        </p:txBody>
      </p:sp>
    </p:spTree>
    <p:extLst>
      <p:ext uri="{BB962C8B-B14F-4D97-AF65-F5344CB8AC3E}">
        <p14:creationId xmlns:p14="http://schemas.microsoft.com/office/powerpoint/2010/main" val="7465951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7950" y="750888"/>
            <a:ext cx="6665913" cy="3749675"/>
          </a:xfrm>
        </p:spPr>
      </p:sp>
      <p:sp>
        <p:nvSpPr>
          <p:cNvPr id="3" name="Tijdelijke aanduiding voor notities 2"/>
          <p:cNvSpPr>
            <a:spLocks noGrp="1"/>
          </p:cNvSpPr>
          <p:nvPr>
            <p:ph type="body" idx="1"/>
          </p:nvPr>
        </p:nvSpPr>
        <p:spPr/>
        <p:txBody>
          <a:bodyPr/>
          <a:lstStyle/>
          <a:p>
            <a:pPr marL="172769" indent="-17276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30</a:t>
            </a:fld>
            <a:endParaRPr lang="nl-NL"/>
          </a:p>
        </p:txBody>
      </p:sp>
    </p:spTree>
    <p:extLst>
      <p:ext uri="{BB962C8B-B14F-4D97-AF65-F5344CB8AC3E}">
        <p14:creationId xmlns:p14="http://schemas.microsoft.com/office/powerpoint/2010/main" val="6284944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2075" y="746125"/>
            <a:ext cx="6626225" cy="3727450"/>
          </a:xfrm>
        </p:spPr>
      </p:sp>
      <p:sp>
        <p:nvSpPr>
          <p:cNvPr id="3" name="Tijdelijke aanduiding voor notities 2"/>
          <p:cNvSpPr>
            <a:spLocks noGrp="1"/>
          </p:cNvSpPr>
          <p:nvPr>
            <p:ph type="body" idx="1"/>
          </p:nvPr>
        </p:nvSpPr>
        <p:spPr/>
        <p:txBody>
          <a:bodyPr/>
          <a:lstStyle/>
          <a:p>
            <a:endParaRPr lang="nl-NL" b="0" i="0"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31</a:t>
            </a:fld>
            <a:endParaRPr lang="nl-NL"/>
          </a:p>
        </p:txBody>
      </p:sp>
    </p:spTree>
    <p:extLst>
      <p:ext uri="{BB962C8B-B14F-4D97-AF65-F5344CB8AC3E}">
        <p14:creationId xmlns:p14="http://schemas.microsoft.com/office/powerpoint/2010/main" val="37786957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7950" y="750888"/>
            <a:ext cx="6665913" cy="3749675"/>
          </a:xfrm>
        </p:spPr>
      </p:sp>
      <p:sp>
        <p:nvSpPr>
          <p:cNvPr id="3" name="Tijdelijke aanduiding voor notities 2"/>
          <p:cNvSpPr>
            <a:spLocks noGrp="1"/>
          </p:cNvSpPr>
          <p:nvPr>
            <p:ph type="body" idx="1"/>
          </p:nvPr>
        </p:nvSpPr>
        <p:spPr/>
        <p:txBody>
          <a:bodyPr/>
          <a:lstStyle/>
          <a:p>
            <a:pPr marL="172769" indent="-17276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32</a:t>
            </a:fld>
            <a:endParaRPr lang="nl-NL"/>
          </a:p>
        </p:txBody>
      </p:sp>
    </p:spTree>
    <p:extLst>
      <p:ext uri="{BB962C8B-B14F-4D97-AF65-F5344CB8AC3E}">
        <p14:creationId xmlns:p14="http://schemas.microsoft.com/office/powerpoint/2010/main" val="3409616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4</a:t>
            </a:fld>
            <a:endParaRPr lang="nl-NL"/>
          </a:p>
        </p:txBody>
      </p:sp>
    </p:spTree>
    <p:extLst>
      <p:ext uri="{BB962C8B-B14F-4D97-AF65-F5344CB8AC3E}">
        <p14:creationId xmlns:p14="http://schemas.microsoft.com/office/powerpoint/2010/main" val="2321258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7950" y="750888"/>
            <a:ext cx="6665913" cy="3749675"/>
          </a:xfrm>
        </p:spPr>
      </p:sp>
      <p:sp>
        <p:nvSpPr>
          <p:cNvPr id="3" name="Tijdelijke aanduiding voor notities 2"/>
          <p:cNvSpPr>
            <a:spLocks noGrp="1"/>
          </p:cNvSpPr>
          <p:nvPr>
            <p:ph type="body" idx="1"/>
          </p:nvPr>
        </p:nvSpPr>
        <p:spPr/>
        <p:txBody>
          <a:bodyPr/>
          <a:lstStyle/>
          <a:p>
            <a:pPr marL="172769" indent="-17276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34</a:t>
            </a:fld>
            <a:endParaRPr lang="nl-NL"/>
          </a:p>
        </p:txBody>
      </p:sp>
    </p:spTree>
    <p:extLst>
      <p:ext uri="{BB962C8B-B14F-4D97-AF65-F5344CB8AC3E}">
        <p14:creationId xmlns:p14="http://schemas.microsoft.com/office/powerpoint/2010/main" val="17866424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 </a:t>
            </a:r>
            <a:r>
              <a:rPr lang="nl-NL" dirty="0" err="1"/>
              <a:t>Één</a:t>
            </a:r>
            <a:r>
              <a:rPr lang="nl-NL" dirty="0"/>
              <a:t> kenmerkend element: Ruimte voor de rivier in midden-Nederland: geen nieuwe woningbouw aldaar totdat duidelijk is waar ruimt nodig is voor waterberging </a:t>
            </a:r>
            <a:r>
              <a:rPr lang="nl-NL" dirty="0" err="1"/>
              <a:t>etc</a:t>
            </a:r>
            <a:r>
              <a:rPr lang="nl-NL" dirty="0"/>
              <a:t>; en veel ruimte voor extra natuur.</a:t>
            </a:r>
            <a:endParaRPr lang="en-US" dirty="0"/>
          </a:p>
          <a:p>
            <a:endParaRPr lang="en-US"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35</a:t>
            </a:fld>
            <a:endParaRPr lang="nl-NL"/>
          </a:p>
        </p:txBody>
      </p:sp>
    </p:spTree>
    <p:extLst>
      <p:ext uri="{BB962C8B-B14F-4D97-AF65-F5344CB8AC3E}">
        <p14:creationId xmlns:p14="http://schemas.microsoft.com/office/powerpoint/2010/main" val="35788848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7950" y="750888"/>
            <a:ext cx="6665913" cy="3749675"/>
          </a:xfrm>
        </p:spPr>
      </p:sp>
      <p:sp>
        <p:nvSpPr>
          <p:cNvPr id="3" name="Tijdelijke aanduiding voor notities 2"/>
          <p:cNvSpPr>
            <a:spLocks noGrp="1"/>
          </p:cNvSpPr>
          <p:nvPr>
            <p:ph type="body" idx="1"/>
          </p:nvPr>
        </p:nvSpPr>
        <p:spPr/>
        <p:txBody>
          <a:bodyPr/>
          <a:lstStyle/>
          <a:p>
            <a:pPr marL="172769" indent="-17276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36</a:t>
            </a:fld>
            <a:endParaRPr lang="nl-NL"/>
          </a:p>
        </p:txBody>
      </p:sp>
    </p:spTree>
    <p:extLst>
      <p:ext uri="{BB962C8B-B14F-4D97-AF65-F5344CB8AC3E}">
        <p14:creationId xmlns:p14="http://schemas.microsoft.com/office/powerpoint/2010/main" val="20990268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2075" y="746125"/>
            <a:ext cx="6626225" cy="3727450"/>
          </a:xfrm>
        </p:spPr>
      </p:sp>
      <p:sp>
        <p:nvSpPr>
          <p:cNvPr id="3" name="Tijdelijke aanduiding voor notities 2"/>
          <p:cNvSpPr>
            <a:spLocks noGrp="1"/>
          </p:cNvSpPr>
          <p:nvPr>
            <p:ph type="body" idx="1"/>
          </p:nvPr>
        </p:nvSpPr>
        <p:spPr/>
        <p:txBody>
          <a:bodyPr/>
          <a:lstStyle/>
          <a:p>
            <a:endParaRPr lang="nl-NL" b="0" i="0"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37</a:t>
            </a:fld>
            <a:endParaRPr lang="nl-NL"/>
          </a:p>
        </p:txBody>
      </p:sp>
    </p:spTree>
    <p:extLst>
      <p:ext uri="{BB962C8B-B14F-4D97-AF65-F5344CB8AC3E}">
        <p14:creationId xmlns:p14="http://schemas.microsoft.com/office/powerpoint/2010/main" val="16672614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7950" y="750888"/>
            <a:ext cx="6665913" cy="3749675"/>
          </a:xfrm>
        </p:spPr>
      </p:sp>
      <p:sp>
        <p:nvSpPr>
          <p:cNvPr id="3" name="Tijdelijke aanduiding voor notities 2"/>
          <p:cNvSpPr>
            <a:spLocks noGrp="1"/>
          </p:cNvSpPr>
          <p:nvPr>
            <p:ph type="body" idx="1"/>
          </p:nvPr>
        </p:nvSpPr>
        <p:spPr/>
        <p:txBody>
          <a:bodyPr/>
          <a:lstStyle/>
          <a:p>
            <a:pPr marL="172769" indent="-17276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38</a:t>
            </a:fld>
            <a:endParaRPr lang="nl-NL"/>
          </a:p>
        </p:txBody>
      </p:sp>
    </p:spTree>
    <p:extLst>
      <p:ext uri="{BB962C8B-B14F-4D97-AF65-F5344CB8AC3E}">
        <p14:creationId xmlns:p14="http://schemas.microsoft.com/office/powerpoint/2010/main" val="2421157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7950" y="750888"/>
            <a:ext cx="6665913" cy="3749675"/>
          </a:xfrm>
        </p:spPr>
      </p:sp>
      <p:sp>
        <p:nvSpPr>
          <p:cNvPr id="3" name="Tijdelijke aanduiding voor notities 2"/>
          <p:cNvSpPr>
            <a:spLocks noGrp="1"/>
          </p:cNvSpPr>
          <p:nvPr>
            <p:ph type="body" idx="1"/>
          </p:nvPr>
        </p:nvSpPr>
        <p:spPr/>
        <p:txBody>
          <a:bodyPr/>
          <a:lstStyle/>
          <a:p>
            <a:pPr marL="172769" indent="-17276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40</a:t>
            </a:fld>
            <a:endParaRPr lang="nl-NL"/>
          </a:p>
        </p:txBody>
      </p:sp>
    </p:spTree>
    <p:extLst>
      <p:ext uri="{BB962C8B-B14F-4D97-AF65-F5344CB8AC3E}">
        <p14:creationId xmlns:p14="http://schemas.microsoft.com/office/powerpoint/2010/main" val="23511819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 </a:t>
            </a:r>
            <a:r>
              <a:rPr lang="nl-NL" dirty="0" err="1"/>
              <a:t>Één</a:t>
            </a:r>
            <a:r>
              <a:rPr lang="nl-NL" dirty="0"/>
              <a:t> kenmerkend element: reparatiehubs (circulaire economie) in en nabij steden en dorpen; dus niet grootschalige op een Derde Maasvlakte (daaraan is in dit scenario geen behoefte), maar dichtbij de burger, die er producten kan laten repareren en er ook nog terecht kan voor een praatje.</a:t>
            </a:r>
          </a:p>
          <a:p>
            <a:endParaRPr lang="en-US"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41</a:t>
            </a:fld>
            <a:endParaRPr lang="nl-NL"/>
          </a:p>
        </p:txBody>
      </p:sp>
    </p:spTree>
    <p:extLst>
      <p:ext uri="{BB962C8B-B14F-4D97-AF65-F5344CB8AC3E}">
        <p14:creationId xmlns:p14="http://schemas.microsoft.com/office/powerpoint/2010/main" val="36044801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7950" y="750888"/>
            <a:ext cx="6665913" cy="3749675"/>
          </a:xfrm>
        </p:spPr>
      </p:sp>
      <p:sp>
        <p:nvSpPr>
          <p:cNvPr id="3" name="Tijdelijke aanduiding voor notities 2"/>
          <p:cNvSpPr>
            <a:spLocks noGrp="1"/>
          </p:cNvSpPr>
          <p:nvPr>
            <p:ph type="body" idx="1"/>
          </p:nvPr>
        </p:nvSpPr>
        <p:spPr/>
        <p:txBody>
          <a:bodyPr/>
          <a:lstStyle/>
          <a:p>
            <a:pPr marL="172769" indent="-17276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42</a:t>
            </a:fld>
            <a:endParaRPr lang="nl-NL"/>
          </a:p>
        </p:txBody>
      </p:sp>
    </p:spTree>
    <p:extLst>
      <p:ext uri="{BB962C8B-B14F-4D97-AF65-F5344CB8AC3E}">
        <p14:creationId xmlns:p14="http://schemas.microsoft.com/office/powerpoint/2010/main" val="28134942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2075" y="746125"/>
            <a:ext cx="6626225" cy="3727450"/>
          </a:xfrm>
        </p:spPr>
      </p:sp>
      <p:sp>
        <p:nvSpPr>
          <p:cNvPr id="3" name="Tijdelijke aanduiding voor notities 2"/>
          <p:cNvSpPr>
            <a:spLocks noGrp="1"/>
          </p:cNvSpPr>
          <p:nvPr>
            <p:ph type="body" idx="1"/>
          </p:nvPr>
        </p:nvSpPr>
        <p:spPr/>
        <p:txBody>
          <a:bodyPr/>
          <a:lstStyle/>
          <a:p>
            <a:endParaRPr lang="nl-NL" b="0" i="0"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43</a:t>
            </a:fld>
            <a:endParaRPr lang="nl-NL"/>
          </a:p>
        </p:txBody>
      </p:sp>
    </p:spTree>
    <p:extLst>
      <p:ext uri="{BB962C8B-B14F-4D97-AF65-F5344CB8AC3E}">
        <p14:creationId xmlns:p14="http://schemas.microsoft.com/office/powerpoint/2010/main" val="8939106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50</a:t>
            </a:fld>
            <a:endParaRPr lang="nl-NL"/>
          </a:p>
        </p:txBody>
      </p:sp>
    </p:spTree>
    <p:extLst>
      <p:ext uri="{BB962C8B-B14F-4D97-AF65-F5344CB8AC3E}">
        <p14:creationId xmlns:p14="http://schemas.microsoft.com/office/powerpoint/2010/main" val="2138242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5</a:t>
            </a:fld>
            <a:endParaRPr lang="nl-NL"/>
          </a:p>
        </p:txBody>
      </p:sp>
    </p:spTree>
    <p:extLst>
      <p:ext uri="{BB962C8B-B14F-4D97-AF65-F5344CB8AC3E}">
        <p14:creationId xmlns:p14="http://schemas.microsoft.com/office/powerpoint/2010/main" val="12290331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59</a:t>
            </a:fld>
            <a:endParaRPr lang="nl-NL"/>
          </a:p>
        </p:txBody>
      </p:sp>
    </p:spTree>
    <p:extLst>
      <p:ext uri="{BB962C8B-B14F-4D97-AF65-F5344CB8AC3E}">
        <p14:creationId xmlns:p14="http://schemas.microsoft.com/office/powerpoint/2010/main" val="28625477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60</a:t>
            </a:fld>
            <a:endParaRPr lang="nl-NL"/>
          </a:p>
        </p:txBody>
      </p:sp>
    </p:spTree>
    <p:extLst>
      <p:ext uri="{BB962C8B-B14F-4D97-AF65-F5344CB8AC3E}">
        <p14:creationId xmlns:p14="http://schemas.microsoft.com/office/powerpoint/2010/main" val="23012137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63</a:t>
            </a:fld>
            <a:endParaRPr lang="nl-NL"/>
          </a:p>
        </p:txBody>
      </p:sp>
    </p:spTree>
    <p:extLst>
      <p:ext uri="{BB962C8B-B14F-4D97-AF65-F5344CB8AC3E}">
        <p14:creationId xmlns:p14="http://schemas.microsoft.com/office/powerpoint/2010/main" val="1471354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66</a:t>
            </a:fld>
            <a:endParaRPr lang="nl-NL"/>
          </a:p>
        </p:txBody>
      </p:sp>
    </p:spTree>
    <p:extLst>
      <p:ext uri="{BB962C8B-B14F-4D97-AF65-F5344CB8AC3E}">
        <p14:creationId xmlns:p14="http://schemas.microsoft.com/office/powerpoint/2010/main" val="2198043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6</a:t>
            </a:fld>
            <a:endParaRPr lang="nl-NL"/>
          </a:p>
        </p:txBody>
      </p:sp>
    </p:spTree>
    <p:extLst>
      <p:ext uri="{BB962C8B-B14F-4D97-AF65-F5344CB8AC3E}">
        <p14:creationId xmlns:p14="http://schemas.microsoft.com/office/powerpoint/2010/main" val="202494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06363" y="752475"/>
            <a:ext cx="6675437" cy="3756025"/>
          </a:xfrm>
        </p:spPr>
      </p:sp>
      <p:sp>
        <p:nvSpPr>
          <p:cNvPr id="3" name="Tijdelijke aanduiding voor notities 2"/>
          <p:cNvSpPr>
            <a:spLocks noGrp="1"/>
          </p:cNvSpPr>
          <p:nvPr>
            <p:ph type="body" idx="1"/>
          </p:nvPr>
        </p:nvSpPr>
        <p:spPr/>
        <p:txBody>
          <a:bodyPr/>
          <a:lstStyle/>
          <a:p>
            <a:pPr marL="173029" indent="-173029">
              <a:buFont typeface="Arial" panose="020B0604020202020204" pitchFamily="34" charset="0"/>
              <a:buChar char="•"/>
            </a:pPr>
            <a:endParaRPr lang="nl-NL" dirty="0"/>
          </a:p>
        </p:txBody>
      </p:sp>
      <p:sp>
        <p:nvSpPr>
          <p:cNvPr id="4" name="Tijdelijke aanduiding voor dianummer 3"/>
          <p:cNvSpPr>
            <a:spLocks noGrp="1"/>
          </p:cNvSpPr>
          <p:nvPr>
            <p:ph type="sldNum" sz="quarter" idx="10"/>
          </p:nvPr>
        </p:nvSpPr>
        <p:spPr/>
        <p:txBody>
          <a:bodyPr/>
          <a:lstStyle/>
          <a:p>
            <a:fld id="{0064805C-F7E5-478F-AF2C-6B8A48D93146}" type="slidenum">
              <a:rPr lang="nl-NL" smtClean="0"/>
              <a:t>7</a:t>
            </a:fld>
            <a:endParaRPr lang="nl-NL"/>
          </a:p>
        </p:txBody>
      </p:sp>
    </p:spTree>
    <p:extLst>
      <p:ext uri="{BB962C8B-B14F-4D97-AF65-F5344CB8AC3E}">
        <p14:creationId xmlns:p14="http://schemas.microsoft.com/office/powerpoint/2010/main" val="1491321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US"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8</a:t>
            </a:fld>
            <a:endParaRPr lang="nl-NL"/>
          </a:p>
        </p:txBody>
      </p:sp>
    </p:spTree>
    <p:extLst>
      <p:ext uri="{BB962C8B-B14F-4D97-AF65-F5344CB8AC3E}">
        <p14:creationId xmlns:p14="http://schemas.microsoft.com/office/powerpoint/2010/main" val="10664201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US"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9</a:t>
            </a:fld>
            <a:endParaRPr lang="nl-NL"/>
          </a:p>
        </p:txBody>
      </p:sp>
    </p:spTree>
    <p:extLst>
      <p:ext uri="{BB962C8B-B14F-4D97-AF65-F5344CB8AC3E}">
        <p14:creationId xmlns:p14="http://schemas.microsoft.com/office/powerpoint/2010/main" val="2079288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US" dirty="0"/>
          </a:p>
        </p:txBody>
      </p:sp>
      <p:sp>
        <p:nvSpPr>
          <p:cNvPr id="4" name="Tijdelijke aanduiding voor dianummer 3"/>
          <p:cNvSpPr>
            <a:spLocks noGrp="1"/>
          </p:cNvSpPr>
          <p:nvPr>
            <p:ph type="sldNum" sz="quarter" idx="5"/>
          </p:nvPr>
        </p:nvSpPr>
        <p:spPr/>
        <p:txBody>
          <a:bodyPr/>
          <a:lstStyle/>
          <a:p>
            <a:fld id="{0064805C-F7E5-478F-AF2C-6B8A48D93146}" type="slidenum">
              <a:rPr lang="nl-NL" smtClean="0"/>
              <a:t>10</a:t>
            </a:fld>
            <a:endParaRPr lang="nl-NL"/>
          </a:p>
        </p:txBody>
      </p:sp>
    </p:spTree>
    <p:extLst>
      <p:ext uri="{BB962C8B-B14F-4D97-AF65-F5344CB8AC3E}">
        <p14:creationId xmlns:p14="http://schemas.microsoft.com/office/powerpoint/2010/main" val="25950069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nl-NL"/>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nl-NL"/>
          </a:p>
        </p:txBody>
      </p:sp>
      <p:sp>
        <p:nvSpPr>
          <p:cNvPr id="4" name="Date Placeholder 3"/>
          <p:cNvSpPr>
            <a:spLocks noGrp="1"/>
          </p:cNvSpPr>
          <p:nvPr>
            <p:ph type="dt" sz="half" idx="10"/>
          </p:nvPr>
        </p:nvSpPr>
        <p:spPr/>
        <p:txBody>
          <a:bodyPr/>
          <a:lstStyle/>
          <a:p>
            <a:r>
              <a:rPr lang="nl-NL"/>
              <a:t>David Hamers | 29 september 2020</a:t>
            </a:r>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17350161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p:cNvSpPr>
            <a:spLocks noGrp="1"/>
          </p:cNvSpPr>
          <p:nvPr>
            <p:ph type="dt" sz="half" idx="10"/>
          </p:nvPr>
        </p:nvSpPr>
        <p:spPr/>
        <p:txBody>
          <a:bodyPr/>
          <a:lstStyle/>
          <a:p>
            <a:r>
              <a:rPr lang="nl-NL"/>
              <a:t>David Hamers | 29 september 2020</a:t>
            </a:r>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1640029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n-US"/>
              <a:t>Click to edit Master title style</a:t>
            </a:r>
            <a:endParaRPr lang="nl-NL"/>
          </a:p>
        </p:txBody>
      </p:sp>
      <p:sp>
        <p:nvSpPr>
          <p:cNvPr id="3" name="Vertical Text Placeholder 2"/>
          <p:cNvSpPr>
            <a:spLocks noGrp="1"/>
          </p:cNvSpPr>
          <p:nvPr>
            <p:ph type="body" orient="vert" idx="1"/>
          </p:nvPr>
        </p:nvSpPr>
        <p:spPr>
          <a:xfrm>
            <a:off x="609600" y="274643"/>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p:cNvSpPr>
            <a:spLocks noGrp="1"/>
          </p:cNvSpPr>
          <p:nvPr>
            <p:ph type="dt" sz="half" idx="10"/>
          </p:nvPr>
        </p:nvSpPr>
        <p:spPr/>
        <p:txBody>
          <a:bodyPr/>
          <a:lstStyle/>
          <a:p>
            <a:r>
              <a:rPr lang="nl-NL"/>
              <a:t>David Hamers | 29 september 2020</a:t>
            </a:r>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29836667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3393186" y="1120901"/>
            <a:ext cx="5405627" cy="513714"/>
          </a:xfrm>
          <a:prstGeom prst="rect">
            <a:avLst/>
          </a:prstGeom>
        </p:spPr>
        <p:txBody>
          <a:bodyPr wrap="square" lIns="0" tIns="0" rIns="0" bIns="0">
            <a:spAutoFit/>
          </a:bodyPr>
          <a:lstStyle>
            <a:lvl1pPr>
              <a:defRPr sz="3200" b="1" i="0">
                <a:solidFill>
                  <a:srgbClr val="375F92"/>
                </a:solidFill>
                <a:latin typeface="Carlito"/>
                <a:cs typeface="Carlito"/>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1/16/2025</a:t>
            </a:fld>
            <a:endParaRPr lang="en-US"/>
          </a:p>
        </p:txBody>
      </p:sp>
      <p:sp>
        <p:nvSpPr>
          <p:cNvPr id="6" name="Holder 6"/>
          <p:cNvSpPr>
            <a:spLocks noGrp="1"/>
          </p:cNvSpPr>
          <p:nvPr>
            <p:ph type="sldNum" sz="quarter" idx="7"/>
          </p:nvPr>
        </p:nvSpPr>
        <p:spPr/>
        <p:txBody>
          <a:bodyPr lIns="0" tIns="0" rIns="0" bIns="0"/>
          <a:lstStyle>
            <a:lvl1pPr>
              <a:defRPr sz="1200" b="1" i="0">
                <a:solidFill>
                  <a:schemeClr val="tx1"/>
                </a:solidFill>
                <a:latin typeface="Verdana"/>
                <a:cs typeface="Verdana"/>
              </a:defRPr>
            </a:lvl1pPr>
          </a:lstStyle>
          <a:p>
            <a:pPr marL="38100">
              <a:lnSpc>
                <a:spcPct val="100000"/>
              </a:lnSpc>
              <a:spcBef>
                <a:spcPts val="105"/>
              </a:spcBef>
            </a:pPr>
            <a:fld id="{81D60167-4931-47E6-BA6A-407CBD079E47}" type="slidenum">
              <a:rPr dirty="0"/>
              <a:t>‹nr.›</a:t>
            </a:fld>
            <a:endParaRPr dirty="0"/>
          </a:p>
        </p:txBody>
      </p:sp>
    </p:spTree>
    <p:extLst>
      <p:ext uri="{BB962C8B-B14F-4D97-AF65-F5344CB8AC3E}">
        <p14:creationId xmlns:p14="http://schemas.microsoft.com/office/powerpoint/2010/main" val="23272247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p:cNvSpPr>
            <a:spLocks noGrp="1"/>
          </p:cNvSpPr>
          <p:nvPr>
            <p:ph type="dt" sz="half" idx="10"/>
          </p:nvPr>
        </p:nvSpPr>
        <p:spPr/>
        <p:txBody>
          <a:bodyPr/>
          <a:lstStyle/>
          <a:p>
            <a:r>
              <a:rPr lang="nl-NL"/>
              <a:t>David Hamers | 29 september 2020</a:t>
            </a:r>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1711573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endParaRPr lang="nl-NL"/>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nl-NL"/>
              <a:t>David Hamers | 29 september 2020</a:t>
            </a:r>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22594044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p:cNvSpPr>
            <a:spLocks noGrp="1"/>
          </p:cNvSpPr>
          <p:nvPr>
            <p:ph type="dt" sz="half" idx="10"/>
          </p:nvPr>
        </p:nvSpPr>
        <p:spPr/>
        <p:txBody>
          <a:bodyPr/>
          <a:lstStyle/>
          <a:p>
            <a:r>
              <a:rPr lang="nl-NL"/>
              <a:t>David Hamers | 29 september 2020</a:t>
            </a:r>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40393142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nl-NL"/>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p:cNvSpPr>
            <a:spLocks noGrp="1"/>
          </p:cNvSpPr>
          <p:nvPr>
            <p:ph type="dt" sz="half" idx="10"/>
          </p:nvPr>
        </p:nvSpPr>
        <p:spPr/>
        <p:txBody>
          <a:bodyPr/>
          <a:lstStyle/>
          <a:p>
            <a:r>
              <a:rPr lang="nl-NL"/>
              <a:t>David Hamers | 29 september 2020</a:t>
            </a:r>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4227335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Date Placeholder 2"/>
          <p:cNvSpPr>
            <a:spLocks noGrp="1"/>
          </p:cNvSpPr>
          <p:nvPr>
            <p:ph type="dt" sz="half" idx="10"/>
          </p:nvPr>
        </p:nvSpPr>
        <p:spPr/>
        <p:txBody>
          <a:bodyPr/>
          <a:lstStyle/>
          <a:p>
            <a:r>
              <a:rPr lang="nl-NL"/>
              <a:t>David Hamers | 29 september 2020</a:t>
            </a:r>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31734063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nl-NL"/>
              <a:t>David Hamers | 29 september 2020</a:t>
            </a:r>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3225760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nl-NL"/>
          </a:p>
        </p:txBody>
      </p:sp>
      <p:sp>
        <p:nvSpPr>
          <p:cNvPr id="3" name="Content Placeholder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nl-NL"/>
              <a:t>David Hamers | 29 september 2020</a:t>
            </a:r>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18562741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nl-NL"/>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nl-NL"/>
              <a:t>David Hamers | 29 september 2020</a:t>
            </a:r>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521C8C53-02E6-4493-9744-9EB4A6C9324E}" type="slidenum">
              <a:rPr lang="nl-NL" smtClean="0"/>
              <a:t>‹nr.›</a:t>
            </a:fld>
            <a:endParaRPr lang="nl-NL"/>
          </a:p>
        </p:txBody>
      </p:sp>
    </p:spTree>
    <p:extLst>
      <p:ext uri="{BB962C8B-B14F-4D97-AF65-F5344CB8AC3E}">
        <p14:creationId xmlns:p14="http://schemas.microsoft.com/office/powerpoint/2010/main" val="2913666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nl-NL"/>
          </a:p>
        </p:txBody>
      </p:sp>
      <p:sp>
        <p:nvSpPr>
          <p:cNvPr id="3" name="Text Placeholder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nl-NL"/>
              <a:t>David Hamers | 29 september 2020</a:t>
            </a:r>
          </a:p>
        </p:txBody>
      </p:sp>
      <p:sp>
        <p:nvSpPr>
          <p:cNvPr id="5" name="Footer Placeholder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1C8C53-02E6-4493-9744-9EB4A6C9324E}" type="slidenum">
              <a:rPr lang="nl-NL" smtClean="0"/>
              <a:t>‹nr.›</a:t>
            </a:fld>
            <a:endParaRPr lang="nl-NL"/>
          </a:p>
        </p:txBody>
      </p:sp>
    </p:spTree>
    <p:extLst>
      <p:ext uri="{BB962C8B-B14F-4D97-AF65-F5344CB8AC3E}">
        <p14:creationId xmlns:p14="http://schemas.microsoft.com/office/powerpoint/2010/main" val="42873643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24.jpg"/></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D5FB5116-23FF-6CC9-58AB-BCFC6D1F2F31}"/>
              </a:ext>
            </a:extLst>
          </p:cNvPr>
          <p:cNvPicPr>
            <a:picLocks noChangeAspect="1"/>
          </p:cNvPicPr>
          <p:nvPr/>
        </p:nvPicPr>
        <p:blipFill>
          <a:blip r:embed="rId3">
            <a:alphaModFix amt="58000"/>
          </a:blip>
          <a:stretch>
            <a:fillRect/>
          </a:stretch>
        </p:blipFill>
        <p:spPr>
          <a:xfrm>
            <a:off x="-1" y="-1"/>
            <a:ext cx="13085095" cy="6855963"/>
          </a:xfrm>
          <a:prstGeom prst="rect">
            <a:avLst/>
          </a:prstGeom>
        </p:spPr>
      </p:pic>
      <p:sp>
        <p:nvSpPr>
          <p:cNvPr id="9" name="Title 1">
            <a:extLst>
              <a:ext uri="{FF2B5EF4-FFF2-40B4-BE49-F238E27FC236}">
                <a16:creationId xmlns:a16="http://schemas.microsoft.com/office/drawing/2014/main" id="{8A009897-BC24-4EB8-B79A-B08FEF1B2CFA}"/>
              </a:ext>
            </a:extLst>
          </p:cNvPr>
          <p:cNvSpPr>
            <a:spLocks noGrp="1"/>
          </p:cNvSpPr>
          <p:nvPr>
            <p:ph type="title"/>
          </p:nvPr>
        </p:nvSpPr>
        <p:spPr>
          <a:xfrm>
            <a:off x="0" y="3356992"/>
            <a:ext cx="13085094" cy="1143000"/>
          </a:xfrm>
        </p:spPr>
        <p:txBody>
          <a:bodyPr>
            <a:noAutofit/>
          </a:bodyPr>
          <a:lstStyle/>
          <a:p>
            <a:br>
              <a:rPr lang="nl-NL" b="1" dirty="0"/>
            </a:br>
            <a:br>
              <a:rPr lang="nl-NL" b="1" dirty="0"/>
            </a:br>
            <a:r>
              <a:rPr lang="nl-NL" b="1" dirty="0"/>
              <a:t>Gebruik van de Ruimtelijke Verkenning 2023 voor omgevingsvisie en gebiedsontwikkeling</a:t>
            </a:r>
            <a:br>
              <a:rPr lang="nl-NL" b="1" dirty="0"/>
            </a:br>
            <a:br>
              <a:rPr lang="nl-NL" b="1" dirty="0"/>
            </a:br>
            <a:br>
              <a:rPr lang="nl-NL" sz="4800" dirty="0"/>
            </a:br>
            <a:br>
              <a:rPr lang="nl-NL" sz="3200" dirty="0"/>
            </a:br>
            <a:r>
              <a:rPr lang="nl-NL" sz="3200" dirty="0"/>
              <a:t>[Namen invullen]</a:t>
            </a:r>
            <a:br>
              <a:rPr lang="nl-NL" sz="3200" dirty="0"/>
            </a:br>
            <a:r>
              <a:rPr lang="nl-NL" sz="3200" dirty="0"/>
              <a:t>[Datum invullen]</a:t>
            </a:r>
            <a:br>
              <a:rPr lang="nl-NL" sz="3200" dirty="0"/>
            </a:br>
            <a:endParaRPr lang="nl-NL" sz="4800" dirty="0"/>
          </a:p>
        </p:txBody>
      </p:sp>
      <p:pic>
        <p:nvPicPr>
          <p:cNvPr id="4" name="Afbeelding 3">
            <a:extLst>
              <a:ext uri="{FF2B5EF4-FFF2-40B4-BE49-F238E27FC236}">
                <a16:creationId xmlns:a16="http://schemas.microsoft.com/office/drawing/2014/main" id="{DA2D65E7-0DD1-6BB1-BA4A-414F201009A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771964" y="1341"/>
            <a:ext cx="648072" cy="648073"/>
          </a:xfrm>
          <a:prstGeom prst="rect">
            <a:avLst/>
          </a:prstGeom>
        </p:spPr>
      </p:pic>
    </p:spTree>
    <p:extLst>
      <p:ext uri="{BB962C8B-B14F-4D97-AF65-F5344CB8AC3E}">
        <p14:creationId xmlns:p14="http://schemas.microsoft.com/office/powerpoint/2010/main" val="1702522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F5D85B-0772-40B3-A863-6CF74F7BD728}"/>
              </a:ext>
            </a:extLst>
          </p:cNvPr>
          <p:cNvSpPr>
            <a:spLocks noGrp="1"/>
          </p:cNvSpPr>
          <p:nvPr>
            <p:ph type="title"/>
          </p:nvPr>
        </p:nvSpPr>
        <p:spPr>
          <a:xfrm>
            <a:off x="0" y="529798"/>
            <a:ext cx="12192000" cy="1143000"/>
          </a:xfrm>
        </p:spPr>
        <p:txBody>
          <a:bodyPr>
            <a:noAutofit/>
          </a:bodyPr>
          <a:lstStyle/>
          <a:p>
            <a:pPr algn="ctr"/>
            <a:br>
              <a:rPr lang="nl-NL" sz="3200" dirty="0">
                <a:solidFill>
                  <a:srgbClr val="002060"/>
                </a:solidFill>
                <a:highlight>
                  <a:srgbClr val="FFFF00"/>
                </a:highlight>
                <a:latin typeface="+mn-lt"/>
              </a:rPr>
            </a:br>
            <a:br>
              <a:rPr lang="nl-NL" sz="3200" dirty="0">
                <a:solidFill>
                  <a:srgbClr val="002060"/>
                </a:solidFill>
                <a:highlight>
                  <a:srgbClr val="FFFF00"/>
                </a:highlight>
                <a:latin typeface="+mn-lt"/>
              </a:rPr>
            </a:br>
            <a:r>
              <a:rPr lang="nl-NL" sz="3200" b="1" dirty="0">
                <a:solidFill>
                  <a:srgbClr val="002060"/>
                </a:solidFill>
                <a:latin typeface="+mn-lt"/>
              </a:rPr>
              <a:t>Activiteiten bij visievorming</a:t>
            </a:r>
            <a:br>
              <a:rPr lang="nl-NL" sz="3200" b="1" dirty="0">
                <a:solidFill>
                  <a:srgbClr val="002060"/>
                </a:solidFill>
                <a:latin typeface="+mn-lt"/>
              </a:rPr>
            </a:br>
            <a:endParaRPr lang="nl-NL" sz="3200" b="1" dirty="0">
              <a:solidFill>
                <a:srgbClr val="002060"/>
              </a:solidFill>
              <a:latin typeface="+mn-lt"/>
            </a:endParaRPr>
          </a:p>
        </p:txBody>
      </p:sp>
      <p:sp>
        <p:nvSpPr>
          <p:cNvPr id="3" name="Tijdelijke aanduiding voor inhoud 2">
            <a:extLst>
              <a:ext uri="{FF2B5EF4-FFF2-40B4-BE49-F238E27FC236}">
                <a16:creationId xmlns:a16="http://schemas.microsoft.com/office/drawing/2014/main" id="{26746597-C688-4B96-B9A8-F42E85E99EB9}"/>
              </a:ext>
            </a:extLst>
          </p:cNvPr>
          <p:cNvSpPr>
            <a:spLocks noGrp="1"/>
          </p:cNvSpPr>
          <p:nvPr>
            <p:ph idx="1"/>
          </p:nvPr>
        </p:nvSpPr>
        <p:spPr>
          <a:xfrm>
            <a:off x="1703512" y="1855365"/>
            <a:ext cx="9001000" cy="4525963"/>
          </a:xfrm>
        </p:spPr>
        <p:txBody>
          <a:bodyPr>
            <a:normAutofit/>
          </a:bodyPr>
          <a:lstStyle/>
          <a:p>
            <a:pPr>
              <a:buClr>
                <a:srgbClr val="0070C0"/>
              </a:buClr>
            </a:pPr>
            <a:endParaRPr lang="nl-NL" sz="2400" u="sng" dirty="0"/>
          </a:p>
          <a:p>
            <a:pPr>
              <a:buClr>
                <a:srgbClr val="0070C0"/>
              </a:buClr>
            </a:pPr>
            <a:r>
              <a:rPr lang="nl-NL" sz="2400" u="sng" dirty="0"/>
              <a:t>Opgaven verkennen</a:t>
            </a:r>
            <a:r>
              <a:rPr lang="nl-NL" sz="2400" dirty="0"/>
              <a:t>:  problemen en uitdagingen voor gebied;  opgaven van vandaag hoeven niet die van morgen te zijn</a:t>
            </a:r>
          </a:p>
          <a:p>
            <a:pPr>
              <a:buClr>
                <a:srgbClr val="0070C0"/>
              </a:buClr>
            </a:pPr>
            <a:r>
              <a:rPr lang="nl-NL" sz="2400" u="sng" dirty="0"/>
              <a:t>Visie ontwikkelen</a:t>
            </a:r>
            <a:r>
              <a:rPr lang="nl-NL" sz="2400" dirty="0"/>
              <a:t>: betrokkenen ontwikkelen samen een visie op de wenselijke ontwikkeling van het gebied en het te voeren beleid</a:t>
            </a:r>
          </a:p>
          <a:p>
            <a:pPr>
              <a:buClr>
                <a:srgbClr val="0070C0"/>
              </a:buClr>
            </a:pPr>
            <a:r>
              <a:rPr lang="nl-NL" sz="2400" u="sng" dirty="0"/>
              <a:t>Formele besluiten nemen</a:t>
            </a:r>
            <a:r>
              <a:rPr lang="nl-NL" sz="2400" dirty="0"/>
              <a:t>: afhankelijk van status van visie formele besluiten nemen; besluiten tot accorderen en uitvoeren van visie</a:t>
            </a:r>
          </a:p>
          <a:p>
            <a:pPr>
              <a:buClr>
                <a:srgbClr val="0070C0"/>
              </a:buClr>
            </a:pPr>
            <a:endParaRPr lang="nl-NL" sz="2400" dirty="0"/>
          </a:p>
        </p:txBody>
      </p:sp>
      <p:sp>
        <p:nvSpPr>
          <p:cNvPr id="5" name="Tijdelijke aanduiding voor dianummer 5">
            <a:extLst>
              <a:ext uri="{FF2B5EF4-FFF2-40B4-BE49-F238E27FC236}">
                <a16:creationId xmlns:a16="http://schemas.microsoft.com/office/drawing/2014/main" id="{F0DC1106-8A6F-8780-2943-FE8DB63BDC41}"/>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10</a:t>
            </a:fld>
            <a:endParaRPr lang="nl-NL" altLang="nl-NL" sz="1200" b="1" dirty="0"/>
          </a:p>
        </p:txBody>
      </p:sp>
      <p:pic>
        <p:nvPicPr>
          <p:cNvPr id="6" name="Afbeelding 5">
            <a:extLst>
              <a:ext uri="{FF2B5EF4-FFF2-40B4-BE49-F238E27FC236}">
                <a16:creationId xmlns:a16="http://schemas.microsoft.com/office/drawing/2014/main" id="{41643552-CE5E-20AF-1FA5-7CC84040C116}"/>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22580315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F5D85B-0772-40B3-A863-6CF74F7BD728}"/>
              </a:ext>
            </a:extLst>
          </p:cNvPr>
          <p:cNvSpPr>
            <a:spLocks noGrp="1"/>
          </p:cNvSpPr>
          <p:nvPr>
            <p:ph type="title"/>
          </p:nvPr>
        </p:nvSpPr>
        <p:spPr>
          <a:xfrm>
            <a:off x="0" y="529798"/>
            <a:ext cx="12192000" cy="1143000"/>
          </a:xfrm>
        </p:spPr>
        <p:txBody>
          <a:bodyPr>
            <a:noAutofit/>
          </a:bodyPr>
          <a:lstStyle/>
          <a:p>
            <a:pPr algn="ctr"/>
            <a:br>
              <a:rPr lang="nl-NL" sz="3200" dirty="0">
                <a:solidFill>
                  <a:srgbClr val="002060"/>
                </a:solidFill>
                <a:highlight>
                  <a:srgbClr val="FFFF00"/>
                </a:highlight>
                <a:latin typeface="+mn-lt"/>
              </a:rPr>
            </a:br>
            <a:br>
              <a:rPr lang="nl-NL" sz="3200" dirty="0">
                <a:solidFill>
                  <a:srgbClr val="002060"/>
                </a:solidFill>
                <a:highlight>
                  <a:srgbClr val="FFFF00"/>
                </a:highlight>
                <a:latin typeface="+mn-lt"/>
              </a:rPr>
            </a:br>
            <a:r>
              <a:rPr lang="nl-NL" sz="3200" b="1" dirty="0">
                <a:solidFill>
                  <a:srgbClr val="002060"/>
                </a:solidFill>
                <a:latin typeface="+mn-lt"/>
              </a:rPr>
              <a:t>Gebruik van scenario’s</a:t>
            </a:r>
            <a:br>
              <a:rPr lang="nl-NL" sz="3200" b="1" dirty="0">
                <a:solidFill>
                  <a:srgbClr val="002060"/>
                </a:solidFill>
                <a:latin typeface="+mn-lt"/>
              </a:rPr>
            </a:br>
            <a:endParaRPr lang="nl-NL" sz="3200" b="1" dirty="0">
              <a:solidFill>
                <a:srgbClr val="002060"/>
              </a:solidFill>
              <a:latin typeface="+mn-lt"/>
            </a:endParaRPr>
          </a:p>
        </p:txBody>
      </p:sp>
      <p:sp>
        <p:nvSpPr>
          <p:cNvPr id="5" name="Tijdelijke aanduiding voor dianummer 5">
            <a:extLst>
              <a:ext uri="{FF2B5EF4-FFF2-40B4-BE49-F238E27FC236}">
                <a16:creationId xmlns:a16="http://schemas.microsoft.com/office/drawing/2014/main" id="{F0DC1106-8A6F-8780-2943-FE8DB63BDC41}"/>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11</a:t>
            </a:fld>
            <a:endParaRPr lang="nl-NL" altLang="nl-NL" sz="1200" b="1" dirty="0"/>
          </a:p>
        </p:txBody>
      </p:sp>
      <p:pic>
        <p:nvPicPr>
          <p:cNvPr id="6" name="Afbeelding 5">
            <a:extLst>
              <a:ext uri="{FF2B5EF4-FFF2-40B4-BE49-F238E27FC236}">
                <a16:creationId xmlns:a16="http://schemas.microsoft.com/office/drawing/2014/main" id="{9086D11C-C738-CBA6-07DD-2AAD539EF82F}"/>
              </a:ext>
            </a:extLst>
          </p:cNvPr>
          <p:cNvPicPr>
            <a:picLocks noChangeAspect="1"/>
          </p:cNvPicPr>
          <p:nvPr/>
        </p:nvPicPr>
        <p:blipFill>
          <a:blip r:embed="rId3"/>
          <a:stretch>
            <a:fillRect/>
          </a:stretch>
        </p:blipFill>
        <p:spPr>
          <a:xfrm>
            <a:off x="5906285" y="0"/>
            <a:ext cx="2258079" cy="743343"/>
          </a:xfrm>
          <a:prstGeom prst="rect">
            <a:avLst/>
          </a:prstGeom>
        </p:spPr>
      </p:pic>
      <p:sp>
        <p:nvSpPr>
          <p:cNvPr id="8" name="Tijdelijke aanduiding voor inhoud 2">
            <a:extLst>
              <a:ext uri="{FF2B5EF4-FFF2-40B4-BE49-F238E27FC236}">
                <a16:creationId xmlns:a16="http://schemas.microsoft.com/office/drawing/2014/main" id="{218A9C6A-1E38-7EEE-D2B2-0038B751E878}"/>
              </a:ext>
            </a:extLst>
          </p:cNvPr>
          <p:cNvSpPr>
            <a:spLocks noGrp="1"/>
          </p:cNvSpPr>
          <p:nvPr>
            <p:ph idx="1"/>
          </p:nvPr>
        </p:nvSpPr>
        <p:spPr>
          <a:xfrm>
            <a:off x="1703512" y="1855365"/>
            <a:ext cx="9001000" cy="4525963"/>
          </a:xfrm>
        </p:spPr>
        <p:txBody>
          <a:bodyPr>
            <a:normAutofit/>
          </a:bodyPr>
          <a:lstStyle/>
          <a:p>
            <a:pPr>
              <a:buClr>
                <a:srgbClr val="0070C0"/>
              </a:buClr>
            </a:pPr>
            <a:endParaRPr lang="nl-NL" sz="2400" u="sng" dirty="0"/>
          </a:p>
          <a:p>
            <a:pPr>
              <a:buClr>
                <a:srgbClr val="0070C0"/>
              </a:buClr>
            </a:pPr>
            <a:r>
              <a:rPr lang="nl-NL" sz="2400" u="sng" dirty="0"/>
              <a:t>Opgaven verkennen</a:t>
            </a:r>
            <a:r>
              <a:rPr lang="nl-NL" sz="2400" dirty="0"/>
              <a:t>: inzichten in toekomstige opgaven geven; open discussie over opgaven stimuleren; helpen opgaven te agenderen</a:t>
            </a:r>
          </a:p>
          <a:p>
            <a:pPr>
              <a:buClr>
                <a:srgbClr val="0070C0"/>
              </a:buClr>
            </a:pPr>
            <a:r>
              <a:rPr lang="nl-NL" sz="2400" u="sng" dirty="0"/>
              <a:t>Visie ontwikkelen</a:t>
            </a:r>
            <a:r>
              <a:rPr lang="nl-NL" sz="2400" dirty="0"/>
              <a:t>: visie ontwikkelen die toekomstbestendig is, die betrokkenen inspireert en die hen committeert haar uit te voeren</a:t>
            </a:r>
          </a:p>
          <a:p>
            <a:pPr>
              <a:buClr>
                <a:srgbClr val="0070C0"/>
              </a:buClr>
            </a:pPr>
            <a:r>
              <a:rPr lang="nl-NL" sz="2400" u="sng" dirty="0"/>
              <a:t>Formele besluiten nemen</a:t>
            </a:r>
            <a:r>
              <a:rPr lang="nl-NL" sz="2400" dirty="0"/>
              <a:t>: steun voor visie vergroten, helpen visie waar nodig te amenderen of steun voor alternatief bieden</a:t>
            </a:r>
          </a:p>
          <a:p>
            <a:pPr>
              <a:buClr>
                <a:srgbClr val="0070C0"/>
              </a:buClr>
            </a:pPr>
            <a:endParaRPr lang="nl-NL" sz="2400" dirty="0"/>
          </a:p>
        </p:txBody>
      </p:sp>
    </p:spTree>
    <p:extLst>
      <p:ext uri="{BB962C8B-B14F-4D97-AF65-F5344CB8AC3E}">
        <p14:creationId xmlns:p14="http://schemas.microsoft.com/office/powerpoint/2010/main" val="20495952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Hoofdonderdelen van scenariostudie</a:t>
            </a: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12</a:t>
            </a:fld>
            <a:endParaRPr lang="nl-NL" altLang="nl-NL" sz="1200" b="1" dirty="0"/>
          </a:p>
        </p:txBody>
      </p:sp>
      <p:pic>
        <p:nvPicPr>
          <p:cNvPr id="5" name="Afbeelding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0401" y="2037"/>
            <a:ext cx="4762500" cy="828675"/>
          </a:xfrm>
          <a:prstGeom prst="rect">
            <a:avLst/>
          </a:prstGeom>
        </p:spPr>
      </p:pic>
      <p:pic>
        <p:nvPicPr>
          <p:cNvPr id="12" name="Afbeelding 11">
            <a:extLst>
              <a:ext uri="{FF2B5EF4-FFF2-40B4-BE49-F238E27FC236}">
                <a16:creationId xmlns:a16="http://schemas.microsoft.com/office/drawing/2014/main" id="{CAFF58F2-D557-24DC-5572-CC244920EF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00275" y="1974377"/>
            <a:ext cx="7791450" cy="4238625"/>
          </a:xfrm>
          <a:prstGeom prst="rect">
            <a:avLst/>
          </a:prstGeom>
        </p:spPr>
      </p:pic>
    </p:spTree>
    <p:extLst>
      <p:ext uri="{BB962C8B-B14F-4D97-AF65-F5344CB8AC3E}">
        <p14:creationId xmlns:p14="http://schemas.microsoft.com/office/powerpoint/2010/main" val="12888784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Nulsituatie</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3575720" y="2060848"/>
            <a:ext cx="5184576" cy="2232248"/>
          </a:xfrm>
        </p:spPr>
        <p:txBody>
          <a:bodyPr>
            <a:noAutofit/>
          </a:bodyPr>
          <a:lstStyle/>
          <a:p>
            <a:pPr lvl="0">
              <a:buClr>
                <a:srgbClr val="0070C0"/>
              </a:buClr>
            </a:pPr>
            <a:r>
              <a:rPr lang="nl-NL" sz="2400" dirty="0"/>
              <a:t>Ruimtegebruik in het gebied</a:t>
            </a:r>
          </a:p>
          <a:p>
            <a:pPr lvl="0">
              <a:buClr>
                <a:srgbClr val="0070C0"/>
              </a:buClr>
            </a:pPr>
            <a:r>
              <a:rPr lang="nl-NL" sz="2400" dirty="0"/>
              <a:t>Omgevingskwaliteiten van het gebied</a:t>
            </a:r>
          </a:p>
          <a:p>
            <a:pPr lvl="0">
              <a:buClr>
                <a:srgbClr val="0070C0"/>
              </a:buClr>
            </a:pPr>
            <a:r>
              <a:rPr lang="nl-NL" sz="2400" dirty="0"/>
              <a:t>Sterktes en zwaktes van het beleid</a:t>
            </a:r>
          </a:p>
          <a:p>
            <a:pPr lvl="0">
              <a:buClr>
                <a:srgbClr val="0070C0"/>
              </a:buClr>
            </a:pPr>
            <a:r>
              <a:rPr lang="nl-NL" sz="2400" dirty="0"/>
              <a:t>Strategische omgevingsvraagstukken</a:t>
            </a:r>
          </a:p>
          <a:p>
            <a:pPr lvl="0">
              <a:buClr>
                <a:srgbClr val="0070C0"/>
              </a:buClr>
            </a:pPr>
            <a:endParaRPr lang="nl-NL" sz="2400" dirty="0"/>
          </a:p>
          <a:p>
            <a:pPr lvl="0">
              <a:buClr>
                <a:srgbClr val="0070C0"/>
              </a:buClr>
            </a:pPr>
            <a:endParaRPr lang="nl-NL" sz="2400" dirty="0"/>
          </a:p>
          <a:p>
            <a:pPr lvl="0"/>
            <a:endParaRPr lang="nl-NL" sz="2400" dirty="0"/>
          </a:p>
          <a:p>
            <a:pPr lvl="2"/>
            <a:endParaRPr lang="nl-NL" dirty="0"/>
          </a:p>
        </p:txBody>
      </p:sp>
      <p:pic>
        <p:nvPicPr>
          <p:cNvPr id="2" name="Afbeelding 1">
            <a:extLst>
              <a:ext uri="{FF2B5EF4-FFF2-40B4-BE49-F238E27FC236}">
                <a16:creationId xmlns:a16="http://schemas.microsoft.com/office/drawing/2014/main" id="{6A172D7D-B232-9589-8279-22B86B6C9C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0401" y="2037"/>
            <a:ext cx="4762500" cy="828675"/>
          </a:xfrm>
          <a:prstGeom prst="rect">
            <a:avLst/>
          </a:prstGeom>
        </p:spPr>
      </p:pic>
      <p:sp>
        <p:nvSpPr>
          <p:cNvPr id="3" name="Tijdelijke aanduiding voor dianummer 5">
            <a:extLst>
              <a:ext uri="{FF2B5EF4-FFF2-40B4-BE49-F238E27FC236}">
                <a16:creationId xmlns:a16="http://schemas.microsoft.com/office/drawing/2014/main" id="{EE722B91-F967-A302-DC3F-565A6862D208}"/>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13</a:t>
            </a:fld>
            <a:endParaRPr lang="nl-NL" altLang="nl-NL" sz="1200" b="1" dirty="0"/>
          </a:p>
        </p:txBody>
      </p:sp>
    </p:spTree>
    <p:extLst>
      <p:ext uri="{BB962C8B-B14F-4D97-AF65-F5344CB8AC3E}">
        <p14:creationId xmlns:p14="http://schemas.microsoft.com/office/powerpoint/2010/main" val="11861604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Contextscenario’s</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3863752" y="2060848"/>
            <a:ext cx="4392488" cy="4525963"/>
          </a:xfrm>
        </p:spPr>
        <p:txBody>
          <a:bodyPr>
            <a:normAutofit/>
          </a:bodyPr>
          <a:lstStyle/>
          <a:p>
            <a:pPr lvl="0">
              <a:buClr>
                <a:srgbClr val="0070C0"/>
              </a:buClr>
            </a:pPr>
            <a:r>
              <a:rPr lang="nl-NL" sz="2400" dirty="0"/>
              <a:t>Autonome ontwikkelingen</a:t>
            </a:r>
          </a:p>
          <a:p>
            <a:pPr lvl="0">
              <a:buClr>
                <a:srgbClr val="0070C0"/>
              </a:buClr>
            </a:pPr>
            <a:r>
              <a:rPr lang="nl-NL" sz="2400" dirty="0"/>
              <a:t>Doorkruisende gebeurtenissen</a:t>
            </a:r>
          </a:p>
          <a:p>
            <a:pPr lvl="0">
              <a:buClr>
                <a:srgbClr val="0070C0"/>
              </a:buClr>
            </a:pPr>
            <a:r>
              <a:rPr lang="nl-NL" sz="2400" dirty="0"/>
              <a:t>Omgevingsopgaven </a:t>
            </a:r>
          </a:p>
          <a:p>
            <a:pPr lvl="0">
              <a:buClr>
                <a:srgbClr val="0070C0"/>
              </a:buClr>
            </a:pPr>
            <a:r>
              <a:rPr lang="nl-NL" sz="2400" dirty="0"/>
              <a:t>Mogelijkheden voor aanpak</a:t>
            </a:r>
          </a:p>
          <a:p>
            <a:pPr lvl="0"/>
            <a:endParaRPr lang="nl-NL" sz="2400" dirty="0"/>
          </a:p>
          <a:p>
            <a:pPr lvl="2"/>
            <a:endParaRPr lang="nl-NL" dirty="0"/>
          </a:p>
        </p:txBody>
      </p:sp>
      <p:pic>
        <p:nvPicPr>
          <p:cNvPr id="2" name="Afbeelding 1">
            <a:extLst>
              <a:ext uri="{FF2B5EF4-FFF2-40B4-BE49-F238E27FC236}">
                <a16:creationId xmlns:a16="http://schemas.microsoft.com/office/drawing/2014/main" id="{72C56FAB-1A52-2CC3-41D9-6F64E996E1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0401" y="2037"/>
            <a:ext cx="4762500" cy="828675"/>
          </a:xfrm>
          <a:prstGeom prst="rect">
            <a:avLst/>
          </a:prstGeom>
        </p:spPr>
      </p:pic>
      <p:sp>
        <p:nvSpPr>
          <p:cNvPr id="3" name="Tijdelijke aanduiding voor dianummer 5">
            <a:extLst>
              <a:ext uri="{FF2B5EF4-FFF2-40B4-BE49-F238E27FC236}">
                <a16:creationId xmlns:a16="http://schemas.microsoft.com/office/drawing/2014/main" id="{469EFC68-ADBC-70C9-104E-FFE6D6A3EB99}"/>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14</a:t>
            </a:fld>
            <a:endParaRPr lang="nl-NL" altLang="nl-NL" sz="1200" b="1" dirty="0"/>
          </a:p>
        </p:txBody>
      </p:sp>
    </p:spTree>
    <p:extLst>
      <p:ext uri="{BB962C8B-B14F-4D97-AF65-F5344CB8AC3E}">
        <p14:creationId xmlns:p14="http://schemas.microsoft.com/office/powerpoint/2010/main" val="25088662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Beleidsscenario’s</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2351584" y="2132856"/>
            <a:ext cx="4680520" cy="4525963"/>
          </a:xfrm>
        </p:spPr>
        <p:txBody>
          <a:bodyPr>
            <a:normAutofit/>
          </a:bodyPr>
          <a:lstStyle/>
          <a:p>
            <a:pPr marL="0" lvl="0" indent="0">
              <a:buClr>
                <a:srgbClr val="0070C0"/>
              </a:buClr>
              <a:buNone/>
            </a:pPr>
            <a:r>
              <a:rPr lang="nl-NL" sz="2400" b="1" dirty="0"/>
              <a:t>Streefbeelden</a:t>
            </a:r>
          </a:p>
          <a:p>
            <a:pPr lvl="0">
              <a:buClr>
                <a:srgbClr val="0070C0"/>
              </a:buClr>
            </a:pPr>
            <a:r>
              <a:rPr lang="nl-NL" sz="2400" dirty="0"/>
              <a:t>Samenleving en economie</a:t>
            </a:r>
          </a:p>
          <a:p>
            <a:pPr>
              <a:buClr>
                <a:srgbClr val="0070C0"/>
              </a:buClr>
            </a:pPr>
            <a:r>
              <a:rPr lang="nl-NL" sz="2400" dirty="0"/>
              <a:t>Ruimtegebruik </a:t>
            </a:r>
          </a:p>
          <a:p>
            <a:pPr lvl="0">
              <a:buClr>
                <a:srgbClr val="0070C0"/>
              </a:buClr>
            </a:pPr>
            <a:r>
              <a:rPr lang="nl-NL" sz="2400" dirty="0"/>
              <a:t>Ruimtelijk patronen</a:t>
            </a:r>
          </a:p>
          <a:p>
            <a:pPr lvl="0">
              <a:buClr>
                <a:srgbClr val="0070C0"/>
              </a:buClr>
            </a:pPr>
            <a:r>
              <a:rPr lang="nl-NL" sz="2400" dirty="0"/>
              <a:t>Omgevingskwaliteiten</a:t>
            </a:r>
          </a:p>
          <a:p>
            <a:pPr marL="0" lvl="0" indent="0">
              <a:buClr>
                <a:srgbClr val="0070C0"/>
              </a:buClr>
              <a:buNone/>
            </a:pPr>
            <a:endParaRPr lang="nl-NL" dirty="0"/>
          </a:p>
          <a:p>
            <a:pPr lvl="0"/>
            <a:endParaRPr lang="nl-NL" dirty="0"/>
          </a:p>
          <a:p>
            <a:pPr lvl="2"/>
            <a:endParaRPr lang="nl-NL" dirty="0"/>
          </a:p>
        </p:txBody>
      </p:sp>
      <p:pic>
        <p:nvPicPr>
          <p:cNvPr id="2" name="Afbeelding 1">
            <a:extLst>
              <a:ext uri="{FF2B5EF4-FFF2-40B4-BE49-F238E27FC236}">
                <a16:creationId xmlns:a16="http://schemas.microsoft.com/office/drawing/2014/main" id="{6FF5ACED-6729-86A3-3A87-AB3D7BE8B4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0401" y="2037"/>
            <a:ext cx="4762500" cy="828675"/>
          </a:xfrm>
          <a:prstGeom prst="rect">
            <a:avLst/>
          </a:prstGeom>
        </p:spPr>
      </p:pic>
      <p:sp>
        <p:nvSpPr>
          <p:cNvPr id="3" name="Tijdelijke aanduiding voor dianummer 5">
            <a:extLst>
              <a:ext uri="{FF2B5EF4-FFF2-40B4-BE49-F238E27FC236}">
                <a16:creationId xmlns:a16="http://schemas.microsoft.com/office/drawing/2014/main" id="{E38F3750-7B9E-38D6-1CC9-D78D547FD52A}"/>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15</a:t>
            </a:fld>
            <a:endParaRPr lang="nl-NL" altLang="nl-NL" sz="1200" b="1" dirty="0"/>
          </a:p>
        </p:txBody>
      </p:sp>
      <p:sp>
        <p:nvSpPr>
          <p:cNvPr id="5" name="Tijdelijke aanduiding voor inhoud 7">
            <a:extLst>
              <a:ext uri="{FF2B5EF4-FFF2-40B4-BE49-F238E27FC236}">
                <a16:creationId xmlns:a16="http://schemas.microsoft.com/office/drawing/2014/main" id="{59A99851-5ED9-8466-94DD-23444525B158}"/>
              </a:ext>
            </a:extLst>
          </p:cNvPr>
          <p:cNvSpPr txBox="1">
            <a:spLocks/>
          </p:cNvSpPr>
          <p:nvPr/>
        </p:nvSpPr>
        <p:spPr>
          <a:xfrm>
            <a:off x="6456040" y="2132856"/>
            <a:ext cx="468052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Clr>
                <a:srgbClr val="0070C0"/>
              </a:buClr>
              <a:buFont typeface="Arial" panose="020B0604020202020204" pitchFamily="34" charset="0"/>
              <a:buNone/>
            </a:pPr>
            <a:r>
              <a:rPr lang="nl-NL" sz="2400" b="1" dirty="0"/>
              <a:t>Strategieën</a:t>
            </a:r>
          </a:p>
          <a:p>
            <a:pPr>
              <a:buClr>
                <a:srgbClr val="0070C0"/>
              </a:buClr>
            </a:pPr>
            <a:r>
              <a:rPr lang="nl-NL" sz="2400" dirty="0"/>
              <a:t>Maatregelen </a:t>
            </a:r>
          </a:p>
          <a:p>
            <a:pPr>
              <a:buClr>
                <a:srgbClr val="0070C0"/>
              </a:buClr>
            </a:pPr>
            <a:r>
              <a:rPr lang="nl-NL" sz="2400" dirty="0"/>
              <a:t>Initiatiefnemers</a:t>
            </a:r>
          </a:p>
          <a:p>
            <a:pPr>
              <a:buClr>
                <a:srgbClr val="0070C0"/>
              </a:buClr>
            </a:pPr>
            <a:r>
              <a:rPr lang="nl-NL" sz="2400" dirty="0"/>
              <a:t>Samenwerking</a:t>
            </a:r>
          </a:p>
          <a:p>
            <a:pPr>
              <a:buClr>
                <a:srgbClr val="0070C0"/>
              </a:buClr>
            </a:pPr>
            <a:r>
              <a:rPr lang="nl-NL" sz="2400" dirty="0"/>
              <a:t>Voorwaarden</a:t>
            </a:r>
          </a:p>
          <a:p>
            <a:pPr marL="0" indent="0">
              <a:buClr>
                <a:srgbClr val="0070C0"/>
              </a:buClr>
              <a:buFont typeface="Arial" panose="020B0604020202020204" pitchFamily="34" charset="0"/>
              <a:buNone/>
            </a:pPr>
            <a:endParaRPr lang="nl-NL" dirty="0"/>
          </a:p>
          <a:p>
            <a:endParaRPr lang="nl-NL" dirty="0"/>
          </a:p>
          <a:p>
            <a:pPr lvl="2"/>
            <a:endParaRPr lang="nl-NL" dirty="0"/>
          </a:p>
        </p:txBody>
      </p:sp>
    </p:spTree>
    <p:extLst>
      <p:ext uri="{BB962C8B-B14F-4D97-AF65-F5344CB8AC3E}">
        <p14:creationId xmlns:p14="http://schemas.microsoft.com/office/powerpoint/2010/main" val="12069313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Boodschappen</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4223792" y="2060848"/>
            <a:ext cx="3852590" cy="4525963"/>
          </a:xfrm>
        </p:spPr>
        <p:txBody>
          <a:bodyPr>
            <a:normAutofit/>
          </a:bodyPr>
          <a:lstStyle/>
          <a:p>
            <a:pPr lvl="0">
              <a:buClr>
                <a:srgbClr val="0070C0"/>
              </a:buClr>
            </a:pPr>
            <a:r>
              <a:rPr lang="nl-NL" sz="2400" dirty="0"/>
              <a:t>Omgevingsopgaven </a:t>
            </a:r>
          </a:p>
          <a:p>
            <a:pPr lvl="0">
              <a:buClr>
                <a:srgbClr val="0070C0"/>
              </a:buClr>
            </a:pPr>
            <a:r>
              <a:rPr lang="nl-NL" sz="2400" dirty="0"/>
              <a:t>Combinatiemogelijkheden</a:t>
            </a:r>
          </a:p>
          <a:p>
            <a:pPr lvl="0">
              <a:buClr>
                <a:srgbClr val="0070C0"/>
              </a:buClr>
            </a:pPr>
            <a:r>
              <a:rPr lang="nl-NL" sz="2400" dirty="0"/>
              <a:t>Keuzes en consequenties</a:t>
            </a:r>
          </a:p>
          <a:p>
            <a:pPr lvl="0">
              <a:buClr>
                <a:srgbClr val="0070C0"/>
              </a:buClr>
            </a:pPr>
            <a:r>
              <a:rPr lang="nl-NL" sz="2400" dirty="0"/>
              <a:t>Robuustheid: geen spijt</a:t>
            </a:r>
          </a:p>
          <a:p>
            <a:pPr lvl="0">
              <a:buClr>
                <a:srgbClr val="0070C0"/>
              </a:buClr>
            </a:pPr>
            <a:r>
              <a:rPr lang="nl-NL" sz="2400" dirty="0"/>
              <a:t>Flexibiliteit: geen insluiting</a:t>
            </a:r>
          </a:p>
          <a:p>
            <a:pPr marL="0" lvl="0" indent="0">
              <a:buClr>
                <a:srgbClr val="0070C0"/>
              </a:buClr>
              <a:buNone/>
            </a:pPr>
            <a:endParaRPr lang="nl-NL" sz="2400" dirty="0"/>
          </a:p>
        </p:txBody>
      </p:sp>
      <p:pic>
        <p:nvPicPr>
          <p:cNvPr id="2" name="Afbeelding 1">
            <a:extLst>
              <a:ext uri="{FF2B5EF4-FFF2-40B4-BE49-F238E27FC236}">
                <a16:creationId xmlns:a16="http://schemas.microsoft.com/office/drawing/2014/main" id="{DF853B81-9C07-79DB-D3D6-9DCD6F8CA6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0401" y="2037"/>
            <a:ext cx="4762500" cy="828675"/>
          </a:xfrm>
          <a:prstGeom prst="rect">
            <a:avLst/>
          </a:prstGeom>
        </p:spPr>
      </p:pic>
      <p:sp>
        <p:nvSpPr>
          <p:cNvPr id="3" name="Tijdelijke aanduiding voor dianummer 5">
            <a:extLst>
              <a:ext uri="{FF2B5EF4-FFF2-40B4-BE49-F238E27FC236}">
                <a16:creationId xmlns:a16="http://schemas.microsoft.com/office/drawing/2014/main" id="{D3F9C5A3-4185-482A-DA1E-0183B580FD80}"/>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16</a:t>
            </a:fld>
            <a:endParaRPr lang="nl-NL" altLang="nl-NL" sz="1200" b="1" dirty="0"/>
          </a:p>
        </p:txBody>
      </p:sp>
    </p:spTree>
    <p:extLst>
      <p:ext uri="{BB962C8B-B14F-4D97-AF65-F5344CB8AC3E}">
        <p14:creationId xmlns:p14="http://schemas.microsoft.com/office/powerpoint/2010/main" val="11830008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4D8072B8-649A-73D4-CCBB-CF4C746940FF}"/>
              </a:ext>
            </a:extLst>
          </p:cNvPr>
          <p:cNvPicPr>
            <a:picLocks noChangeAspect="1"/>
          </p:cNvPicPr>
          <p:nvPr/>
        </p:nvPicPr>
        <p:blipFill>
          <a:blip r:embed="rId3"/>
          <a:stretch>
            <a:fillRect/>
          </a:stretch>
        </p:blipFill>
        <p:spPr>
          <a:xfrm>
            <a:off x="5906285" y="0"/>
            <a:ext cx="2258079" cy="743343"/>
          </a:xfrm>
          <a:prstGeom prst="rect">
            <a:avLst/>
          </a:prstGeom>
        </p:spPr>
      </p:pic>
      <p:pic>
        <p:nvPicPr>
          <p:cNvPr id="3" name="Afbeelding 2" descr="Afbeelding met tekst&#10;&#10;Automatisch gegenereerde beschrijving">
            <a:extLst>
              <a:ext uri="{FF2B5EF4-FFF2-40B4-BE49-F238E27FC236}">
                <a16:creationId xmlns:a16="http://schemas.microsoft.com/office/drawing/2014/main" id="{6998C8FF-BCFF-CE83-0EF5-E3BDE9A14A9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31370" y="1052737"/>
            <a:ext cx="5228926" cy="5400600"/>
          </a:xfrm>
          <a:prstGeom prst="rect">
            <a:avLst/>
          </a:prstGeom>
        </p:spPr>
      </p:pic>
      <p:sp>
        <p:nvSpPr>
          <p:cNvPr id="5" name="Tijdelijke aanduiding voor dianummer 5">
            <a:extLst>
              <a:ext uri="{FF2B5EF4-FFF2-40B4-BE49-F238E27FC236}">
                <a16:creationId xmlns:a16="http://schemas.microsoft.com/office/drawing/2014/main" id="{A3585D23-A219-3F58-C2B1-7452A8F1F5AA}"/>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17</a:t>
            </a:fld>
            <a:endParaRPr lang="nl-NL" altLang="nl-NL" sz="1200" b="1" dirty="0"/>
          </a:p>
        </p:txBody>
      </p:sp>
    </p:spTree>
    <p:extLst>
      <p:ext uri="{BB962C8B-B14F-4D97-AF65-F5344CB8AC3E}">
        <p14:creationId xmlns:p14="http://schemas.microsoft.com/office/powerpoint/2010/main" val="1689606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Doel van Ruimtelijke Verkenning</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2639616" y="1600205"/>
            <a:ext cx="6912768" cy="4637107"/>
          </a:xfrm>
        </p:spPr>
        <p:txBody>
          <a:bodyPr>
            <a:noAutofit/>
          </a:bodyPr>
          <a:lstStyle/>
          <a:p>
            <a:pPr marL="0" indent="0" algn="ctr">
              <a:lnSpc>
                <a:spcPct val="107000"/>
              </a:lnSpc>
              <a:spcAft>
                <a:spcPts val="300"/>
              </a:spcAft>
              <a:buClr>
                <a:srgbClr val="00B0F0"/>
              </a:buClr>
              <a:buNone/>
            </a:pPr>
            <a:endParaRPr lang="nl-NL" sz="2400" dirty="0">
              <a:solidFill>
                <a:srgbClr val="0A0A02"/>
              </a:solidFill>
            </a:endParaRPr>
          </a:p>
          <a:p>
            <a:pPr>
              <a:lnSpc>
                <a:spcPct val="107000"/>
              </a:lnSpc>
              <a:spcAft>
                <a:spcPts val="300"/>
              </a:spcAft>
              <a:buClr>
                <a:srgbClr val="0070C0"/>
              </a:buClr>
            </a:pPr>
            <a:r>
              <a:rPr lang="nl-NL" sz="2400" dirty="0">
                <a:latin typeface="Calibri" panose="020F0502020204030204" pitchFamily="34" charset="0"/>
                <a:ea typeface="Calibri" panose="020F0502020204030204" pitchFamily="34" charset="0"/>
                <a:cs typeface="Times New Roman" panose="02020603050405020304" pitchFamily="18" charset="0"/>
              </a:rPr>
              <a:t>Er zijn </a:t>
            </a:r>
            <a:r>
              <a:rPr lang="nl-NL" sz="2400" u="sng" dirty="0">
                <a:latin typeface="Calibri" panose="020F0502020204030204" pitchFamily="34" charset="0"/>
                <a:ea typeface="Calibri" panose="020F0502020204030204" pitchFamily="34" charset="0"/>
                <a:cs typeface="Times New Roman" panose="02020603050405020304" pitchFamily="18" charset="0"/>
              </a:rPr>
              <a:t>grote opgaven</a:t>
            </a:r>
            <a:r>
              <a:rPr lang="nl-NL" sz="2400" dirty="0">
                <a:latin typeface="Calibri" panose="020F0502020204030204" pitchFamily="34" charset="0"/>
                <a:ea typeface="Calibri" panose="020F0502020204030204" pitchFamily="34" charset="0"/>
                <a:cs typeface="Times New Roman" panose="02020603050405020304" pitchFamily="18" charset="0"/>
              </a:rPr>
              <a:t> voor de fysieke leefomgeving: naast </a:t>
            </a:r>
            <a:r>
              <a:rPr lang="nl-NL" sz="2400" u="sng" dirty="0">
                <a:latin typeface="Calibri" panose="020F0502020204030204" pitchFamily="34" charset="0"/>
                <a:ea typeface="Calibri" panose="020F0502020204030204" pitchFamily="34" charset="0"/>
                <a:cs typeface="Times New Roman" panose="02020603050405020304" pitchFamily="18" charset="0"/>
              </a:rPr>
              <a:t>traditionele opgaven</a:t>
            </a:r>
            <a:r>
              <a:rPr lang="nl-NL" sz="2400" dirty="0">
                <a:latin typeface="Calibri" panose="020F0502020204030204" pitchFamily="34" charset="0"/>
                <a:ea typeface="Calibri" panose="020F0502020204030204" pitchFamily="34" charset="0"/>
                <a:cs typeface="Times New Roman" panose="02020603050405020304" pitchFamily="18" charset="0"/>
              </a:rPr>
              <a:t> ook </a:t>
            </a:r>
            <a:r>
              <a:rPr lang="nl-NL" sz="2400" u="sng" dirty="0">
                <a:latin typeface="Calibri" panose="020F0502020204030204" pitchFamily="34" charset="0"/>
                <a:ea typeface="Calibri" panose="020F0502020204030204" pitchFamily="34" charset="0"/>
                <a:cs typeface="Times New Roman" panose="02020603050405020304" pitchFamily="18" charset="0"/>
              </a:rPr>
              <a:t>transities</a:t>
            </a:r>
          </a:p>
          <a:p>
            <a:pPr>
              <a:lnSpc>
                <a:spcPct val="107000"/>
              </a:lnSpc>
              <a:spcAft>
                <a:spcPts val="300"/>
              </a:spcAft>
              <a:buClr>
                <a:srgbClr val="0070C0"/>
              </a:buClr>
            </a:pPr>
            <a:r>
              <a:rPr lang="nl-NL" sz="2400" dirty="0">
                <a:latin typeface="Calibri" panose="020F0502020204030204" pitchFamily="34" charset="0"/>
                <a:ea typeface="Calibri" panose="020F0502020204030204" pitchFamily="34" charset="0"/>
                <a:cs typeface="Times New Roman" panose="02020603050405020304" pitchFamily="18" charset="0"/>
              </a:rPr>
              <a:t>Inzicht geven in de </a:t>
            </a:r>
            <a:r>
              <a:rPr lang="nl-NL" sz="2400" u="sng" dirty="0">
                <a:latin typeface="Calibri" panose="020F0502020204030204" pitchFamily="34" charset="0"/>
                <a:ea typeface="Calibri" panose="020F0502020204030204" pitchFamily="34" charset="0"/>
                <a:cs typeface="Times New Roman" panose="02020603050405020304" pitchFamily="18" charset="0"/>
              </a:rPr>
              <a:t>ruimtelijke voorwaarden</a:t>
            </a:r>
            <a:r>
              <a:rPr lang="nl-NL" sz="2400" dirty="0">
                <a:latin typeface="Calibri" panose="020F0502020204030204" pitchFamily="34" charset="0"/>
                <a:ea typeface="Calibri" panose="020F0502020204030204" pitchFamily="34" charset="0"/>
                <a:cs typeface="Times New Roman" panose="02020603050405020304" pitchFamily="18" charset="0"/>
              </a:rPr>
              <a:t> en </a:t>
            </a:r>
            <a:r>
              <a:rPr lang="nl-NL" sz="2400" u="sng" dirty="0">
                <a:latin typeface="Calibri" panose="020F0502020204030204" pitchFamily="34" charset="0"/>
                <a:ea typeface="Calibri" panose="020F0502020204030204" pitchFamily="34" charset="0"/>
                <a:cs typeface="Times New Roman" panose="02020603050405020304" pitchFamily="18" charset="0"/>
              </a:rPr>
              <a:t>effecten</a:t>
            </a:r>
            <a:r>
              <a:rPr lang="nl-NL" sz="2400" dirty="0">
                <a:latin typeface="Calibri" panose="020F0502020204030204" pitchFamily="34" charset="0"/>
                <a:ea typeface="Calibri" panose="020F0502020204030204" pitchFamily="34" charset="0"/>
                <a:cs typeface="Times New Roman" panose="02020603050405020304" pitchFamily="18" charset="0"/>
              </a:rPr>
              <a:t> en in de </a:t>
            </a:r>
            <a:r>
              <a:rPr lang="nl-NL" sz="2400" u="sng" dirty="0">
                <a:latin typeface="Calibri" panose="020F0502020204030204" pitchFamily="34" charset="0"/>
                <a:ea typeface="Calibri" panose="020F0502020204030204" pitchFamily="34" charset="0"/>
                <a:cs typeface="Times New Roman" panose="02020603050405020304" pitchFamily="18" charset="0"/>
              </a:rPr>
              <a:t>ruimtelijke conflicten</a:t>
            </a:r>
            <a:r>
              <a:rPr lang="nl-NL" sz="2400" dirty="0">
                <a:latin typeface="Calibri" panose="020F0502020204030204" pitchFamily="34" charset="0"/>
                <a:ea typeface="Calibri" panose="020F0502020204030204" pitchFamily="34" charset="0"/>
                <a:cs typeface="Times New Roman" panose="02020603050405020304" pitchFamily="18" charset="0"/>
              </a:rPr>
              <a:t> en </a:t>
            </a:r>
            <a:r>
              <a:rPr lang="nl-NL" sz="2400" u="sng" dirty="0">
                <a:latin typeface="Calibri" panose="020F0502020204030204" pitchFamily="34" charset="0"/>
                <a:ea typeface="Calibri" panose="020F0502020204030204" pitchFamily="34" charset="0"/>
                <a:cs typeface="Times New Roman" panose="02020603050405020304" pitchFamily="18" charset="0"/>
              </a:rPr>
              <a:t>kansen</a:t>
            </a:r>
            <a:endParaRPr lang="nl-NL" sz="2400" i="1" u="sng" dirty="0"/>
          </a:p>
          <a:p>
            <a:pPr lvl="0" algn="ctr"/>
            <a:endParaRPr lang="nl-NL" sz="2400" dirty="0"/>
          </a:p>
          <a:p>
            <a:pPr lvl="0" algn="ctr"/>
            <a:endParaRPr lang="nl-NL" altLang="nl-NL" sz="2400" dirty="0">
              <a:solidFill>
                <a:srgbClr val="0A0A02"/>
              </a:solidFill>
            </a:endParaRP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18</a:t>
            </a:fld>
            <a:endParaRPr lang="nl-NL" altLang="nl-NL" sz="1200" b="1" dirty="0"/>
          </a:p>
        </p:txBody>
      </p:sp>
      <p:pic>
        <p:nvPicPr>
          <p:cNvPr id="2" name="Afbeelding 1">
            <a:extLst>
              <a:ext uri="{FF2B5EF4-FFF2-40B4-BE49-F238E27FC236}">
                <a16:creationId xmlns:a16="http://schemas.microsoft.com/office/drawing/2014/main" id="{20452FDA-F898-A811-1958-9BCA42858319}"/>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40872659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Opbouw van normatieve scenario’s</a:t>
            </a: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19</a:t>
            </a:fld>
            <a:endParaRPr lang="nl-NL" altLang="nl-NL" sz="1200" b="1" dirty="0"/>
          </a:p>
        </p:txBody>
      </p:sp>
      <p:pic>
        <p:nvPicPr>
          <p:cNvPr id="6" name="Picture 7" descr="A diagram of different colored squares&#10;&#10;Description automatically generated with medium confidence">
            <a:extLst>
              <a:ext uri="{FF2B5EF4-FFF2-40B4-BE49-F238E27FC236}">
                <a16:creationId xmlns:a16="http://schemas.microsoft.com/office/drawing/2014/main" id="{CF311007-BE76-A8BA-7926-3FC52FF898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4871" y="1933969"/>
            <a:ext cx="6520402" cy="4446165"/>
          </a:xfrm>
          <a:prstGeom prst="rect">
            <a:avLst/>
          </a:prstGeom>
        </p:spPr>
      </p:pic>
      <p:pic>
        <p:nvPicPr>
          <p:cNvPr id="2" name="Afbeelding 1">
            <a:extLst>
              <a:ext uri="{FF2B5EF4-FFF2-40B4-BE49-F238E27FC236}">
                <a16:creationId xmlns:a16="http://schemas.microsoft.com/office/drawing/2014/main" id="{D7DCB410-A063-E640-9A73-44AEFEAA10D2}"/>
              </a:ext>
            </a:extLst>
          </p:cNvPr>
          <p:cNvPicPr>
            <a:picLocks noChangeAspect="1"/>
          </p:cNvPicPr>
          <p:nvPr/>
        </p:nvPicPr>
        <p:blipFill>
          <a:blip r:embed="rId4"/>
          <a:stretch>
            <a:fillRect/>
          </a:stretch>
        </p:blipFill>
        <p:spPr>
          <a:xfrm>
            <a:off x="5906285" y="0"/>
            <a:ext cx="2258079" cy="743343"/>
          </a:xfrm>
          <a:prstGeom prst="rect">
            <a:avLst/>
          </a:prstGeom>
        </p:spPr>
      </p:pic>
    </p:spTree>
    <p:extLst>
      <p:ext uri="{BB962C8B-B14F-4D97-AF65-F5344CB8AC3E}">
        <p14:creationId xmlns:p14="http://schemas.microsoft.com/office/powerpoint/2010/main" val="107784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703512" y="1772816"/>
            <a:ext cx="9001000" cy="2391167"/>
          </a:xfrm>
          <a:prstGeom prst="rect">
            <a:avLst/>
          </a:prstGeom>
        </p:spPr>
        <p:txBody>
          <a:bodyPr vert="horz" wrap="square" lIns="0" tIns="111760" rIns="0" bIns="0" rtlCol="0">
            <a:spAutoFit/>
          </a:bodyPr>
          <a:lstStyle/>
          <a:p>
            <a:pPr marL="342900" lvl="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Helpen om </a:t>
            </a:r>
            <a:r>
              <a:rPr lang="nl-NL" sz="2400" kern="100" dirty="0">
                <a:latin typeface="Calibri" panose="020F0502020204030204" pitchFamily="34" charset="0"/>
                <a:ea typeface="Calibri" panose="020F0502020204030204" pitchFamily="34" charset="0"/>
                <a:cs typeface="Times New Roman" panose="02020603050405020304" pitchFamily="18" charset="0"/>
              </a:rPr>
              <a:t>de scenario’s van de RVK bij het m</a:t>
            </a: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aken en actualiseren van </a:t>
            </a:r>
            <a:r>
              <a:rPr lang="nl-NL" sz="2400" kern="100" dirty="0">
                <a:latin typeface="Calibri" panose="020F0502020204030204" pitchFamily="34" charset="0"/>
                <a:ea typeface="Calibri" panose="020F0502020204030204" pitchFamily="34" charset="0"/>
                <a:cs typeface="Times New Roman" panose="02020603050405020304" pitchFamily="18" charset="0"/>
              </a:rPr>
              <a:t>omgevings</a:t>
            </a: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visies toe te passen </a:t>
            </a:r>
          </a:p>
          <a:p>
            <a:pPr marL="342900" lvl="0" indent="-342900">
              <a:lnSpc>
                <a:spcPct val="107000"/>
              </a:lnSpc>
              <a:spcAft>
                <a:spcPts val="800"/>
              </a:spcAft>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Helpen om overheden te faciliteren bij het afstemmen van ambities uit verschillende sectoren en bij het maken van duidelijke keuzen </a:t>
            </a:r>
          </a:p>
          <a:p>
            <a:pPr marL="355600" indent="-342900">
              <a:lnSpc>
                <a:spcPct val="100000"/>
              </a:lnSpc>
              <a:spcBef>
                <a:spcPts val="780"/>
              </a:spcBef>
              <a:buClr>
                <a:srgbClr val="006FC0"/>
              </a:buClr>
              <a:buFont typeface="Arial"/>
              <a:buChar char="•"/>
              <a:tabLst>
                <a:tab pos="354965" algn="l"/>
                <a:tab pos="355600" algn="l"/>
              </a:tabLst>
            </a:pPr>
            <a:endParaRPr lang="nl-NL" sz="3200" dirty="0">
              <a:latin typeface="Carlito"/>
              <a:cs typeface="Carlito"/>
            </a:endParaRPr>
          </a:p>
        </p:txBody>
      </p:sp>
      <p:sp>
        <p:nvSpPr>
          <p:cNvPr id="5" name="object 5"/>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2</a:t>
            </a:fld>
            <a:endParaRPr dirty="0"/>
          </a:p>
        </p:txBody>
      </p:sp>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48680"/>
            <a:ext cx="12192000" cy="1143000"/>
          </a:xfrm>
        </p:spPr>
        <p:txBody>
          <a:bodyPr>
            <a:noAutofit/>
          </a:bodyPr>
          <a:lstStyle/>
          <a:p>
            <a:br>
              <a:rPr lang="nl-NL" sz="3200" dirty="0">
                <a:solidFill>
                  <a:schemeClr val="tx2"/>
                </a:solidFill>
                <a:highlight>
                  <a:srgbClr val="FFFF00"/>
                </a:highlight>
                <a:latin typeface="+mn-lt"/>
              </a:rPr>
            </a:br>
            <a:br>
              <a:rPr lang="nl-NL" sz="3200" dirty="0">
                <a:solidFill>
                  <a:schemeClr val="tx2"/>
                </a:solidFill>
                <a:highlight>
                  <a:srgbClr val="FFFF00"/>
                </a:highlight>
                <a:latin typeface="+mn-lt"/>
              </a:rPr>
            </a:br>
            <a:r>
              <a:rPr lang="nl-NL" sz="3200" b="1" dirty="0">
                <a:solidFill>
                  <a:schemeClr val="tx2"/>
                </a:solidFill>
                <a:latin typeface="+mn-lt"/>
              </a:rPr>
              <a:t>Doelen van de gebruikersworkshop</a:t>
            </a:r>
            <a:br>
              <a:rPr lang="nl-NL" sz="3200" b="1" dirty="0">
                <a:solidFill>
                  <a:schemeClr val="tx2"/>
                </a:solidFill>
                <a:latin typeface="+mn-lt"/>
              </a:rPr>
            </a:br>
            <a:endParaRPr lang="nl-NL" sz="3200" b="1" dirty="0">
              <a:solidFill>
                <a:schemeClr val="tx2"/>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2"/>
          <a:stretch>
            <a:fillRect/>
          </a:stretch>
        </p:blipFill>
        <p:spPr>
          <a:xfrm>
            <a:off x="5906285" y="0"/>
            <a:ext cx="2258079" cy="743343"/>
          </a:xfrm>
          <a:prstGeom prst="rect">
            <a:avLst/>
          </a:prstGeom>
        </p:spPr>
      </p:pic>
    </p:spTree>
    <p:extLst>
      <p:ext uri="{BB962C8B-B14F-4D97-AF65-F5344CB8AC3E}">
        <p14:creationId xmlns:p14="http://schemas.microsoft.com/office/powerpoint/2010/main" val="35243781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Mondiaal Ondernemend</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1343472" y="1600205"/>
            <a:ext cx="9649072" cy="4637107"/>
          </a:xfrm>
        </p:spPr>
        <p:txBody>
          <a:bodyPr>
            <a:noAutofit/>
          </a:bodyPr>
          <a:lstStyle/>
          <a:p>
            <a:pPr marL="0" lvl="0" indent="0">
              <a:buNone/>
            </a:pPr>
            <a:endParaRPr lang="nl-NL" sz="2400" dirty="0">
              <a:solidFill>
                <a:srgbClr val="0A0A02"/>
              </a:solidFill>
            </a:endParaRPr>
          </a:p>
          <a:p>
            <a:pPr lvl="0">
              <a:buClr>
                <a:srgbClr val="0070C0"/>
              </a:buClr>
            </a:pPr>
            <a:r>
              <a:rPr lang="nl-NL" sz="2400" dirty="0">
                <a:solidFill>
                  <a:srgbClr val="000000"/>
                </a:solidFill>
                <a:effectLst/>
                <a:ea typeface="Times New Roman" panose="02020603050405020304" pitchFamily="18" charset="0"/>
                <a:cs typeface="Times New Roman" panose="02020603050405020304" pitchFamily="18" charset="0"/>
              </a:rPr>
              <a:t>De </a:t>
            </a:r>
            <a:r>
              <a:rPr lang="nl-NL" sz="2400" u="sng" dirty="0">
                <a:solidFill>
                  <a:srgbClr val="000000"/>
                </a:solidFill>
                <a:effectLst/>
                <a:ea typeface="Times New Roman" panose="02020603050405020304" pitchFamily="18" charset="0"/>
                <a:cs typeface="Times New Roman" panose="02020603050405020304" pitchFamily="18" charset="0"/>
              </a:rPr>
              <a:t>samenleving </a:t>
            </a:r>
            <a:r>
              <a:rPr lang="nl-NL" sz="2400" dirty="0">
                <a:solidFill>
                  <a:srgbClr val="000000"/>
                </a:solidFill>
                <a:effectLst/>
                <a:ea typeface="Times New Roman" panose="02020603050405020304" pitchFamily="18" charset="0"/>
                <a:cs typeface="Times New Roman" panose="02020603050405020304" pitchFamily="18" charset="0"/>
              </a:rPr>
              <a:t>is prestatiegericht, individualistisch en hedonistisch. </a:t>
            </a:r>
            <a:r>
              <a:rPr lang="nl-NL" sz="2400" i="1" dirty="0">
                <a:solidFill>
                  <a:srgbClr val="000000"/>
                </a:solidFill>
                <a:effectLst/>
                <a:ea typeface="Times New Roman" panose="02020603050405020304" pitchFamily="18" charset="0"/>
                <a:cs typeface="Times New Roman" panose="02020603050405020304" pitchFamily="18" charset="0"/>
              </a:rPr>
              <a:t>Profit</a:t>
            </a:r>
            <a:r>
              <a:rPr lang="nl-NL" sz="2400" dirty="0">
                <a:solidFill>
                  <a:srgbClr val="000000"/>
                </a:solidFill>
                <a:effectLst/>
                <a:ea typeface="Times New Roman" panose="02020603050405020304" pitchFamily="18" charset="0"/>
                <a:cs typeface="Times New Roman" panose="02020603050405020304" pitchFamily="18" charset="0"/>
              </a:rPr>
              <a:t> gaat voor </a:t>
            </a:r>
            <a:r>
              <a:rPr lang="nl-NL" sz="2400" i="1" dirty="0">
                <a:solidFill>
                  <a:srgbClr val="000000"/>
                </a:solidFill>
                <a:effectLst/>
                <a:ea typeface="Times New Roman" panose="02020603050405020304" pitchFamily="18" charset="0"/>
                <a:cs typeface="Times New Roman" panose="02020603050405020304" pitchFamily="18" charset="0"/>
              </a:rPr>
              <a:t>People</a:t>
            </a:r>
            <a:r>
              <a:rPr lang="nl-NL" sz="2400" dirty="0">
                <a:solidFill>
                  <a:srgbClr val="000000"/>
                </a:solidFill>
                <a:effectLst/>
                <a:ea typeface="Times New Roman" panose="02020603050405020304" pitchFamily="18" charset="0"/>
                <a:cs typeface="Times New Roman" panose="02020603050405020304" pitchFamily="18" charset="0"/>
              </a:rPr>
              <a:t> of </a:t>
            </a:r>
            <a:r>
              <a:rPr lang="nl-NL" sz="2400" i="1" dirty="0">
                <a:solidFill>
                  <a:srgbClr val="000000"/>
                </a:solidFill>
                <a:effectLst/>
                <a:ea typeface="Times New Roman" panose="02020603050405020304" pitchFamily="18" charset="0"/>
                <a:cs typeface="Times New Roman" panose="02020603050405020304" pitchFamily="18" charset="0"/>
              </a:rPr>
              <a:t>Planet</a:t>
            </a:r>
            <a:r>
              <a:rPr lang="nl-NL" sz="2400" dirty="0">
                <a:solidFill>
                  <a:srgbClr val="000000"/>
                </a:solidFill>
                <a:effectLst/>
                <a:ea typeface="Times New Roman" panose="02020603050405020304" pitchFamily="18" charset="0"/>
                <a:cs typeface="Times New Roman" panose="02020603050405020304" pitchFamily="18" charset="0"/>
              </a:rPr>
              <a:t>. De ongelijkheid is groot. </a:t>
            </a:r>
            <a:r>
              <a:rPr lang="nl-NL" sz="2400" dirty="0">
                <a:effectLst/>
                <a:ea typeface="Times New Roman" panose="02020603050405020304" pitchFamily="18" charset="0"/>
                <a:cs typeface="Times New Roman" panose="02020603050405020304" pitchFamily="18" charset="0"/>
              </a:rPr>
              <a:t> </a:t>
            </a:r>
          </a:p>
          <a:p>
            <a:pPr lvl="0">
              <a:buClr>
                <a:srgbClr val="0070C0"/>
              </a:buClr>
            </a:pPr>
            <a:r>
              <a:rPr lang="nl-NL" sz="2400" dirty="0">
                <a:solidFill>
                  <a:srgbClr val="000000"/>
                </a:solidFill>
                <a:effectLst/>
                <a:ea typeface="Times New Roman" panose="02020603050405020304" pitchFamily="18" charset="0"/>
                <a:cs typeface="Times New Roman" panose="02020603050405020304" pitchFamily="18" charset="0"/>
              </a:rPr>
              <a:t>De verder ontwikkelde </a:t>
            </a:r>
            <a:r>
              <a:rPr lang="nl-NL" sz="2400" u="sng" dirty="0">
                <a:solidFill>
                  <a:srgbClr val="000000"/>
                </a:solidFill>
                <a:effectLst/>
                <a:ea typeface="Times New Roman" panose="02020603050405020304" pitchFamily="18" charset="0"/>
                <a:cs typeface="Times New Roman" panose="02020603050405020304" pitchFamily="18" charset="0"/>
              </a:rPr>
              <a:t>technologie</a:t>
            </a:r>
            <a:r>
              <a:rPr lang="nl-NL" sz="2400" dirty="0">
                <a:solidFill>
                  <a:srgbClr val="000000"/>
                </a:solidFill>
                <a:effectLst/>
                <a:ea typeface="Times New Roman" panose="02020603050405020304" pitchFamily="18" charset="0"/>
                <a:cs typeface="Times New Roman" panose="02020603050405020304" pitchFamily="18" charset="0"/>
              </a:rPr>
              <a:t> zorgt voor meer materiële welvaart en voor minder milieubelasting. </a:t>
            </a:r>
          </a:p>
          <a:p>
            <a:pPr lvl="0">
              <a:buClr>
                <a:srgbClr val="0070C0"/>
              </a:buClr>
            </a:pPr>
            <a:r>
              <a:rPr lang="nl-NL" sz="2400" dirty="0">
                <a:solidFill>
                  <a:srgbClr val="000000"/>
                </a:solidFill>
                <a:effectLst/>
                <a:ea typeface="Times New Roman" panose="02020603050405020304" pitchFamily="18" charset="0"/>
                <a:cs typeface="Times New Roman" panose="02020603050405020304" pitchFamily="18" charset="0"/>
              </a:rPr>
              <a:t>De </a:t>
            </a:r>
            <a:r>
              <a:rPr lang="nl-NL" sz="2400" u="sng" dirty="0">
                <a:solidFill>
                  <a:srgbClr val="000000"/>
                </a:solidFill>
                <a:effectLst/>
                <a:ea typeface="Times New Roman" panose="02020603050405020304" pitchFamily="18" charset="0"/>
                <a:cs typeface="Times New Roman" panose="02020603050405020304" pitchFamily="18" charset="0"/>
              </a:rPr>
              <a:t>economie</a:t>
            </a:r>
            <a:r>
              <a:rPr lang="nl-NL" sz="2400" dirty="0">
                <a:solidFill>
                  <a:srgbClr val="000000"/>
                </a:solidFill>
                <a:effectLst/>
                <a:ea typeface="Times New Roman" panose="02020603050405020304" pitchFamily="18" charset="0"/>
                <a:cs typeface="Times New Roman" panose="02020603050405020304" pitchFamily="18" charset="0"/>
              </a:rPr>
              <a:t> is op groene groei gericht. Grote, internationale bedrijven domineren de economie, inclusief de infrastructuur en de verstedelijking. </a:t>
            </a:r>
          </a:p>
          <a:p>
            <a:pPr lvl="0">
              <a:buClr>
                <a:srgbClr val="0070C0"/>
              </a:buClr>
            </a:pPr>
            <a:r>
              <a:rPr lang="nl-NL" sz="2400" dirty="0">
                <a:solidFill>
                  <a:srgbClr val="000000"/>
                </a:solidFill>
                <a:effectLst/>
                <a:ea typeface="Times New Roman" panose="02020603050405020304" pitchFamily="18" charset="0"/>
                <a:cs typeface="Times New Roman" panose="02020603050405020304" pitchFamily="18" charset="0"/>
              </a:rPr>
              <a:t>De </a:t>
            </a:r>
            <a:r>
              <a:rPr lang="nl-NL" sz="2400" u="sng" dirty="0">
                <a:solidFill>
                  <a:srgbClr val="000000"/>
                </a:solidFill>
                <a:effectLst/>
                <a:ea typeface="Times New Roman" panose="02020603050405020304" pitchFamily="18" charset="0"/>
                <a:cs typeface="Times New Roman" panose="02020603050405020304" pitchFamily="18" charset="0"/>
              </a:rPr>
              <a:t>overheid</a:t>
            </a:r>
            <a:r>
              <a:rPr lang="nl-NL" sz="2400" dirty="0">
                <a:solidFill>
                  <a:srgbClr val="000000"/>
                </a:solidFill>
                <a:effectLst/>
                <a:ea typeface="Times New Roman" panose="02020603050405020304" pitchFamily="18" charset="0"/>
                <a:cs typeface="Times New Roman" panose="02020603050405020304" pitchFamily="18" charset="0"/>
              </a:rPr>
              <a:t> ondersteunt het bedrijfsleven, maar stelt strenge eisen wat betreft verduurzaming; de milieubelasting wordt in rekening gebracht.</a:t>
            </a:r>
          </a:p>
          <a:p>
            <a:pPr lvl="0">
              <a:buClr>
                <a:srgbClr val="0070C0"/>
              </a:buClr>
            </a:pPr>
            <a:r>
              <a:rPr lang="nl-NL" sz="2400" dirty="0">
                <a:solidFill>
                  <a:srgbClr val="000000"/>
                </a:solidFill>
                <a:effectLst/>
                <a:ea typeface="Times New Roman" panose="02020603050405020304" pitchFamily="18" charset="0"/>
                <a:cs typeface="Times New Roman" panose="02020603050405020304" pitchFamily="18" charset="0"/>
              </a:rPr>
              <a:t>De Randstad is veranderd in de </a:t>
            </a:r>
            <a:r>
              <a:rPr lang="nl-NL" sz="2400" u="sng" dirty="0">
                <a:solidFill>
                  <a:srgbClr val="000000"/>
                </a:solidFill>
                <a:effectLst/>
                <a:ea typeface="Times New Roman" panose="02020603050405020304" pitchFamily="18" charset="0"/>
                <a:cs typeface="Times New Roman" panose="02020603050405020304" pitchFamily="18" charset="0"/>
              </a:rPr>
              <a:t>Middenstad</a:t>
            </a:r>
            <a:r>
              <a:rPr lang="nl-NL" sz="2400" dirty="0">
                <a:solidFill>
                  <a:srgbClr val="000000"/>
                </a:solidFill>
                <a:ea typeface="Times New Roman" panose="02020603050405020304" pitchFamily="18" charset="0"/>
                <a:cs typeface="Times New Roman" panose="02020603050405020304" pitchFamily="18" charset="0"/>
              </a:rPr>
              <a:t>; zij contrasteert sterk met het Kransland</a:t>
            </a:r>
            <a:r>
              <a:rPr lang="nl-NL" sz="2400" dirty="0">
                <a:solidFill>
                  <a:srgbClr val="000000"/>
                </a:solidFill>
                <a:effectLst/>
                <a:ea typeface="Times New Roman" panose="02020603050405020304" pitchFamily="18" charset="0"/>
                <a:cs typeface="Times New Roman" panose="02020603050405020304" pitchFamily="18" charset="0"/>
              </a:rPr>
              <a:t>. </a:t>
            </a:r>
            <a:endParaRPr lang="nl-NL" sz="2400" dirty="0">
              <a:effectLst/>
              <a:ea typeface="Times New Roman" panose="02020603050405020304" pitchFamily="18" charset="0"/>
              <a:cs typeface="Times New Roman" panose="02020603050405020304" pitchFamily="18" charset="0"/>
            </a:endParaRPr>
          </a:p>
          <a:p>
            <a:pPr lvl="0"/>
            <a:endParaRPr lang="nl-NL" sz="2400" dirty="0">
              <a:effectLst/>
              <a:ea typeface="Calibri" panose="020F0502020204030204" pitchFamily="34" charset="0"/>
              <a:cs typeface="Times New Roman" panose="02020603050405020304" pitchFamily="18" charset="0"/>
            </a:endParaRPr>
          </a:p>
          <a:p>
            <a:pPr>
              <a:spcAft>
                <a:spcPts val="300"/>
              </a:spcAft>
              <a:buClr>
                <a:srgbClr val="00B0F0"/>
              </a:buClr>
            </a:pPr>
            <a:endParaRPr lang="nl-NL" sz="2400" dirty="0">
              <a:ea typeface="Calibri" panose="020F0502020204030204" pitchFamily="34" charset="0"/>
              <a:cs typeface="Times New Roman" panose="02020603050405020304" pitchFamily="18" charset="0"/>
            </a:endParaRPr>
          </a:p>
          <a:p>
            <a:pPr>
              <a:spcAft>
                <a:spcPts val="300"/>
              </a:spcAft>
              <a:buClr>
                <a:srgbClr val="00B0F0"/>
              </a:buClr>
            </a:pPr>
            <a:endParaRPr lang="nl-NL" sz="2400" dirty="0">
              <a:effectLst/>
              <a:ea typeface="Calibri" panose="020F0502020204030204" pitchFamily="34" charset="0"/>
              <a:cs typeface="Times New Roman" panose="02020603050405020304" pitchFamily="18" charset="0"/>
            </a:endParaRPr>
          </a:p>
          <a:p>
            <a:pPr lvl="0"/>
            <a:endParaRPr lang="nl-NL" sz="2400" i="1" dirty="0"/>
          </a:p>
          <a:p>
            <a:pPr lvl="0"/>
            <a:endParaRPr lang="nl-NL" sz="2400" dirty="0"/>
          </a:p>
          <a:p>
            <a:pPr lvl="0"/>
            <a:endParaRPr lang="nl-NL" altLang="nl-NL" sz="2400" dirty="0">
              <a:solidFill>
                <a:srgbClr val="0A0A02"/>
              </a:solidFill>
            </a:endParaRP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20</a:t>
            </a:fld>
            <a:endParaRPr lang="nl-NL" altLang="nl-NL" sz="1200" b="1" dirty="0"/>
          </a:p>
        </p:txBody>
      </p:sp>
      <p:pic>
        <p:nvPicPr>
          <p:cNvPr id="2" name="Afbeelding 1">
            <a:extLst>
              <a:ext uri="{FF2B5EF4-FFF2-40B4-BE49-F238E27FC236}">
                <a16:creationId xmlns:a16="http://schemas.microsoft.com/office/drawing/2014/main" id="{348A2169-89DF-1758-271A-A937E84EA6B5}"/>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14306323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5">
            <a:extLst>
              <a:ext uri="{FF2B5EF4-FFF2-40B4-BE49-F238E27FC236}">
                <a16:creationId xmlns:a16="http://schemas.microsoft.com/office/drawing/2014/main" id="{B63962F6-C9E5-381B-172A-4BF8863FBA74}"/>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21</a:t>
            </a:fld>
            <a:endParaRPr lang="nl-NL" altLang="nl-NL" sz="1200" b="1" dirty="0"/>
          </a:p>
        </p:txBody>
      </p:sp>
      <p:pic>
        <p:nvPicPr>
          <p:cNvPr id="4" name="Afbeelding 3">
            <a:extLst>
              <a:ext uri="{FF2B5EF4-FFF2-40B4-BE49-F238E27FC236}">
                <a16:creationId xmlns:a16="http://schemas.microsoft.com/office/drawing/2014/main" id="{9EE4B016-3360-D38B-E6F3-792331724E9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3688" y="0"/>
            <a:ext cx="11084624" cy="6858000"/>
          </a:xfrm>
          <a:prstGeom prst="rect">
            <a:avLst/>
          </a:prstGeom>
        </p:spPr>
      </p:pic>
    </p:spTree>
    <p:extLst>
      <p:ext uri="{BB962C8B-B14F-4D97-AF65-F5344CB8AC3E}">
        <p14:creationId xmlns:p14="http://schemas.microsoft.com/office/powerpoint/2010/main" val="22036763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Mondiaal Ondernemend</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1775520" y="1600205"/>
            <a:ext cx="8640960" cy="4637107"/>
          </a:xfrm>
        </p:spPr>
        <p:txBody>
          <a:bodyPr>
            <a:noAutofit/>
          </a:bodyPr>
          <a:lstStyle/>
          <a:p>
            <a:pPr lvl="0"/>
            <a:endParaRPr lang="nl-NL" sz="2400" dirty="0">
              <a:solidFill>
                <a:srgbClr val="0A0A02"/>
              </a:solidFill>
            </a:endParaRPr>
          </a:p>
          <a:p>
            <a:pPr>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Alle varianten van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wonen</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komen voor: van heel luxe tot gestandaardiseerd basaal.</a:t>
            </a:r>
            <a:endParaRPr lang="nl-NL" sz="2400" dirty="0">
              <a:effectLst/>
              <a:highlight>
                <a:srgbClr val="FFFFFF"/>
              </a:highlight>
              <a:ea typeface="Times New Roman" panose="02020603050405020304" pitchFamily="18" charset="0"/>
              <a:cs typeface="Times New Roman" panose="02020603050405020304" pitchFamily="18" charset="0"/>
            </a:endParaRPr>
          </a:p>
          <a:p>
            <a:pPr>
              <a:buClr>
                <a:srgbClr val="0070C0"/>
              </a:buClr>
            </a:pPr>
            <a:r>
              <a:rPr lang="nl-NL" sz="2400" u="sng" dirty="0">
                <a:effectLst/>
                <a:ea typeface="Calibri" panose="020F0502020204030204" pitchFamily="34" charset="0"/>
                <a:cs typeface="Calibri" panose="020F0502020204030204" pitchFamily="34" charset="0"/>
              </a:rPr>
              <a:t>Bedrijven</a:t>
            </a:r>
            <a:r>
              <a:rPr lang="nl-NL" sz="2400" dirty="0">
                <a:effectLst/>
                <a:ea typeface="Calibri" panose="020F0502020204030204" pitchFamily="34" charset="0"/>
                <a:cs typeface="Calibri" panose="020F0502020204030204" pitchFamily="34" charset="0"/>
              </a:rPr>
              <a:t> zijn geconcentreerd in de Middenstad en in clusters en regionale centra.</a:t>
            </a:r>
            <a:endParaRPr lang="nl-NL" sz="2400" dirty="0">
              <a:effectLst/>
              <a:ea typeface="Calibri" panose="020F0502020204030204" pitchFamily="34" charset="0"/>
              <a:cs typeface="Times New Roman" panose="02020603050405020304" pitchFamily="18" charset="0"/>
            </a:endParaRPr>
          </a:p>
          <a:p>
            <a:pPr>
              <a:buClr>
                <a:srgbClr val="0070C0"/>
              </a:buClr>
            </a:pP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Retail</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vindt deels online en deels op gespecialiseerde </a:t>
            </a:r>
            <a:r>
              <a:rPr lang="nl-NL" sz="2400" dirty="0" err="1">
                <a:solidFill>
                  <a:srgbClr val="000000"/>
                </a:solidFill>
                <a:effectLst/>
                <a:highlight>
                  <a:srgbClr val="FFFFFF"/>
                </a:highlight>
                <a:ea typeface="Times New Roman" panose="02020603050405020304" pitchFamily="18" charset="0"/>
                <a:cs typeface="Times New Roman" panose="02020603050405020304" pitchFamily="18" charset="0"/>
              </a:rPr>
              <a:t>winkel-locaties</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plaats. </a:t>
            </a:r>
            <a:endParaRPr lang="nl-NL" sz="2400" dirty="0">
              <a:effectLst/>
              <a:highlight>
                <a:srgbClr val="FFFFFF"/>
              </a:highlight>
              <a:ea typeface="Times New Roman" panose="02020603050405020304" pitchFamily="18" charset="0"/>
              <a:cs typeface="Times New Roman" panose="02020603050405020304" pitchFamily="18" charset="0"/>
            </a:endParaRPr>
          </a:p>
          <a:p>
            <a:pPr>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Er is veel geïnvesteerd in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wegen</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en OV in en rond grote steden; internationaal veel hogesnelheidstreinen en bus </a:t>
            </a:r>
            <a:r>
              <a:rPr lang="nl-NL" sz="2400" dirty="0" err="1">
                <a:solidFill>
                  <a:srgbClr val="000000"/>
                </a:solidFill>
                <a:effectLst/>
                <a:highlight>
                  <a:srgbClr val="FFFFFF"/>
                </a:highlight>
                <a:ea typeface="Times New Roman" panose="02020603050405020304" pitchFamily="18" charset="0"/>
                <a:cs typeface="Times New Roman" panose="02020603050405020304" pitchFamily="18" charset="0"/>
              </a:rPr>
              <a:t>rapid</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transit.</a:t>
            </a:r>
            <a:endParaRPr lang="nl-NL" sz="2400" dirty="0">
              <a:effectLst/>
              <a:highlight>
                <a:srgbClr val="FFFFFF"/>
              </a:highlight>
              <a:ea typeface="Times New Roman" panose="02020603050405020304" pitchFamily="18" charset="0"/>
              <a:cs typeface="Times New Roman" panose="02020603050405020304" pitchFamily="18" charset="0"/>
            </a:endParaRPr>
          </a:p>
          <a:p>
            <a:pPr>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Grootschalige, kapitaalintensieve en mondiale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voedselproductie</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greenports en intensieve veehouderij in agro-industriële clusters.</a:t>
            </a:r>
            <a:endParaRPr lang="nl-NL" sz="2400" dirty="0">
              <a:effectLst/>
              <a:highlight>
                <a:srgbClr val="FFFFFF"/>
              </a:highlight>
              <a:ea typeface="Times New Roman" panose="02020603050405020304" pitchFamily="18" charset="0"/>
              <a:cs typeface="Times New Roman" panose="02020603050405020304" pitchFamily="18" charset="0"/>
            </a:endParaRPr>
          </a:p>
          <a:p>
            <a:pPr lvl="0">
              <a:buClr>
                <a:srgbClr val="0070C0"/>
              </a:buClr>
            </a:pPr>
            <a:endParaRPr lang="nl-NL" sz="2400" dirty="0">
              <a:effectLst/>
              <a:highlight>
                <a:srgbClr val="FFFFFF"/>
              </a:highlight>
              <a:ea typeface="Times New Roman" panose="02020603050405020304" pitchFamily="18" charset="0"/>
              <a:cs typeface="Times New Roman" panose="02020603050405020304" pitchFamily="18" charset="0"/>
            </a:endParaRPr>
          </a:p>
          <a:p>
            <a:pPr lvl="0"/>
            <a:endParaRPr lang="nl-NL" sz="2400" dirty="0">
              <a:effectLst/>
              <a:ea typeface="Times New Roman" panose="02020603050405020304" pitchFamily="18" charset="0"/>
              <a:cs typeface="Times New Roman" panose="02020603050405020304" pitchFamily="18" charset="0"/>
            </a:endParaRPr>
          </a:p>
          <a:p>
            <a:pPr>
              <a:buClr>
                <a:srgbClr val="0070C0"/>
              </a:buClr>
            </a:pPr>
            <a:endParaRPr lang="nl-NL" sz="2400" dirty="0">
              <a:effectLst/>
              <a:ea typeface="Times New Roman" panose="02020603050405020304" pitchFamily="18" charset="0"/>
              <a:cs typeface="Times New Roman" panose="02020603050405020304" pitchFamily="18" charset="0"/>
            </a:endParaRPr>
          </a:p>
          <a:p>
            <a:pPr lvl="0"/>
            <a:endParaRPr lang="nl-NL" sz="2400" kern="100" dirty="0">
              <a:effectLst/>
              <a:ea typeface="Calibri" panose="020F0502020204030204" pitchFamily="34" charset="0"/>
              <a:cs typeface="Times New Roman" panose="02020603050405020304" pitchFamily="18" charset="0"/>
            </a:endParaRPr>
          </a:p>
          <a:p>
            <a:pPr>
              <a:spcAft>
                <a:spcPts val="300"/>
              </a:spcAft>
              <a:buClr>
                <a:srgbClr val="00B0F0"/>
              </a:buClr>
            </a:pPr>
            <a:endParaRPr lang="nl-NL" sz="2400" dirty="0">
              <a:effectLst/>
              <a:ea typeface="Calibri" panose="020F0502020204030204" pitchFamily="34" charset="0"/>
              <a:cs typeface="Times New Roman" panose="02020603050405020304" pitchFamily="18" charset="0"/>
            </a:endParaRPr>
          </a:p>
          <a:p>
            <a:pPr>
              <a:spcAft>
                <a:spcPts val="300"/>
              </a:spcAft>
              <a:buClr>
                <a:srgbClr val="00B0F0"/>
              </a:buClr>
            </a:pPr>
            <a:endParaRPr lang="nl-NL" sz="2400" dirty="0">
              <a:effectLst/>
              <a:ea typeface="Calibri" panose="020F0502020204030204" pitchFamily="34" charset="0"/>
              <a:cs typeface="Times New Roman" panose="02020603050405020304" pitchFamily="18" charset="0"/>
            </a:endParaRPr>
          </a:p>
          <a:p>
            <a:pPr lvl="0"/>
            <a:endParaRPr lang="nl-NL" sz="2400" i="1" dirty="0"/>
          </a:p>
          <a:p>
            <a:pPr lvl="0"/>
            <a:endParaRPr lang="nl-NL" sz="2400" dirty="0"/>
          </a:p>
          <a:p>
            <a:pPr lvl="0"/>
            <a:endParaRPr lang="nl-NL" altLang="nl-NL" sz="2400" dirty="0">
              <a:solidFill>
                <a:srgbClr val="0A0A02"/>
              </a:solidFill>
            </a:endParaRP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22</a:t>
            </a:fld>
            <a:endParaRPr lang="nl-NL" altLang="nl-NL" sz="1200" b="1" dirty="0"/>
          </a:p>
        </p:txBody>
      </p:sp>
      <p:pic>
        <p:nvPicPr>
          <p:cNvPr id="2" name="Afbeelding 1">
            <a:extLst>
              <a:ext uri="{FF2B5EF4-FFF2-40B4-BE49-F238E27FC236}">
                <a16:creationId xmlns:a16="http://schemas.microsoft.com/office/drawing/2014/main" id="{6BAA421E-61BD-A0BF-49B7-E5D1FF31BCB2}"/>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10046069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kaart&#10;&#10;Automatisch gegenereerde beschrijving">
            <a:extLst>
              <a:ext uri="{FF2B5EF4-FFF2-40B4-BE49-F238E27FC236}">
                <a16:creationId xmlns:a16="http://schemas.microsoft.com/office/drawing/2014/main" id="{7EF13F99-6B88-0BF6-89EA-883B46DB9D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635" y="0"/>
            <a:ext cx="12007365" cy="6858000"/>
          </a:xfrm>
          <a:prstGeom prst="rect">
            <a:avLst/>
          </a:prstGeom>
        </p:spPr>
      </p:pic>
    </p:spTree>
    <p:extLst>
      <p:ext uri="{BB962C8B-B14F-4D97-AF65-F5344CB8AC3E}">
        <p14:creationId xmlns:p14="http://schemas.microsoft.com/office/powerpoint/2010/main" val="38777627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Mondiaal Ondernemend</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1487488" y="1600205"/>
            <a:ext cx="9289032" cy="4637107"/>
          </a:xfrm>
        </p:spPr>
        <p:txBody>
          <a:bodyPr>
            <a:noAutofit/>
          </a:bodyPr>
          <a:lstStyle/>
          <a:p>
            <a:pPr lvl="0"/>
            <a:endParaRPr lang="nl-NL" sz="2400" dirty="0">
              <a:solidFill>
                <a:srgbClr val="0A0A02"/>
              </a:solidFill>
            </a:endParaRPr>
          </a:p>
          <a:p>
            <a:pPr>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De belangrijkste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initiatiefnemers</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zijn: milieuorganisaties, institutionele beleggers, het Rijk en de grote internationale bedrijven zelf.</a:t>
            </a:r>
          </a:p>
          <a:p>
            <a:pPr>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De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overheid</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vooral het Rijk, maakt belangrijke systeemkeuzen, bijv. bij de ontwikkeling van de Middenstad.  </a:t>
            </a:r>
            <a:endParaRPr lang="nl-NL" sz="2400" dirty="0">
              <a:effectLst/>
              <a:highlight>
                <a:srgbClr val="FFFFFF"/>
              </a:highligh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highlight>
                  <a:srgbClr val="FFFFFF"/>
                </a:highlight>
                <a:ea typeface="Times New Roman" panose="02020603050405020304" pitchFamily="18" charset="0"/>
                <a:cs typeface="Times New Roman" panose="02020603050405020304" pitchFamily="18" charset="0"/>
              </a:rPr>
              <a:t>H</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et principe de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vervuiler betaalt</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wordt ingevoerd; de opbrengsten gaan naar een investeringsfonds voor duurzame innovaties. </a:t>
            </a:r>
            <a:endParaRPr lang="nl-NL" sz="2400" dirty="0">
              <a:effectLst/>
              <a:highlight>
                <a:srgbClr val="FFFFFF"/>
              </a:highlight>
              <a:ea typeface="Times New Roman" panose="02020603050405020304" pitchFamily="18" charset="0"/>
              <a:cs typeface="Times New Roman" panose="02020603050405020304" pitchFamily="18" charset="0"/>
            </a:endParaRPr>
          </a:p>
          <a:p>
            <a:pPr>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De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Omgevingswet</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is verder vereenvoudigd, zodat bedrijven meer ruimte krijgen.  </a:t>
            </a:r>
            <a:endParaRPr lang="nl-NL" sz="2400" dirty="0">
              <a:effectLst/>
              <a:highlight>
                <a:srgbClr val="FFFFFF"/>
              </a:highligh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Er is veel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privaat-publieke samenwerking</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d</a:t>
            </a:r>
            <a:r>
              <a:rPr lang="nl-NL" sz="2400" dirty="0">
                <a:effectLst/>
                <a:ea typeface="Calibri" panose="020F0502020204030204" pitchFamily="34" charset="0"/>
              </a:rPr>
              <a:t>e overheid is ondernemend en mede-investeerder bij veel fysieke investeringen. </a:t>
            </a:r>
            <a:endParaRPr lang="nl-NL" sz="2400" dirty="0">
              <a:effectLst/>
              <a:highlight>
                <a:srgbClr val="FFFFFF"/>
              </a:highlight>
              <a:ea typeface="Times New Roman" panose="02020603050405020304" pitchFamily="18" charset="0"/>
              <a:cs typeface="Times New Roman" panose="02020603050405020304" pitchFamily="18" charset="0"/>
            </a:endParaRPr>
          </a:p>
          <a:p>
            <a:pPr lvl="0">
              <a:buClr>
                <a:srgbClr val="0070C0"/>
              </a:buClr>
            </a:pPr>
            <a:endParaRPr lang="nl-NL" sz="2400" dirty="0">
              <a:effectLst/>
              <a:highlight>
                <a:srgbClr val="FFFFFF"/>
              </a:highlight>
              <a:ea typeface="Times New Roman" panose="02020603050405020304" pitchFamily="18" charset="0"/>
              <a:cs typeface="Times New Roman" panose="02020603050405020304" pitchFamily="18" charset="0"/>
            </a:endParaRPr>
          </a:p>
          <a:p>
            <a:pPr lvl="0"/>
            <a:endParaRPr lang="nl-NL" sz="2400" dirty="0">
              <a:effectLst/>
              <a:ea typeface="Times New Roman" panose="02020603050405020304" pitchFamily="18" charset="0"/>
              <a:cs typeface="Times New Roman" panose="02020603050405020304" pitchFamily="18" charset="0"/>
            </a:endParaRPr>
          </a:p>
          <a:p>
            <a:pPr>
              <a:buClr>
                <a:srgbClr val="0070C0"/>
              </a:buClr>
            </a:pPr>
            <a:endParaRPr lang="nl-NL" sz="2400" dirty="0">
              <a:effectLst/>
              <a:ea typeface="Times New Roman" panose="02020603050405020304" pitchFamily="18" charset="0"/>
              <a:cs typeface="Times New Roman" panose="02020603050405020304" pitchFamily="18" charset="0"/>
            </a:endParaRPr>
          </a:p>
          <a:p>
            <a:pPr lvl="0"/>
            <a:endParaRPr lang="nl-NL" sz="2400" kern="100" dirty="0">
              <a:effectLst/>
              <a:ea typeface="Calibri" panose="020F0502020204030204" pitchFamily="34" charset="0"/>
              <a:cs typeface="Times New Roman" panose="02020603050405020304" pitchFamily="18" charset="0"/>
            </a:endParaRPr>
          </a:p>
          <a:p>
            <a:pPr>
              <a:spcAft>
                <a:spcPts val="300"/>
              </a:spcAft>
              <a:buClr>
                <a:srgbClr val="00B0F0"/>
              </a:buClr>
            </a:pPr>
            <a:endParaRPr lang="nl-NL" sz="2400" dirty="0">
              <a:effectLst/>
              <a:ea typeface="Calibri" panose="020F0502020204030204" pitchFamily="34" charset="0"/>
              <a:cs typeface="Times New Roman" panose="02020603050405020304" pitchFamily="18" charset="0"/>
            </a:endParaRPr>
          </a:p>
          <a:p>
            <a:pPr>
              <a:spcAft>
                <a:spcPts val="300"/>
              </a:spcAft>
              <a:buClr>
                <a:srgbClr val="00B0F0"/>
              </a:buClr>
            </a:pPr>
            <a:endParaRPr lang="nl-NL" sz="2400" dirty="0">
              <a:effectLst/>
              <a:ea typeface="Calibri" panose="020F0502020204030204" pitchFamily="34" charset="0"/>
              <a:cs typeface="Times New Roman" panose="02020603050405020304" pitchFamily="18" charset="0"/>
            </a:endParaRPr>
          </a:p>
          <a:p>
            <a:pPr lvl="0"/>
            <a:endParaRPr lang="nl-NL" sz="2400" i="1" dirty="0"/>
          </a:p>
          <a:p>
            <a:pPr lvl="0"/>
            <a:endParaRPr lang="nl-NL" sz="2400" dirty="0"/>
          </a:p>
          <a:p>
            <a:pPr lvl="0"/>
            <a:endParaRPr lang="nl-NL" altLang="nl-NL" sz="2400" dirty="0">
              <a:solidFill>
                <a:srgbClr val="0A0A02"/>
              </a:solidFill>
            </a:endParaRP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24</a:t>
            </a:fld>
            <a:endParaRPr lang="nl-NL" altLang="nl-NL" sz="1200" b="1" dirty="0"/>
          </a:p>
        </p:txBody>
      </p:sp>
      <p:pic>
        <p:nvPicPr>
          <p:cNvPr id="2" name="Afbeelding 1">
            <a:extLst>
              <a:ext uri="{FF2B5EF4-FFF2-40B4-BE49-F238E27FC236}">
                <a16:creationId xmlns:a16="http://schemas.microsoft.com/office/drawing/2014/main" id="{6BAA421E-61BD-A0BF-49B7-E5D1FF31BCB2}"/>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2431974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inhoud 3">
            <a:extLst>
              <a:ext uri="{FF2B5EF4-FFF2-40B4-BE49-F238E27FC236}">
                <a16:creationId xmlns:a16="http://schemas.microsoft.com/office/drawing/2014/main" id="{1723B801-684E-4D67-861F-4B227D280FAB}"/>
              </a:ext>
            </a:extLst>
          </p:cNvPr>
          <p:cNvSpPr txBox="1">
            <a:spLocks/>
          </p:cNvSpPr>
          <p:nvPr/>
        </p:nvSpPr>
        <p:spPr>
          <a:xfrm>
            <a:off x="695400" y="2420888"/>
            <a:ext cx="10972800" cy="452596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nl-NL" dirty="0"/>
          </a:p>
          <a:p>
            <a:endParaRPr lang="nl-NL" dirty="0"/>
          </a:p>
          <a:p>
            <a:endParaRPr lang="nl-NL" dirty="0"/>
          </a:p>
        </p:txBody>
      </p:sp>
      <p:pic>
        <p:nvPicPr>
          <p:cNvPr id="3" name="Afbeelding 2">
            <a:extLst>
              <a:ext uri="{FF2B5EF4-FFF2-40B4-BE49-F238E27FC236}">
                <a16:creationId xmlns:a16="http://schemas.microsoft.com/office/drawing/2014/main" id="{0CFDC841-32F3-B6B7-8B8C-7A2D41230F83}"/>
              </a:ext>
            </a:extLst>
          </p:cNvPr>
          <p:cNvPicPr>
            <a:picLocks noChangeAspect="1"/>
          </p:cNvPicPr>
          <p:nvPr/>
        </p:nvPicPr>
        <p:blipFill>
          <a:blip r:embed="rId3"/>
          <a:stretch>
            <a:fillRect/>
          </a:stretch>
        </p:blipFill>
        <p:spPr>
          <a:xfrm>
            <a:off x="1232858" y="0"/>
            <a:ext cx="9726283" cy="6858000"/>
          </a:xfrm>
          <a:prstGeom prst="rect">
            <a:avLst/>
          </a:prstGeom>
        </p:spPr>
      </p:pic>
      <p:sp>
        <p:nvSpPr>
          <p:cNvPr id="2" name="Tijdelijke aanduiding voor dianummer 5">
            <a:extLst>
              <a:ext uri="{FF2B5EF4-FFF2-40B4-BE49-F238E27FC236}">
                <a16:creationId xmlns:a16="http://schemas.microsoft.com/office/drawing/2014/main" id="{DFA4D933-0169-73B3-B151-7E73C298DD94}"/>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25</a:t>
            </a:fld>
            <a:endParaRPr lang="nl-NL" altLang="nl-NL" sz="1200" b="1" dirty="0"/>
          </a:p>
        </p:txBody>
      </p:sp>
      <p:sp>
        <p:nvSpPr>
          <p:cNvPr id="6" name="Tekstvak 5">
            <a:extLst>
              <a:ext uri="{FF2B5EF4-FFF2-40B4-BE49-F238E27FC236}">
                <a16:creationId xmlns:a16="http://schemas.microsoft.com/office/drawing/2014/main" id="{3CB2F6FD-BB7D-5820-E95F-700D0A8D4BD3}"/>
              </a:ext>
            </a:extLst>
          </p:cNvPr>
          <p:cNvSpPr txBox="1"/>
          <p:nvPr/>
        </p:nvSpPr>
        <p:spPr>
          <a:xfrm>
            <a:off x="3134777" y="4182179"/>
            <a:ext cx="6282810" cy="830997"/>
          </a:xfrm>
          <a:prstGeom prst="rect">
            <a:avLst/>
          </a:prstGeom>
          <a:noFill/>
        </p:spPr>
        <p:txBody>
          <a:bodyPr wrap="none" rtlCol="0">
            <a:spAutoFit/>
          </a:bodyPr>
          <a:lstStyle/>
          <a:p>
            <a:pPr algn="ctr"/>
            <a:r>
              <a:rPr lang="nl-NL" sz="2400" b="1" dirty="0"/>
              <a:t>Deze kaartuitsnede uit Mondiaal Ondernemend</a:t>
            </a:r>
          </a:p>
          <a:p>
            <a:pPr algn="ctr"/>
            <a:r>
              <a:rPr lang="nl-NL" sz="2400" b="1" dirty="0"/>
              <a:t>vervangen door kaartuitsnede van eigen gebied</a:t>
            </a:r>
          </a:p>
        </p:txBody>
      </p:sp>
    </p:spTree>
    <p:extLst>
      <p:ext uri="{BB962C8B-B14F-4D97-AF65-F5344CB8AC3E}">
        <p14:creationId xmlns:p14="http://schemas.microsoft.com/office/powerpoint/2010/main" val="1362578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Snelle Wereld</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983432" y="1600205"/>
            <a:ext cx="10009112" cy="4637107"/>
          </a:xfrm>
        </p:spPr>
        <p:txBody>
          <a:bodyPr>
            <a:noAutofit/>
          </a:bodyPr>
          <a:lstStyle/>
          <a:p>
            <a:pPr marL="0" lvl="0" indent="0">
              <a:buNone/>
            </a:pPr>
            <a:endParaRPr lang="nl-NL" sz="2400" dirty="0">
              <a:solidFill>
                <a:srgbClr val="0A0A02"/>
              </a:solidFill>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Vluchtige, digitale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leefstijlgroepen</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nemen initiatieven</a:t>
            </a:r>
            <a:r>
              <a:rPr lang="nl-NL"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d</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 voorkeur voor </a:t>
            </a:r>
            <a:r>
              <a:rPr lang="nl-NL" sz="2400" i="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Planet</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nl-NL" sz="2400" i="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People</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of </a:t>
            </a:r>
            <a:r>
              <a:rPr lang="nl-NL" sz="2400" i="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Profit</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verschilt per bubbel</a:t>
            </a:r>
            <a:r>
              <a:rPr lang="nl-NL"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v</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eel vertrouwen in technologie.</a:t>
            </a:r>
            <a:endParaRPr lang="nl-NL" sz="2400" dirty="0">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Nederland is economisch welvarend. De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beleveniseconomie</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draait op volle toeren. Kleine hightechbedrijven zijn leidend. </a:t>
            </a:r>
            <a:endParaRPr lang="nl-NL" sz="2400" dirty="0">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overheid</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garandeert vrije markten via een sterke mededingingsautoriteit. Het Rijk investeert in energienetwerken</a:t>
            </a:r>
            <a:r>
              <a:rPr lang="nl-NL"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en </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datanetwerken. </a:t>
            </a: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digitale ruimte</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is belangrijker dan de fysieke ruimte</a:t>
            </a:r>
            <a:r>
              <a:rPr lang="nl-NL"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d</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 locatie doet er minder toe</a:t>
            </a:r>
            <a:r>
              <a:rPr lang="nl-NL"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d</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it leidt tot veel spreiding. </a:t>
            </a:r>
            <a:endParaRPr lang="nl-NL" sz="2400" dirty="0">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Veel bedrijven en burgers zijn naar buiten de Randstad getrokken. Fysiek is er sprake van een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veranderende lappendeken</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t>
            </a:r>
            <a:endParaRPr lang="nl-NL" sz="2400" dirty="0">
              <a:effectLst/>
              <a:latin typeface="RijksoverheidSansText"/>
              <a:ea typeface="Times New Roman" panose="02020603050405020304" pitchFamily="18" charset="0"/>
              <a:cs typeface="Times New Roman" panose="02020603050405020304" pitchFamily="18" charset="0"/>
            </a:endParaRPr>
          </a:p>
          <a:p>
            <a:pPr marL="0" lvl="0" indent="0">
              <a:buNone/>
            </a:pPr>
            <a:endParaRPr lang="nl-NL" sz="24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300"/>
              </a:spcAft>
              <a:buClr>
                <a:srgbClr val="00B0F0"/>
              </a:buClr>
            </a:pPr>
            <a:endParaRPr lang="nl-NL" sz="2400" dirty="0">
              <a:latin typeface="Calibri" panose="020F0502020204030204" pitchFamily="34" charset="0"/>
              <a:ea typeface="Calibri" panose="020F0502020204030204" pitchFamily="34" charset="0"/>
              <a:cs typeface="Times New Roman" panose="02020603050405020304" pitchFamily="18" charset="0"/>
            </a:endParaRPr>
          </a:p>
          <a:p>
            <a:pPr>
              <a:spcAft>
                <a:spcPts val="300"/>
              </a:spcAft>
              <a:buClr>
                <a:srgbClr val="00B0F0"/>
              </a:buClr>
            </a:pPr>
            <a:endParaRPr lang="nl-NL" sz="2400" dirty="0">
              <a:effectLst/>
              <a:ea typeface="Calibri" panose="020F0502020204030204" pitchFamily="34" charset="0"/>
              <a:cs typeface="Times New Roman" panose="02020603050405020304" pitchFamily="18" charset="0"/>
            </a:endParaRPr>
          </a:p>
          <a:p>
            <a:pPr lvl="0"/>
            <a:endParaRPr lang="nl-NL" sz="2400" i="1" dirty="0"/>
          </a:p>
          <a:p>
            <a:pPr lvl="0"/>
            <a:endParaRPr lang="nl-NL" sz="2400" dirty="0"/>
          </a:p>
          <a:p>
            <a:pPr lvl="0"/>
            <a:endParaRPr lang="nl-NL" altLang="nl-NL" sz="2400" dirty="0">
              <a:solidFill>
                <a:srgbClr val="0A0A02"/>
              </a:solidFill>
            </a:endParaRP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26</a:t>
            </a:fld>
            <a:endParaRPr lang="nl-NL" altLang="nl-NL" sz="1200" b="1" dirty="0"/>
          </a:p>
        </p:txBody>
      </p:sp>
      <p:pic>
        <p:nvPicPr>
          <p:cNvPr id="2" name="Afbeelding 1">
            <a:extLst>
              <a:ext uri="{FF2B5EF4-FFF2-40B4-BE49-F238E27FC236}">
                <a16:creationId xmlns:a16="http://schemas.microsoft.com/office/drawing/2014/main" id="{F8C8B3BE-AE95-A8D2-5D46-0E73286E8B16}"/>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8350791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5">
            <a:extLst>
              <a:ext uri="{FF2B5EF4-FFF2-40B4-BE49-F238E27FC236}">
                <a16:creationId xmlns:a16="http://schemas.microsoft.com/office/drawing/2014/main" id="{51AF9192-9AA6-04FD-54D0-F80286C2D0F0}"/>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27</a:t>
            </a:fld>
            <a:endParaRPr lang="nl-NL" altLang="nl-NL" sz="1200" b="1" dirty="0"/>
          </a:p>
        </p:txBody>
      </p:sp>
      <p:pic>
        <p:nvPicPr>
          <p:cNvPr id="4" name="Afbeelding 3">
            <a:extLst>
              <a:ext uri="{FF2B5EF4-FFF2-40B4-BE49-F238E27FC236}">
                <a16:creationId xmlns:a16="http://schemas.microsoft.com/office/drawing/2014/main" id="{06721CBF-A7B6-DB73-14D3-CEC04C02C72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3688" y="0"/>
            <a:ext cx="11084624" cy="6858000"/>
          </a:xfrm>
          <a:prstGeom prst="rect">
            <a:avLst/>
          </a:prstGeom>
        </p:spPr>
      </p:pic>
    </p:spTree>
    <p:extLst>
      <p:ext uri="{BB962C8B-B14F-4D97-AF65-F5344CB8AC3E}">
        <p14:creationId xmlns:p14="http://schemas.microsoft.com/office/powerpoint/2010/main" val="33293780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Snelle Wereld</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1271464" y="1600205"/>
            <a:ext cx="9793088" cy="4637107"/>
          </a:xfrm>
        </p:spPr>
        <p:txBody>
          <a:bodyPr>
            <a:noAutofit/>
          </a:bodyPr>
          <a:lstStyle/>
          <a:p>
            <a:pPr marL="0" lvl="0" indent="0">
              <a:buNone/>
            </a:pPr>
            <a:endParaRPr lang="nl-NL" sz="2400" dirty="0">
              <a:solidFill>
                <a:srgbClr val="0A0A02"/>
              </a:solidFill>
            </a:endParaRPr>
          </a:p>
          <a:p>
            <a:pPr>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Er zijn veel tijdelijke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woonvormen</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en flexibele huurvormen; er is sprake van grote doorstroming.</a:t>
            </a:r>
            <a:endParaRPr lang="nl-NL" sz="2400" dirty="0">
              <a:highlight>
                <a:srgbClr val="FFFFFF"/>
              </a:highlight>
              <a:ea typeface="Times New Roman" panose="02020603050405020304" pitchFamily="18" charset="0"/>
              <a:cs typeface="Times New Roman" panose="02020603050405020304" pitchFamily="18" charset="0"/>
            </a:endParaRPr>
          </a:p>
          <a:p>
            <a:pPr>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Sterke spreiding: van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werkplekken</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op allerlei plekken ontstaan initiatieven die elkaar opvolgen; innovatie-hotspots waar dynamiek het grootst is. </a:t>
            </a:r>
            <a:endParaRPr lang="nl-NL" sz="2400" dirty="0">
              <a:effectLst/>
              <a:highlight>
                <a:srgbClr val="FFFFFF"/>
              </a:highlight>
              <a:ea typeface="Times New Roman" panose="02020603050405020304" pitchFamily="18" charset="0"/>
              <a:cs typeface="Times New Roman" panose="02020603050405020304" pitchFamily="18" charset="0"/>
            </a:endParaRPr>
          </a:p>
          <a:p>
            <a:pPr>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De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retail</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gebeurt nagenoeg alleen nog via online-diensten; in speciaalzaken kunnen consumenten producten ervaren. </a:t>
            </a:r>
            <a:endParaRPr lang="nl-NL" sz="2400" dirty="0">
              <a:highlight>
                <a:srgbClr val="FFFFFF"/>
              </a:highlight>
              <a:ea typeface="Times New Roman" panose="02020603050405020304" pitchFamily="18" charset="0"/>
              <a:cs typeface="Times New Roman" panose="02020603050405020304" pitchFamily="18" charset="0"/>
            </a:endParaRPr>
          </a:p>
          <a:p>
            <a:pPr>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De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vervoersnetwerken</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zijn niet veel uitgebreid; de focus ligt op de digitale infrastructuur; veel kriskraspatronen in uitgestrekt stedelijke netwerken.</a:t>
            </a:r>
            <a:endParaRPr lang="nl-NL" sz="2400" dirty="0">
              <a:highlight>
                <a:srgbClr val="FFFFFF"/>
              </a:highlight>
              <a:ea typeface="Times New Roman" panose="02020603050405020304" pitchFamily="18" charset="0"/>
              <a:cs typeface="Times New Roman" panose="02020603050405020304" pitchFamily="18" charset="0"/>
            </a:endParaRPr>
          </a:p>
          <a:p>
            <a:pPr>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De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voedselproductie</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varieert van hoogtechnologisch tot biologisch; koppeling van glastuinbouw en intensieve veehouderij i.v.m. reststromen. </a:t>
            </a:r>
            <a:endParaRPr lang="nl-NL" sz="2400" dirty="0">
              <a:effectLst/>
              <a:highlight>
                <a:srgbClr val="FFFFFF"/>
              </a:highlight>
              <a:ea typeface="Times New Roman" panose="02020603050405020304" pitchFamily="18" charset="0"/>
              <a:cs typeface="Times New Roman" panose="02020603050405020304" pitchFamily="18" charset="0"/>
            </a:endParaRPr>
          </a:p>
          <a:p>
            <a:pPr lvl="0">
              <a:buClr>
                <a:srgbClr val="0070C0"/>
              </a:buClr>
            </a:pPr>
            <a:endParaRPr lang="nl-NL" sz="2400" dirty="0">
              <a:effectLst/>
              <a:highlight>
                <a:srgbClr val="FFFFFF"/>
              </a:highlight>
              <a:latin typeface="RijksoverheidSansText"/>
              <a:ea typeface="Times New Roman" panose="02020603050405020304" pitchFamily="18" charset="0"/>
              <a:cs typeface="Times New Roman" panose="02020603050405020304" pitchFamily="18" charset="0"/>
            </a:endParaRPr>
          </a:p>
          <a:p>
            <a:pPr lvl="0"/>
            <a:endParaRPr lang="nl-NL" sz="2400" dirty="0">
              <a:effectLst/>
              <a:latin typeface="RijksoverheidSansText"/>
              <a:ea typeface="Times New Roman" panose="02020603050405020304" pitchFamily="18" charset="0"/>
              <a:cs typeface="Times New Roman" panose="02020603050405020304" pitchFamily="18" charset="0"/>
            </a:endParaRPr>
          </a:p>
          <a:p>
            <a:pPr>
              <a:buClr>
                <a:srgbClr val="0070C0"/>
              </a:buClr>
            </a:pPr>
            <a:endParaRPr lang="nl-NL" sz="2400" dirty="0">
              <a:effectLst/>
              <a:ea typeface="Times New Roman" panose="02020603050405020304" pitchFamily="18" charset="0"/>
              <a:cs typeface="Times New Roman" panose="02020603050405020304" pitchFamily="18" charset="0"/>
            </a:endParaRPr>
          </a:p>
          <a:p>
            <a:pPr lvl="0"/>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457200" indent="-457200">
              <a:spcAft>
                <a:spcPts val="300"/>
              </a:spcAft>
              <a:buClr>
                <a:srgbClr val="00B0F0"/>
              </a:buClr>
              <a:buFont typeface="+mj-lt"/>
              <a:buAutoNum type="arabicPeriod"/>
            </a:pPr>
            <a:endParaRPr lang="nl-NL" sz="24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300"/>
              </a:spcAft>
              <a:buClr>
                <a:srgbClr val="00B0F0"/>
              </a:buClr>
            </a:pPr>
            <a:endParaRPr lang="nl-NL" sz="2400" dirty="0">
              <a:effectLst/>
              <a:ea typeface="Calibri" panose="020F0502020204030204" pitchFamily="34" charset="0"/>
              <a:cs typeface="Times New Roman" panose="02020603050405020304" pitchFamily="18" charset="0"/>
            </a:endParaRPr>
          </a:p>
          <a:p>
            <a:pPr lvl="0"/>
            <a:endParaRPr lang="nl-NL" sz="2400" i="1" dirty="0"/>
          </a:p>
          <a:p>
            <a:pPr lvl="0"/>
            <a:endParaRPr lang="nl-NL" sz="2400" dirty="0"/>
          </a:p>
          <a:p>
            <a:pPr lvl="0"/>
            <a:endParaRPr lang="nl-NL" altLang="nl-NL" sz="2400" dirty="0">
              <a:solidFill>
                <a:srgbClr val="0A0A02"/>
              </a:solidFill>
            </a:endParaRP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28</a:t>
            </a:fld>
            <a:endParaRPr lang="nl-NL" altLang="nl-NL" sz="1200" b="1" dirty="0"/>
          </a:p>
        </p:txBody>
      </p:sp>
      <p:pic>
        <p:nvPicPr>
          <p:cNvPr id="2" name="Afbeelding 1">
            <a:extLst>
              <a:ext uri="{FF2B5EF4-FFF2-40B4-BE49-F238E27FC236}">
                <a16:creationId xmlns:a16="http://schemas.microsoft.com/office/drawing/2014/main" id="{4439CF8D-F8B2-13DC-2381-765377291912}"/>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2787321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kaart&#10;&#10;Automatisch gegenereerde beschrijving">
            <a:extLst>
              <a:ext uri="{FF2B5EF4-FFF2-40B4-BE49-F238E27FC236}">
                <a16:creationId xmlns:a16="http://schemas.microsoft.com/office/drawing/2014/main" id="{12855271-8D51-2F3F-DD0A-E1F615461F8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635" y="0"/>
            <a:ext cx="12007365" cy="6858000"/>
          </a:xfrm>
          <a:prstGeom prst="rect">
            <a:avLst/>
          </a:prstGeom>
        </p:spPr>
      </p:pic>
    </p:spTree>
    <p:extLst>
      <p:ext uri="{BB962C8B-B14F-4D97-AF65-F5344CB8AC3E}">
        <p14:creationId xmlns:p14="http://schemas.microsoft.com/office/powerpoint/2010/main" val="4068610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3</a:t>
            </a:fld>
            <a:endParaRPr dirty="0"/>
          </a:p>
        </p:txBody>
      </p:sp>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57808"/>
            <a:ext cx="12192000" cy="1143000"/>
          </a:xfrm>
        </p:spPr>
        <p:txBody>
          <a:bodyPr>
            <a:noAutofit/>
          </a:bodyPr>
          <a:lstStyle/>
          <a:p>
            <a:br>
              <a:rPr lang="nl-NL" sz="3200" dirty="0">
                <a:solidFill>
                  <a:schemeClr val="tx2"/>
                </a:solidFill>
                <a:highlight>
                  <a:srgbClr val="FFFF00"/>
                </a:highlight>
                <a:latin typeface="+mn-lt"/>
              </a:rPr>
            </a:br>
            <a:br>
              <a:rPr lang="nl-NL" sz="3200" dirty="0">
                <a:solidFill>
                  <a:schemeClr val="tx2"/>
                </a:solidFill>
                <a:highlight>
                  <a:srgbClr val="FFFF00"/>
                </a:highlight>
                <a:latin typeface="+mn-lt"/>
              </a:rPr>
            </a:br>
            <a:r>
              <a:rPr lang="nl-NL" sz="3200" b="1" dirty="0">
                <a:solidFill>
                  <a:schemeClr val="tx2"/>
                </a:solidFill>
                <a:latin typeface="+mn-lt"/>
              </a:rPr>
              <a:t>Facilitators</a:t>
            </a:r>
            <a:br>
              <a:rPr lang="nl-NL" sz="3200" b="1" dirty="0">
                <a:solidFill>
                  <a:schemeClr val="tx2"/>
                </a:solidFill>
                <a:latin typeface="+mn-lt"/>
              </a:rPr>
            </a:br>
            <a:endParaRPr lang="nl-NL" sz="3200" b="1" dirty="0">
              <a:solidFill>
                <a:schemeClr val="tx2"/>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3"/>
          <a:stretch>
            <a:fillRect/>
          </a:stretch>
        </p:blipFill>
        <p:spPr>
          <a:xfrm>
            <a:off x="5906285" y="0"/>
            <a:ext cx="2258079" cy="743343"/>
          </a:xfrm>
          <a:prstGeom prst="rect">
            <a:avLst/>
          </a:prstGeom>
        </p:spPr>
      </p:pic>
      <p:sp>
        <p:nvSpPr>
          <p:cNvPr id="6" name="object 3">
            <a:extLst>
              <a:ext uri="{FF2B5EF4-FFF2-40B4-BE49-F238E27FC236}">
                <a16:creationId xmlns:a16="http://schemas.microsoft.com/office/drawing/2014/main" id="{29A7EF95-8A45-F559-17E1-68A6C8AAEDB2}"/>
              </a:ext>
            </a:extLst>
          </p:cNvPr>
          <p:cNvSpPr txBox="1"/>
          <p:nvPr/>
        </p:nvSpPr>
        <p:spPr>
          <a:xfrm>
            <a:off x="3935760" y="1772816"/>
            <a:ext cx="4536504" cy="482183"/>
          </a:xfrm>
          <a:prstGeom prst="rect">
            <a:avLst/>
          </a:prstGeom>
        </p:spPr>
        <p:txBody>
          <a:bodyPr vert="horz" wrap="square" lIns="0" tIns="111760" rIns="0" bIns="0" rtlCol="0">
            <a:spAutoFit/>
          </a:bodyPr>
          <a:lstStyle/>
          <a:p>
            <a:pPr marL="355600" indent="-342900">
              <a:spcBef>
                <a:spcPts val="780"/>
              </a:spcBef>
              <a:buClr>
                <a:srgbClr val="006FC0"/>
              </a:buClr>
              <a:buFont typeface="Arial"/>
              <a:buChar char="•"/>
              <a:tabLst>
                <a:tab pos="354965" algn="l"/>
                <a:tab pos="355600" algn="l"/>
              </a:tabLst>
            </a:pPr>
            <a:r>
              <a:rPr lang="nl-NL" sz="2400" dirty="0">
                <a:latin typeface="Carlito"/>
                <a:cs typeface="Carlito"/>
              </a:rPr>
              <a:t>[Namen en organisaties invullen]</a:t>
            </a:r>
          </a:p>
        </p:txBody>
      </p:sp>
    </p:spTree>
    <p:extLst>
      <p:ext uri="{BB962C8B-B14F-4D97-AF65-F5344CB8AC3E}">
        <p14:creationId xmlns:p14="http://schemas.microsoft.com/office/powerpoint/2010/main" val="28457479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Snelle Wereld</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983432" y="1600205"/>
            <a:ext cx="10081120" cy="4637107"/>
          </a:xfrm>
        </p:spPr>
        <p:txBody>
          <a:bodyPr>
            <a:noAutofit/>
          </a:bodyPr>
          <a:lstStyle/>
          <a:p>
            <a:pPr marL="0" lvl="0" indent="0">
              <a:buNone/>
            </a:pPr>
            <a:endParaRPr lang="nl-NL" sz="2400" dirty="0">
              <a:solidFill>
                <a:srgbClr val="0A0A02"/>
              </a:solidFill>
            </a:endParaRPr>
          </a:p>
          <a:p>
            <a:pPr>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De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overheid</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investeert in energienetwerken, datanetwerken en cyberveiligheid. </a:t>
            </a:r>
            <a:endParaRPr lang="nl-NL" sz="2400" dirty="0">
              <a:effectLst/>
              <a:highlight>
                <a:srgbClr val="FFFFFF"/>
              </a:highligh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De overheid laat veel initiatief aan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bedrijven</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en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burgers</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en inspireert via visievorming. </a:t>
            </a:r>
          </a:p>
          <a:p>
            <a:pPr lvl="0">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De grote vrijheid en de sterke concurrentie stimuleren burgers en bedrijven om vanuit hun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bubbels</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veel initiatieven te nemen ook bij verduurzaming. </a:t>
            </a:r>
          </a:p>
          <a:p>
            <a:pPr lvl="0">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Het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omgevingsbeleid</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is tot een minimum teruggebracht en sterk gedigitaliseerd; veel gebruik van </a:t>
            </a:r>
            <a:r>
              <a:rPr lang="nl-NL" sz="2400" dirty="0" err="1">
                <a:solidFill>
                  <a:srgbClr val="000000"/>
                </a:solidFill>
                <a:effectLst/>
                <a:highlight>
                  <a:srgbClr val="FFFFFF"/>
                </a:highlight>
                <a:ea typeface="Times New Roman" panose="02020603050405020304" pitchFamily="18" charset="0"/>
                <a:cs typeface="Times New Roman" panose="02020603050405020304" pitchFamily="18" charset="0"/>
              </a:rPr>
              <a:t>augmented</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a:t>
            </a:r>
            <a:r>
              <a:rPr lang="nl-NL" sz="2400" dirty="0" err="1">
                <a:solidFill>
                  <a:srgbClr val="000000"/>
                </a:solidFill>
                <a:effectLst/>
                <a:highlight>
                  <a:srgbClr val="FFFFFF"/>
                </a:highlight>
                <a:ea typeface="Times New Roman" panose="02020603050405020304" pitchFamily="18" charset="0"/>
                <a:cs typeface="Times New Roman" panose="02020603050405020304" pitchFamily="18" charset="0"/>
              </a:rPr>
              <a:t>decision</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-making. </a:t>
            </a:r>
            <a:endParaRPr lang="nl-NL" sz="2400" dirty="0">
              <a:effectLst/>
              <a:highlight>
                <a:srgbClr val="FFFFFF"/>
              </a:highligh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De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samenwerking</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gebeurt op allerlei manieren die elkaar afwisselen: via platformdiscussies, innovatienetwerken, partnerschappen e.d.</a:t>
            </a:r>
            <a:endParaRPr lang="nl-NL" sz="2400" dirty="0">
              <a:effectLst/>
              <a:highlight>
                <a:srgbClr val="FFFFFF"/>
              </a:highlight>
              <a:ea typeface="Times New Roman" panose="02020603050405020304" pitchFamily="18" charset="0"/>
              <a:cs typeface="Times New Roman" panose="02020603050405020304" pitchFamily="18" charset="0"/>
            </a:endParaRPr>
          </a:p>
          <a:p>
            <a:pPr lvl="0">
              <a:buClr>
                <a:srgbClr val="0070C0"/>
              </a:buClr>
            </a:pPr>
            <a:endParaRPr lang="nl-NL" sz="2400" dirty="0">
              <a:effectLst/>
              <a:highlight>
                <a:srgbClr val="FFFFFF"/>
              </a:highlight>
              <a:ea typeface="Times New Roman" panose="02020603050405020304" pitchFamily="18" charset="0"/>
              <a:cs typeface="Times New Roman" panose="02020603050405020304" pitchFamily="18" charset="0"/>
            </a:endParaRPr>
          </a:p>
          <a:p>
            <a:pPr lvl="0"/>
            <a:endParaRPr lang="nl-NL" sz="2400" dirty="0">
              <a:effectLst/>
              <a:ea typeface="Times New Roman" panose="02020603050405020304" pitchFamily="18" charset="0"/>
              <a:cs typeface="Times New Roman" panose="02020603050405020304" pitchFamily="18" charset="0"/>
            </a:endParaRPr>
          </a:p>
          <a:p>
            <a:pPr>
              <a:buClr>
                <a:srgbClr val="0070C0"/>
              </a:buClr>
            </a:pPr>
            <a:endParaRPr lang="nl-NL" sz="2400" dirty="0">
              <a:effectLst/>
              <a:ea typeface="Times New Roman" panose="02020603050405020304" pitchFamily="18" charset="0"/>
              <a:cs typeface="Times New Roman" panose="02020603050405020304" pitchFamily="18" charset="0"/>
            </a:endParaRPr>
          </a:p>
          <a:p>
            <a:pPr lvl="0"/>
            <a:endParaRPr lang="nl-NL" sz="2400" kern="100" dirty="0">
              <a:effectLst/>
              <a:ea typeface="Calibri" panose="020F0502020204030204" pitchFamily="34" charset="0"/>
              <a:cs typeface="Times New Roman" panose="02020603050405020304" pitchFamily="18" charset="0"/>
            </a:endParaRPr>
          </a:p>
          <a:p>
            <a:pPr marL="457200" indent="-457200">
              <a:spcAft>
                <a:spcPts val="300"/>
              </a:spcAft>
              <a:buClr>
                <a:srgbClr val="00B0F0"/>
              </a:buClr>
              <a:buFont typeface="+mj-lt"/>
              <a:buAutoNum type="arabicPeriod"/>
            </a:pPr>
            <a:endParaRPr lang="nl-NL" sz="2400" dirty="0">
              <a:effectLst/>
              <a:ea typeface="Calibri" panose="020F0502020204030204" pitchFamily="34" charset="0"/>
              <a:cs typeface="Times New Roman" panose="02020603050405020304" pitchFamily="18" charset="0"/>
            </a:endParaRPr>
          </a:p>
          <a:p>
            <a:pPr>
              <a:spcAft>
                <a:spcPts val="300"/>
              </a:spcAft>
              <a:buClr>
                <a:srgbClr val="00B0F0"/>
              </a:buClr>
            </a:pPr>
            <a:endParaRPr lang="nl-NL" sz="2400" dirty="0">
              <a:effectLst/>
              <a:ea typeface="Calibri" panose="020F0502020204030204" pitchFamily="34" charset="0"/>
              <a:cs typeface="Times New Roman" panose="02020603050405020304" pitchFamily="18" charset="0"/>
            </a:endParaRPr>
          </a:p>
          <a:p>
            <a:pPr lvl="0"/>
            <a:endParaRPr lang="nl-NL" sz="2400" i="1" dirty="0"/>
          </a:p>
          <a:p>
            <a:pPr lvl="0"/>
            <a:endParaRPr lang="nl-NL" sz="2400" dirty="0"/>
          </a:p>
          <a:p>
            <a:pPr lvl="0"/>
            <a:endParaRPr lang="nl-NL" altLang="nl-NL" sz="2400" dirty="0">
              <a:solidFill>
                <a:srgbClr val="0A0A02"/>
              </a:solidFill>
            </a:endParaRP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30</a:t>
            </a:fld>
            <a:endParaRPr lang="nl-NL" altLang="nl-NL" sz="1200" b="1" dirty="0"/>
          </a:p>
        </p:txBody>
      </p:sp>
      <p:pic>
        <p:nvPicPr>
          <p:cNvPr id="2" name="Afbeelding 1">
            <a:extLst>
              <a:ext uri="{FF2B5EF4-FFF2-40B4-BE49-F238E27FC236}">
                <a16:creationId xmlns:a16="http://schemas.microsoft.com/office/drawing/2014/main" id="{4439CF8D-F8B2-13DC-2381-765377291912}"/>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36312283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inhoud 3">
            <a:extLst>
              <a:ext uri="{FF2B5EF4-FFF2-40B4-BE49-F238E27FC236}">
                <a16:creationId xmlns:a16="http://schemas.microsoft.com/office/drawing/2014/main" id="{1723B801-684E-4D67-861F-4B227D280FAB}"/>
              </a:ext>
            </a:extLst>
          </p:cNvPr>
          <p:cNvSpPr txBox="1">
            <a:spLocks/>
          </p:cNvSpPr>
          <p:nvPr/>
        </p:nvSpPr>
        <p:spPr>
          <a:xfrm>
            <a:off x="695400" y="2420888"/>
            <a:ext cx="10972800" cy="452596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nl-NL" dirty="0"/>
          </a:p>
          <a:p>
            <a:endParaRPr lang="nl-NL" dirty="0"/>
          </a:p>
          <a:p>
            <a:endParaRPr lang="nl-NL" dirty="0"/>
          </a:p>
        </p:txBody>
      </p:sp>
      <p:pic>
        <p:nvPicPr>
          <p:cNvPr id="3" name="Afbeelding 2">
            <a:extLst>
              <a:ext uri="{FF2B5EF4-FFF2-40B4-BE49-F238E27FC236}">
                <a16:creationId xmlns:a16="http://schemas.microsoft.com/office/drawing/2014/main" id="{2BCB5271-B830-8D36-1AFD-D25A07D4021E}"/>
              </a:ext>
            </a:extLst>
          </p:cNvPr>
          <p:cNvPicPr>
            <a:picLocks noChangeAspect="1"/>
          </p:cNvPicPr>
          <p:nvPr/>
        </p:nvPicPr>
        <p:blipFill>
          <a:blip r:embed="rId3"/>
          <a:stretch>
            <a:fillRect/>
          </a:stretch>
        </p:blipFill>
        <p:spPr>
          <a:xfrm>
            <a:off x="1255269" y="0"/>
            <a:ext cx="9681461" cy="6858000"/>
          </a:xfrm>
          <a:prstGeom prst="rect">
            <a:avLst/>
          </a:prstGeom>
        </p:spPr>
      </p:pic>
      <p:sp>
        <p:nvSpPr>
          <p:cNvPr id="2" name="Tijdelijke aanduiding voor dianummer 5">
            <a:extLst>
              <a:ext uri="{FF2B5EF4-FFF2-40B4-BE49-F238E27FC236}">
                <a16:creationId xmlns:a16="http://schemas.microsoft.com/office/drawing/2014/main" id="{C1217678-AE3B-2757-083B-9E14B508204A}"/>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31</a:t>
            </a:fld>
            <a:endParaRPr lang="nl-NL" altLang="nl-NL" sz="1200" b="1" dirty="0"/>
          </a:p>
        </p:txBody>
      </p:sp>
      <p:sp>
        <p:nvSpPr>
          <p:cNvPr id="4" name="Tekstvak 3">
            <a:extLst>
              <a:ext uri="{FF2B5EF4-FFF2-40B4-BE49-F238E27FC236}">
                <a16:creationId xmlns:a16="http://schemas.microsoft.com/office/drawing/2014/main" id="{AA6805D5-B0A6-230B-6B96-84BCE444D6E3}"/>
              </a:ext>
            </a:extLst>
          </p:cNvPr>
          <p:cNvSpPr txBox="1"/>
          <p:nvPr/>
        </p:nvSpPr>
        <p:spPr>
          <a:xfrm>
            <a:off x="3134777" y="4182179"/>
            <a:ext cx="6282810" cy="830997"/>
          </a:xfrm>
          <a:prstGeom prst="rect">
            <a:avLst/>
          </a:prstGeom>
          <a:noFill/>
        </p:spPr>
        <p:txBody>
          <a:bodyPr wrap="none" rtlCol="0">
            <a:spAutoFit/>
          </a:bodyPr>
          <a:lstStyle/>
          <a:p>
            <a:pPr algn="ctr"/>
            <a:r>
              <a:rPr lang="nl-NL" sz="2400" b="1" dirty="0"/>
              <a:t>Deze kaartuitsnede uit Snelle Wereld</a:t>
            </a:r>
          </a:p>
          <a:p>
            <a:pPr algn="ctr"/>
            <a:r>
              <a:rPr lang="nl-NL" sz="2400" b="1" dirty="0"/>
              <a:t>vervangen door kaartuitsnede van eigen gebied</a:t>
            </a:r>
          </a:p>
        </p:txBody>
      </p:sp>
    </p:spTree>
    <p:extLst>
      <p:ext uri="{BB962C8B-B14F-4D97-AF65-F5344CB8AC3E}">
        <p14:creationId xmlns:p14="http://schemas.microsoft.com/office/powerpoint/2010/main" val="1863675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Groen Land</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839416" y="1600205"/>
            <a:ext cx="10441160" cy="4637107"/>
          </a:xfrm>
        </p:spPr>
        <p:txBody>
          <a:bodyPr>
            <a:noAutofit/>
          </a:bodyPr>
          <a:lstStyle/>
          <a:p>
            <a:pPr marL="0" lvl="0" indent="0">
              <a:buNone/>
            </a:pPr>
            <a:endParaRPr lang="nl-NL" sz="2400" dirty="0">
              <a:solidFill>
                <a:srgbClr val="0A0A02"/>
              </a:solidFill>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Mensen zien zichzelf als onderdeel van de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natuur</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en als actieve leden van de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samenleving</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nl-NL" sz="2400" i="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Planet</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gaat voor </a:t>
            </a:r>
            <a:r>
              <a:rPr lang="nl-NL" sz="2400" i="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People</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en </a:t>
            </a:r>
            <a:r>
              <a:rPr lang="nl-NL" sz="2400" i="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Profit</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Natuurlijke oplossingen</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hebben de voorkeur boven technische oplossingen. Het materiaalgebruik is sterk verminderd. </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 economie is op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post-groei</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gericht; er is veel publieke rijkdom, maar niet zoveel private rijkdom. De inkomens- en vermogensverschillen zijn klein.</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Het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Rijk</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voert de regie. Het heeft een planeetpuntensysteem ingevoerd: een jaarlijks persoonlijk budget voor leefomgevingsonvriendelijk gedrag. </a:t>
            </a:r>
          </a:p>
          <a:p>
            <a:pPr lvl="0">
              <a:buClr>
                <a:srgbClr val="0070C0"/>
              </a:buClr>
            </a:pP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 stedelijke ontwikkeling is geconcentreerd rond openbaarvervoersknopen. Dit levert een </a:t>
            </a:r>
            <a:r>
              <a:rPr lang="nl-NL" sz="2400"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kralensnoer</a:t>
            </a:r>
            <a:r>
              <a:rPr lang="nl-NL" sz="2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van bebouwing en infrastructuur op. </a:t>
            </a:r>
            <a:endParaRPr lang="nl-NL" sz="2400" dirty="0">
              <a:effectLst/>
              <a:latin typeface="RijksoverheidSansText"/>
              <a:ea typeface="Times New Roman" panose="02020603050405020304" pitchFamily="18" charset="0"/>
              <a:cs typeface="Times New Roman" panose="02020603050405020304" pitchFamily="18" charset="0"/>
            </a:endParaRPr>
          </a:p>
          <a:p>
            <a:pPr lvl="0"/>
            <a:endParaRPr lang="nl-NL" sz="2400" dirty="0">
              <a:latin typeface="Calibri" panose="020F0502020204030204" pitchFamily="34" charset="0"/>
              <a:ea typeface="Calibri" panose="020F0502020204030204" pitchFamily="34" charset="0"/>
              <a:cs typeface="Times New Roman" panose="02020603050405020304" pitchFamily="18" charset="0"/>
            </a:endParaRPr>
          </a:p>
          <a:p>
            <a:pPr>
              <a:spcAft>
                <a:spcPts val="300"/>
              </a:spcAft>
              <a:buClr>
                <a:srgbClr val="00B0F0"/>
              </a:buClr>
            </a:pPr>
            <a:endParaRPr lang="nl-NL" sz="2400" dirty="0">
              <a:effectLst/>
              <a:ea typeface="Calibri" panose="020F0502020204030204" pitchFamily="34" charset="0"/>
              <a:cs typeface="Times New Roman" panose="02020603050405020304" pitchFamily="18" charset="0"/>
            </a:endParaRPr>
          </a:p>
          <a:p>
            <a:pPr lvl="0"/>
            <a:endParaRPr lang="nl-NL" sz="2400" i="1" dirty="0"/>
          </a:p>
          <a:p>
            <a:pPr lvl="0"/>
            <a:endParaRPr lang="nl-NL" sz="2400" dirty="0"/>
          </a:p>
          <a:p>
            <a:pPr lvl="0"/>
            <a:endParaRPr lang="nl-NL" altLang="nl-NL" sz="2400" dirty="0">
              <a:solidFill>
                <a:srgbClr val="0A0A02"/>
              </a:solidFill>
            </a:endParaRP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32</a:t>
            </a:fld>
            <a:endParaRPr lang="nl-NL" altLang="nl-NL" sz="1200" b="1" dirty="0"/>
          </a:p>
        </p:txBody>
      </p:sp>
      <p:pic>
        <p:nvPicPr>
          <p:cNvPr id="2" name="Afbeelding 1">
            <a:extLst>
              <a:ext uri="{FF2B5EF4-FFF2-40B4-BE49-F238E27FC236}">
                <a16:creationId xmlns:a16="http://schemas.microsoft.com/office/drawing/2014/main" id="{323E67DD-CA55-A85C-8F93-DA3801D9DC6F}"/>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11739823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5">
            <a:extLst>
              <a:ext uri="{FF2B5EF4-FFF2-40B4-BE49-F238E27FC236}">
                <a16:creationId xmlns:a16="http://schemas.microsoft.com/office/drawing/2014/main" id="{B77B91B8-9D5A-5537-8603-E23BDA4B4F9E}"/>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33</a:t>
            </a:fld>
            <a:endParaRPr lang="nl-NL" altLang="nl-NL" sz="1200" b="1" dirty="0"/>
          </a:p>
        </p:txBody>
      </p:sp>
      <p:pic>
        <p:nvPicPr>
          <p:cNvPr id="4" name="Afbeelding 3">
            <a:extLst>
              <a:ext uri="{FF2B5EF4-FFF2-40B4-BE49-F238E27FC236}">
                <a16:creationId xmlns:a16="http://schemas.microsoft.com/office/drawing/2014/main" id="{C1E6FA2B-7C23-9BD0-17ED-903E7E16AEF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3688" y="0"/>
            <a:ext cx="11084624" cy="6858000"/>
          </a:xfrm>
          <a:prstGeom prst="rect">
            <a:avLst/>
          </a:prstGeom>
        </p:spPr>
      </p:pic>
    </p:spTree>
    <p:extLst>
      <p:ext uri="{BB962C8B-B14F-4D97-AF65-F5344CB8AC3E}">
        <p14:creationId xmlns:p14="http://schemas.microsoft.com/office/powerpoint/2010/main" val="37041877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Groen Land</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1127448" y="1600205"/>
            <a:ext cx="9937104" cy="4637107"/>
          </a:xfrm>
        </p:spPr>
        <p:txBody>
          <a:bodyPr>
            <a:noAutofit/>
          </a:bodyPr>
          <a:lstStyle/>
          <a:p>
            <a:pPr lvl="0">
              <a:buClr>
                <a:srgbClr val="0070C0"/>
              </a:buClr>
            </a:pPr>
            <a:endParaRPr lang="nl-NL" sz="2400" dirty="0">
              <a:solidFill>
                <a:srgbClr val="0A0A02"/>
              </a:solidFill>
            </a:endParaRPr>
          </a:p>
          <a:p>
            <a:pPr lvl="0">
              <a:buClr>
                <a:srgbClr val="0070C0"/>
              </a:buClr>
            </a:pP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Woningdelen</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en kleiner wonen zijn gebruikelijk geworden; het u</a:t>
            </a:r>
            <a:r>
              <a:rPr lang="nl-NL" sz="2400" dirty="0">
                <a:effectLst/>
                <a:ea typeface="Calibri" panose="020F0502020204030204" pitchFamily="34" charset="0"/>
              </a:rPr>
              <a:t>itgangspunt is de vereniging van duurzaam en betaalbaar wonen. </a:t>
            </a:r>
          </a:p>
          <a:p>
            <a:pPr lvl="0">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Grotere spreiding van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bedrijvigheid</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met concentraties rond knooppunten; langere ketens als dit niet anders kan of milieuvoordelen heeft.</a:t>
            </a:r>
          </a:p>
          <a:p>
            <a:pPr>
              <a:buClr>
                <a:srgbClr val="0070C0"/>
              </a:buClr>
            </a:pP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Winkelen</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gebeurt nog steeds fysiek, maar de winkels zijn </a:t>
            </a:r>
            <a:r>
              <a:rPr lang="nl-NL" sz="2400" dirty="0">
                <a:solidFill>
                  <a:srgbClr val="000000"/>
                </a:solidFill>
                <a:highlight>
                  <a:srgbClr val="FFFFFF"/>
                </a:highlight>
                <a:ea typeface="Times New Roman" panose="02020603050405020304" pitchFamily="18" charset="0"/>
                <a:cs typeface="Times New Roman" panose="02020603050405020304" pitchFamily="18" charset="0"/>
              </a:rPr>
              <a:t>wel veel </a:t>
            </a:r>
            <a:r>
              <a:rPr lang="nl-NL" sz="2400" dirty="0" err="1">
                <a:solidFill>
                  <a:srgbClr val="000000"/>
                </a:solidFill>
                <a:effectLst/>
                <a:highlight>
                  <a:srgbClr val="FFFFFF"/>
                </a:highlight>
                <a:ea typeface="Times New Roman" panose="02020603050405020304" pitchFamily="18" charset="0"/>
                <a:cs typeface="Times New Roman" panose="02020603050405020304" pitchFamily="18" charset="0"/>
              </a:rPr>
              <a:t>klein-schaliger</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geworden.</a:t>
            </a:r>
          </a:p>
          <a:p>
            <a:pPr lvl="0">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Binnenstedelijk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transport</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met (goederen) fiets; daarbuiten minimalisering van ritten; er is veel nieuwe infrastructuur voor lopen, fietsen OV.  </a:t>
            </a:r>
          </a:p>
          <a:p>
            <a:pPr lvl="0">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Veel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landbouw</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is natuur-inclusief, circulair, biologisch en grondgebonden; intensieve veehouderij is vrijwel verdwenen, melkveehouderij grotendeels.</a:t>
            </a:r>
            <a:endParaRPr lang="nl-NL" sz="2400" dirty="0">
              <a:effectLst/>
              <a:highlight>
                <a:srgbClr val="FFFFFF"/>
              </a:highlight>
              <a:ea typeface="Times New Roman" panose="02020603050405020304" pitchFamily="18" charset="0"/>
              <a:cs typeface="Times New Roman" panose="02020603050405020304" pitchFamily="18" charset="0"/>
            </a:endParaRPr>
          </a:p>
          <a:p>
            <a:pPr>
              <a:buClr>
                <a:srgbClr val="0070C0"/>
              </a:buClr>
            </a:pPr>
            <a:endParaRPr lang="nl-NL" sz="2400" dirty="0">
              <a:effectLst/>
              <a:highlight>
                <a:srgbClr val="FFFFFF"/>
              </a:highlight>
              <a:ea typeface="Times New Roman" panose="02020603050405020304" pitchFamily="18" charset="0"/>
              <a:cs typeface="Times New Roman" panose="02020603050405020304" pitchFamily="18" charset="0"/>
            </a:endParaRPr>
          </a:p>
          <a:p>
            <a:pPr lvl="0">
              <a:buClr>
                <a:srgbClr val="0070C0"/>
              </a:buClr>
            </a:pPr>
            <a:endParaRPr lang="nl-NL" sz="2400" dirty="0">
              <a:effectLst/>
              <a:highlight>
                <a:srgbClr val="FFFFFF"/>
              </a:highlight>
              <a:ea typeface="Times New Roman" panose="02020603050405020304" pitchFamily="18" charset="0"/>
              <a:cs typeface="Times New Roman" panose="02020603050405020304" pitchFamily="18" charset="0"/>
            </a:endParaRPr>
          </a:p>
          <a:p>
            <a:pPr lvl="0">
              <a:buClr>
                <a:srgbClr val="0070C0"/>
              </a:buClr>
            </a:pPr>
            <a:endParaRPr lang="nl-NL" sz="2400" dirty="0">
              <a:effectLst/>
              <a:highlight>
                <a:srgbClr val="FFFFFF"/>
              </a:highlight>
              <a:ea typeface="Times New Roman" panose="02020603050405020304" pitchFamily="18" charset="0"/>
              <a:cs typeface="Times New Roman" panose="02020603050405020304" pitchFamily="18" charset="0"/>
            </a:endParaRPr>
          </a:p>
          <a:p>
            <a:pPr lvl="0">
              <a:buClr>
                <a:srgbClr val="0070C0"/>
              </a:buClr>
            </a:pPr>
            <a:endParaRPr lang="nl-NL" sz="2400" dirty="0">
              <a:effectLst/>
              <a:ea typeface="Times New Roman" panose="02020603050405020304" pitchFamily="18" charset="0"/>
              <a:cs typeface="Times New Roman" panose="02020603050405020304" pitchFamily="18" charset="0"/>
            </a:endParaRPr>
          </a:p>
          <a:p>
            <a:pPr lvl="0">
              <a:buClr>
                <a:srgbClr val="0070C0"/>
              </a:buClr>
            </a:pPr>
            <a:endParaRPr lang="nl-NL" sz="2400" dirty="0">
              <a:effectLst/>
              <a:ea typeface="Times New Roman" panose="02020603050405020304" pitchFamily="18" charset="0"/>
              <a:cs typeface="Times New Roman" panose="02020603050405020304" pitchFamily="18" charset="0"/>
            </a:endParaRPr>
          </a:p>
          <a:p>
            <a:pPr lvl="0">
              <a:buClr>
                <a:srgbClr val="0070C0"/>
              </a:buClr>
            </a:pPr>
            <a:endParaRPr lang="nl-NL" sz="2400" kern="100" dirty="0">
              <a:effectLst/>
              <a:ea typeface="Calibri" panose="020F0502020204030204" pitchFamily="34" charset="0"/>
              <a:cs typeface="Times New Roman" panose="02020603050405020304" pitchFamily="18" charset="0"/>
            </a:endParaRPr>
          </a:p>
          <a:p>
            <a:pPr>
              <a:spcAft>
                <a:spcPts val="300"/>
              </a:spcAft>
              <a:buClr>
                <a:srgbClr val="0070C0"/>
              </a:buClr>
            </a:pPr>
            <a:endParaRPr lang="nl-NL" sz="2400" dirty="0">
              <a:effectLst/>
              <a:ea typeface="Calibri" panose="020F0502020204030204" pitchFamily="34" charset="0"/>
              <a:cs typeface="Times New Roman" panose="02020603050405020304" pitchFamily="18" charset="0"/>
            </a:endParaRPr>
          </a:p>
          <a:p>
            <a:pPr>
              <a:spcAft>
                <a:spcPts val="300"/>
              </a:spcAft>
              <a:buClr>
                <a:srgbClr val="0070C0"/>
              </a:buClr>
            </a:pPr>
            <a:endParaRPr lang="nl-NL" sz="2400" dirty="0">
              <a:effectLst/>
              <a:ea typeface="Calibri" panose="020F0502020204030204" pitchFamily="34" charset="0"/>
              <a:cs typeface="Times New Roman" panose="02020603050405020304" pitchFamily="18" charset="0"/>
            </a:endParaRPr>
          </a:p>
          <a:p>
            <a:pPr lvl="0">
              <a:buClr>
                <a:srgbClr val="0070C0"/>
              </a:buClr>
            </a:pPr>
            <a:endParaRPr lang="nl-NL" sz="2400" i="1" dirty="0"/>
          </a:p>
          <a:p>
            <a:pPr lvl="0">
              <a:buClr>
                <a:srgbClr val="0070C0"/>
              </a:buClr>
            </a:pPr>
            <a:endParaRPr lang="nl-NL" sz="2400" dirty="0"/>
          </a:p>
          <a:p>
            <a:pPr lvl="0">
              <a:buClr>
                <a:srgbClr val="0070C0"/>
              </a:buClr>
            </a:pPr>
            <a:endParaRPr lang="nl-NL" altLang="nl-NL" sz="2400" dirty="0">
              <a:solidFill>
                <a:srgbClr val="0A0A02"/>
              </a:solidFill>
            </a:endParaRP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34</a:t>
            </a:fld>
            <a:endParaRPr lang="nl-NL" altLang="nl-NL" sz="1200" b="1" dirty="0"/>
          </a:p>
        </p:txBody>
      </p:sp>
      <p:pic>
        <p:nvPicPr>
          <p:cNvPr id="2" name="Afbeelding 1">
            <a:extLst>
              <a:ext uri="{FF2B5EF4-FFF2-40B4-BE49-F238E27FC236}">
                <a16:creationId xmlns:a16="http://schemas.microsoft.com/office/drawing/2014/main" id="{A2474FD1-10F1-2D03-292B-F389F5BCC724}"/>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24825070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kaart&#10;&#10;Automatisch gegenereerde beschrijving">
            <a:extLst>
              <a:ext uri="{FF2B5EF4-FFF2-40B4-BE49-F238E27FC236}">
                <a16:creationId xmlns:a16="http://schemas.microsoft.com/office/drawing/2014/main" id="{C241B423-A761-CD9C-A4AD-7DA5D4316C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635" y="0"/>
            <a:ext cx="12007365" cy="6858000"/>
          </a:xfrm>
          <a:prstGeom prst="rect">
            <a:avLst/>
          </a:prstGeom>
        </p:spPr>
      </p:pic>
    </p:spTree>
    <p:extLst>
      <p:ext uri="{BB962C8B-B14F-4D97-AF65-F5344CB8AC3E}">
        <p14:creationId xmlns:p14="http://schemas.microsoft.com/office/powerpoint/2010/main" val="1726183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Groen Land</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1127448" y="1556792"/>
            <a:ext cx="9937104" cy="4637107"/>
          </a:xfrm>
        </p:spPr>
        <p:txBody>
          <a:bodyPr>
            <a:noAutofit/>
          </a:bodyPr>
          <a:lstStyle/>
          <a:p>
            <a:pPr marL="0" lvl="0" indent="0">
              <a:buNone/>
            </a:pPr>
            <a:endParaRPr lang="nl-NL" sz="2400" dirty="0">
              <a:solidFill>
                <a:srgbClr val="0A0A02"/>
              </a:solidFill>
            </a:endParaRPr>
          </a:p>
          <a:p>
            <a:pPr>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De belangrijkste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initiatiefnemers</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zijn natuur- en milieuorganisaties, het Rijk en de Dienst Landelijke Inricht. </a:t>
            </a:r>
            <a:endParaRPr lang="nl-NL" sz="2400" dirty="0">
              <a:highlight>
                <a:srgbClr val="FFFFFF"/>
              </a:highlight>
              <a:ea typeface="Times New Roman" panose="02020603050405020304" pitchFamily="18" charset="0"/>
              <a:cs typeface="Times New Roman" panose="02020603050405020304" pitchFamily="18" charset="0"/>
            </a:endParaRPr>
          </a:p>
          <a:p>
            <a:pPr>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Het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Rijk</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maakt integrale visies met andere partijen; het scherpt de normering en de handhaving aan en voert een planeetpuntenstelsel in. </a:t>
            </a:r>
            <a:endParaRPr lang="nl-NL" sz="2400" dirty="0">
              <a:highlight>
                <a:srgbClr val="FFFFFF"/>
              </a:highlight>
              <a:ea typeface="Times New Roman" panose="02020603050405020304" pitchFamily="18" charset="0"/>
              <a:cs typeface="Times New Roman" panose="02020603050405020304" pitchFamily="18" charset="0"/>
            </a:endParaRPr>
          </a:p>
          <a:p>
            <a:pPr>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De principes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transit oriented development</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en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energy oriented development</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worden algemeen ingevoerd.</a:t>
            </a:r>
            <a:endParaRPr lang="nl-NL" sz="2400" dirty="0">
              <a:highlight>
                <a:srgbClr val="FFFFFF"/>
              </a:highlight>
              <a:ea typeface="Times New Roman" panose="02020603050405020304" pitchFamily="18" charset="0"/>
              <a:cs typeface="Times New Roman" panose="02020603050405020304" pitchFamily="18" charset="0"/>
            </a:endParaRPr>
          </a:p>
          <a:p>
            <a:pPr>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Het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Parlement der Dingen</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geeft een stem aan niet-mensen; het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Ministerie van de Toekomst</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een stem aan latere generaties. </a:t>
            </a:r>
            <a:endParaRPr lang="nl-NL" sz="2400" dirty="0">
              <a:highlight>
                <a:srgbClr val="FFFFFF"/>
              </a:highlight>
              <a:ea typeface="Times New Roman" panose="02020603050405020304" pitchFamily="18" charset="0"/>
              <a:cs typeface="Times New Roman" panose="02020603050405020304" pitchFamily="18" charset="0"/>
            </a:endParaRPr>
          </a:p>
          <a:p>
            <a:pPr>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Non-profit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projectontwikkelaars</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en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corporaties</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opereren binnen de kaders van de overheid.</a:t>
            </a:r>
            <a:br>
              <a:rPr lang="nl-NL" sz="1800" dirty="0">
                <a:effectLst/>
                <a:highlight>
                  <a:srgbClr val="FFFFFF"/>
                </a:highlight>
                <a:latin typeface="Calibri" panose="020F0502020204030204" pitchFamily="34" charset="0"/>
                <a:ea typeface="Times New Roman" panose="02020603050405020304" pitchFamily="18" charset="0"/>
              </a:rPr>
            </a:br>
            <a:endParaRPr lang="nl-NL" sz="2400" dirty="0">
              <a:effectLst/>
              <a:highlight>
                <a:srgbClr val="FFFFFF"/>
              </a:highlight>
              <a:ea typeface="Times New Roman" panose="02020603050405020304" pitchFamily="18" charset="0"/>
              <a:cs typeface="Times New Roman" panose="02020603050405020304" pitchFamily="18" charset="0"/>
            </a:endParaRPr>
          </a:p>
          <a:p>
            <a:pPr lvl="0"/>
            <a:endParaRPr lang="nl-NL" sz="2400" dirty="0">
              <a:effectLst/>
              <a:ea typeface="Times New Roman" panose="02020603050405020304" pitchFamily="18" charset="0"/>
              <a:cs typeface="Times New Roman" panose="02020603050405020304" pitchFamily="18" charset="0"/>
            </a:endParaRPr>
          </a:p>
          <a:p>
            <a:pPr lvl="0">
              <a:buClr>
                <a:srgbClr val="0070C0"/>
              </a:buClr>
            </a:pPr>
            <a:endParaRPr lang="nl-NL" sz="2400" dirty="0">
              <a:effectLst/>
              <a:ea typeface="Times New Roman" panose="02020603050405020304" pitchFamily="18" charset="0"/>
              <a:cs typeface="Times New Roman" panose="02020603050405020304" pitchFamily="18" charset="0"/>
            </a:endParaRPr>
          </a:p>
          <a:p>
            <a:pPr lvl="0"/>
            <a:endParaRPr lang="nl-NL" sz="2400" kern="100" dirty="0">
              <a:effectLst/>
              <a:ea typeface="Calibri" panose="020F0502020204030204" pitchFamily="34" charset="0"/>
              <a:cs typeface="Times New Roman" panose="02020603050405020304" pitchFamily="18" charset="0"/>
            </a:endParaRPr>
          </a:p>
          <a:p>
            <a:pPr marL="457200" indent="-457200">
              <a:spcAft>
                <a:spcPts val="300"/>
              </a:spcAft>
              <a:buClr>
                <a:srgbClr val="00B0F0"/>
              </a:buClr>
              <a:buFont typeface="+mj-lt"/>
              <a:buAutoNum type="arabicPeriod"/>
            </a:pPr>
            <a:endParaRPr lang="nl-NL" sz="2400" dirty="0">
              <a:effectLst/>
              <a:ea typeface="Calibri" panose="020F0502020204030204" pitchFamily="34" charset="0"/>
              <a:cs typeface="Times New Roman" panose="02020603050405020304" pitchFamily="18" charset="0"/>
            </a:endParaRPr>
          </a:p>
          <a:p>
            <a:pPr>
              <a:spcAft>
                <a:spcPts val="300"/>
              </a:spcAft>
              <a:buClr>
                <a:srgbClr val="00B0F0"/>
              </a:buClr>
            </a:pPr>
            <a:endParaRPr lang="nl-NL" sz="2400" dirty="0">
              <a:effectLst/>
              <a:ea typeface="Calibri" panose="020F0502020204030204" pitchFamily="34" charset="0"/>
              <a:cs typeface="Times New Roman" panose="02020603050405020304" pitchFamily="18" charset="0"/>
            </a:endParaRPr>
          </a:p>
          <a:p>
            <a:pPr lvl="0"/>
            <a:endParaRPr lang="nl-NL" sz="2400" i="1" dirty="0"/>
          </a:p>
          <a:p>
            <a:pPr lvl="0"/>
            <a:endParaRPr lang="nl-NL" sz="2400" dirty="0"/>
          </a:p>
          <a:p>
            <a:pPr lvl="0"/>
            <a:endParaRPr lang="nl-NL" altLang="nl-NL" sz="2400" dirty="0">
              <a:solidFill>
                <a:srgbClr val="0A0A02"/>
              </a:solidFill>
            </a:endParaRP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36</a:t>
            </a:fld>
            <a:endParaRPr lang="nl-NL" altLang="nl-NL" sz="1200" b="1" dirty="0"/>
          </a:p>
        </p:txBody>
      </p:sp>
      <p:pic>
        <p:nvPicPr>
          <p:cNvPr id="2" name="Afbeelding 1">
            <a:extLst>
              <a:ext uri="{FF2B5EF4-FFF2-40B4-BE49-F238E27FC236}">
                <a16:creationId xmlns:a16="http://schemas.microsoft.com/office/drawing/2014/main" id="{A2474FD1-10F1-2D03-292B-F389F5BCC724}"/>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42531172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inhoud 3">
            <a:extLst>
              <a:ext uri="{FF2B5EF4-FFF2-40B4-BE49-F238E27FC236}">
                <a16:creationId xmlns:a16="http://schemas.microsoft.com/office/drawing/2014/main" id="{1723B801-684E-4D67-861F-4B227D280FAB}"/>
              </a:ext>
            </a:extLst>
          </p:cNvPr>
          <p:cNvSpPr txBox="1">
            <a:spLocks/>
          </p:cNvSpPr>
          <p:nvPr/>
        </p:nvSpPr>
        <p:spPr>
          <a:xfrm>
            <a:off x="695400" y="2420888"/>
            <a:ext cx="10972800" cy="452596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nl-NL" dirty="0"/>
          </a:p>
          <a:p>
            <a:endParaRPr lang="nl-NL" dirty="0"/>
          </a:p>
          <a:p>
            <a:endParaRPr lang="nl-NL" dirty="0"/>
          </a:p>
        </p:txBody>
      </p:sp>
      <p:pic>
        <p:nvPicPr>
          <p:cNvPr id="3" name="Afbeelding 2">
            <a:extLst>
              <a:ext uri="{FF2B5EF4-FFF2-40B4-BE49-F238E27FC236}">
                <a16:creationId xmlns:a16="http://schemas.microsoft.com/office/drawing/2014/main" id="{F72F54B2-D519-C2EE-195E-F3A53E39A185}"/>
              </a:ext>
            </a:extLst>
          </p:cNvPr>
          <p:cNvPicPr>
            <a:picLocks noChangeAspect="1"/>
          </p:cNvPicPr>
          <p:nvPr/>
        </p:nvPicPr>
        <p:blipFill>
          <a:blip r:embed="rId3"/>
          <a:stretch>
            <a:fillRect/>
          </a:stretch>
        </p:blipFill>
        <p:spPr>
          <a:xfrm>
            <a:off x="1267481" y="0"/>
            <a:ext cx="9657038" cy="6858000"/>
          </a:xfrm>
          <a:prstGeom prst="rect">
            <a:avLst/>
          </a:prstGeom>
        </p:spPr>
      </p:pic>
      <p:sp>
        <p:nvSpPr>
          <p:cNvPr id="2" name="Tijdelijke aanduiding voor dianummer 5">
            <a:extLst>
              <a:ext uri="{FF2B5EF4-FFF2-40B4-BE49-F238E27FC236}">
                <a16:creationId xmlns:a16="http://schemas.microsoft.com/office/drawing/2014/main" id="{F0D95C6A-528E-DB18-3886-A8EE9C6DD5E2}"/>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37</a:t>
            </a:fld>
            <a:endParaRPr lang="nl-NL" altLang="nl-NL" sz="1200" b="1" dirty="0"/>
          </a:p>
        </p:txBody>
      </p:sp>
      <p:sp>
        <p:nvSpPr>
          <p:cNvPr id="4" name="Tekstvak 3">
            <a:extLst>
              <a:ext uri="{FF2B5EF4-FFF2-40B4-BE49-F238E27FC236}">
                <a16:creationId xmlns:a16="http://schemas.microsoft.com/office/drawing/2014/main" id="{3B428171-4BBE-852C-3CD0-AC1699B567C8}"/>
              </a:ext>
            </a:extLst>
          </p:cNvPr>
          <p:cNvSpPr txBox="1"/>
          <p:nvPr/>
        </p:nvSpPr>
        <p:spPr>
          <a:xfrm>
            <a:off x="3134777" y="4110171"/>
            <a:ext cx="6282810" cy="830997"/>
          </a:xfrm>
          <a:prstGeom prst="rect">
            <a:avLst/>
          </a:prstGeom>
          <a:noFill/>
        </p:spPr>
        <p:txBody>
          <a:bodyPr wrap="none" rtlCol="0">
            <a:spAutoFit/>
          </a:bodyPr>
          <a:lstStyle/>
          <a:p>
            <a:pPr algn="ctr"/>
            <a:r>
              <a:rPr lang="nl-NL" sz="2400" b="1" dirty="0"/>
              <a:t>Deze kaartuitsnede uit Groen Land</a:t>
            </a:r>
          </a:p>
          <a:p>
            <a:pPr algn="ctr"/>
            <a:r>
              <a:rPr lang="nl-NL" sz="2400" b="1" dirty="0"/>
              <a:t>vervangen door kaartuitsnede van eigen gebied</a:t>
            </a:r>
          </a:p>
        </p:txBody>
      </p:sp>
    </p:spTree>
    <p:extLst>
      <p:ext uri="{BB962C8B-B14F-4D97-AF65-F5344CB8AC3E}">
        <p14:creationId xmlns:p14="http://schemas.microsoft.com/office/powerpoint/2010/main" val="4114435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Regionaal Geworteld</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1055440" y="1600205"/>
            <a:ext cx="10081120" cy="4637107"/>
          </a:xfrm>
        </p:spPr>
        <p:txBody>
          <a:bodyPr>
            <a:noAutofit/>
          </a:bodyPr>
          <a:lstStyle/>
          <a:p>
            <a:pPr marL="0" lvl="0" indent="0">
              <a:buNone/>
            </a:pPr>
            <a:endParaRPr lang="nl-NL" sz="2400" dirty="0">
              <a:solidFill>
                <a:srgbClr val="0A0A02"/>
              </a:solidFill>
            </a:endParaRPr>
          </a:p>
          <a:p>
            <a:pPr lvl="0">
              <a:buClr>
                <a:srgbClr val="0070C0"/>
              </a:buClr>
            </a:pPr>
            <a:r>
              <a:rPr lang="nl-NL" sz="2400" u="sng" dirty="0">
                <a:effectLst/>
                <a:latin typeface="Calibri" panose="020F0502020204030204" pitchFamily="34" charset="0"/>
                <a:ea typeface="Times New Roman" panose="02020603050405020304" pitchFamily="18" charset="0"/>
                <a:cs typeface="Times New Roman" panose="02020603050405020304" pitchFamily="18" charset="0"/>
              </a:rPr>
              <a:t>Gemeenschappen</a:t>
            </a: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 zorgen voor elkaar en voor natuur en landschap. Er is veel vertrouwen en aandacht voor menselijke maat. </a:t>
            </a:r>
            <a:r>
              <a:rPr lang="nl-NL" sz="2400" i="1" dirty="0">
                <a:effectLst/>
                <a:latin typeface="Calibri" panose="020F0502020204030204" pitchFamily="34" charset="0"/>
                <a:ea typeface="Times New Roman" panose="02020603050405020304" pitchFamily="18" charset="0"/>
                <a:cs typeface="Times New Roman" panose="02020603050405020304" pitchFamily="18" charset="0"/>
              </a:rPr>
              <a:t>People</a:t>
            </a: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 heeft prioriteit.</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u="sng" dirty="0">
                <a:effectLst/>
                <a:latin typeface="Calibri" panose="020F0502020204030204" pitchFamily="34" charset="0"/>
                <a:ea typeface="Times New Roman" panose="02020603050405020304" pitchFamily="18" charset="0"/>
                <a:cs typeface="Times New Roman" panose="02020603050405020304" pitchFamily="18" charset="0"/>
              </a:rPr>
              <a:t>Kleine en middelgrote bedrijven</a:t>
            </a: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 spelen een voorname rol. Regionale zelfvoorziening staat voorop. De informele economie is sterk gegroeid.</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Het </a:t>
            </a:r>
            <a:r>
              <a:rPr lang="nl-NL" sz="2400" u="sng" dirty="0">
                <a:effectLst/>
                <a:latin typeface="Calibri" panose="020F0502020204030204" pitchFamily="34" charset="0"/>
                <a:ea typeface="Times New Roman" panose="02020603050405020304" pitchFamily="18" charset="0"/>
                <a:cs typeface="Times New Roman" panose="02020603050405020304" pitchFamily="18" charset="0"/>
              </a:rPr>
              <a:t>beleid</a:t>
            </a: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 is gedecentraliseerd naar regioprovincies, gemeenten, buurtraden en coöperaties. Zij voorzien in hun eigen belastinginkomsten. </a:t>
            </a:r>
            <a:endParaRPr lang="nl-NL" sz="2400" dirty="0">
              <a:effectLs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Er is sprake van </a:t>
            </a:r>
            <a:r>
              <a:rPr lang="nl-NL" sz="2400" u="sng" dirty="0">
                <a:effectLst/>
                <a:latin typeface="Calibri" panose="020F0502020204030204" pitchFamily="34" charset="0"/>
                <a:ea typeface="Times New Roman" panose="02020603050405020304" pitchFamily="18" charset="0"/>
                <a:cs typeface="Times New Roman" panose="02020603050405020304" pitchFamily="18" charset="0"/>
              </a:rPr>
              <a:t>organische groei</a:t>
            </a: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 in of aan de bestaande steden en dorpen. Het bereik van burgers en bedrijven is kleiner geworden. </a:t>
            </a:r>
          </a:p>
          <a:p>
            <a:pPr lvl="0">
              <a:buClr>
                <a:srgbClr val="0070C0"/>
              </a:buClr>
            </a:pP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Nederland bestaat uit een </a:t>
            </a:r>
            <a:r>
              <a:rPr lang="nl-NL" sz="2400" u="sng" dirty="0">
                <a:effectLst/>
                <a:latin typeface="Calibri" panose="020F0502020204030204" pitchFamily="34" charset="0"/>
                <a:ea typeface="Times New Roman" panose="02020603050405020304" pitchFamily="18" charset="0"/>
                <a:cs typeface="Times New Roman" panose="02020603050405020304" pitchFamily="18" charset="0"/>
              </a:rPr>
              <a:t>mozaïek van regionale landschappen</a:t>
            </a:r>
            <a:r>
              <a:rPr lang="nl-NL" sz="2400" dirty="0">
                <a:effectLst/>
                <a:latin typeface="Calibri" panose="020F0502020204030204" pitchFamily="34" charset="0"/>
                <a:ea typeface="Times New Roman" panose="02020603050405020304" pitchFamily="18" charset="0"/>
                <a:cs typeface="Times New Roman" panose="02020603050405020304" pitchFamily="18" charset="0"/>
              </a:rPr>
              <a:t>. De regionale identiteiten verschillen.</a:t>
            </a:r>
            <a:endParaRPr lang="nl-NL" sz="2400" dirty="0">
              <a:effectLst/>
              <a:latin typeface="RijksoverheidSansText"/>
              <a:ea typeface="Times New Roman" panose="02020603050405020304" pitchFamily="18" charset="0"/>
              <a:cs typeface="Times New Roman" panose="02020603050405020304" pitchFamily="18" charset="0"/>
            </a:endParaRPr>
          </a:p>
          <a:p>
            <a:pPr marL="342900" lvl="0" indent="-342900">
              <a:buFont typeface="Symbol" panose="05050102010706020507" pitchFamily="18" charset="2"/>
              <a:buChar char=""/>
            </a:pPr>
            <a:endParaRPr lang="nl-NL" sz="2400" dirty="0">
              <a:effectLst/>
              <a:latin typeface="RijksoverheidSansText"/>
              <a:ea typeface="Times New Roman" panose="02020603050405020304" pitchFamily="18" charset="0"/>
              <a:cs typeface="Times New Roman" panose="02020603050405020304" pitchFamily="18" charset="0"/>
            </a:endParaRPr>
          </a:p>
          <a:p>
            <a:pPr lvl="0"/>
            <a:endParaRPr lang="nl-NL" sz="24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300"/>
              </a:spcAft>
              <a:buClr>
                <a:srgbClr val="00B0F0"/>
              </a:buClr>
            </a:pPr>
            <a:endParaRPr lang="nl-NL" sz="2400" dirty="0">
              <a:latin typeface="Calibri" panose="020F0502020204030204" pitchFamily="34" charset="0"/>
              <a:ea typeface="Calibri" panose="020F0502020204030204" pitchFamily="34" charset="0"/>
              <a:cs typeface="Times New Roman" panose="02020603050405020304" pitchFamily="18" charset="0"/>
            </a:endParaRPr>
          </a:p>
          <a:p>
            <a:pPr>
              <a:spcAft>
                <a:spcPts val="300"/>
              </a:spcAft>
              <a:buClr>
                <a:srgbClr val="00B0F0"/>
              </a:buClr>
            </a:pPr>
            <a:endParaRPr lang="nl-NL" sz="2400" dirty="0">
              <a:effectLst/>
              <a:ea typeface="Calibri" panose="020F0502020204030204" pitchFamily="34" charset="0"/>
              <a:cs typeface="Times New Roman" panose="02020603050405020304" pitchFamily="18" charset="0"/>
            </a:endParaRPr>
          </a:p>
          <a:p>
            <a:pPr lvl="0"/>
            <a:endParaRPr lang="nl-NL" sz="2400" i="1" dirty="0"/>
          </a:p>
          <a:p>
            <a:pPr lvl="0"/>
            <a:endParaRPr lang="nl-NL" sz="2400" dirty="0"/>
          </a:p>
          <a:p>
            <a:pPr lvl="0"/>
            <a:endParaRPr lang="nl-NL" altLang="nl-NL" sz="2400" dirty="0">
              <a:solidFill>
                <a:srgbClr val="0A0A02"/>
              </a:solidFill>
            </a:endParaRP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38</a:t>
            </a:fld>
            <a:endParaRPr lang="nl-NL" altLang="nl-NL" sz="1200" b="1" dirty="0"/>
          </a:p>
        </p:txBody>
      </p:sp>
      <p:pic>
        <p:nvPicPr>
          <p:cNvPr id="2" name="Afbeelding 1">
            <a:extLst>
              <a:ext uri="{FF2B5EF4-FFF2-40B4-BE49-F238E27FC236}">
                <a16:creationId xmlns:a16="http://schemas.microsoft.com/office/drawing/2014/main" id="{CA2F39E6-AC5F-4F54-FF6F-D0ABAD5129F6}"/>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1497933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5">
            <a:extLst>
              <a:ext uri="{FF2B5EF4-FFF2-40B4-BE49-F238E27FC236}">
                <a16:creationId xmlns:a16="http://schemas.microsoft.com/office/drawing/2014/main" id="{709F0E68-EAC1-534F-D908-EA710B3F2B5F}"/>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39</a:t>
            </a:fld>
            <a:endParaRPr lang="nl-NL" altLang="nl-NL" sz="1200" b="1" dirty="0"/>
          </a:p>
        </p:txBody>
      </p:sp>
      <p:pic>
        <p:nvPicPr>
          <p:cNvPr id="4" name="Afbeelding 3">
            <a:extLst>
              <a:ext uri="{FF2B5EF4-FFF2-40B4-BE49-F238E27FC236}">
                <a16:creationId xmlns:a16="http://schemas.microsoft.com/office/drawing/2014/main" id="{683AEA5E-02F2-50F2-ADCD-4580E496966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3688" y="0"/>
            <a:ext cx="11084624" cy="6858000"/>
          </a:xfrm>
          <a:prstGeom prst="rect">
            <a:avLst/>
          </a:prstGeom>
        </p:spPr>
      </p:pic>
    </p:spTree>
    <p:extLst>
      <p:ext uri="{BB962C8B-B14F-4D97-AF65-F5344CB8AC3E}">
        <p14:creationId xmlns:p14="http://schemas.microsoft.com/office/powerpoint/2010/main" val="27258454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351584" y="1772816"/>
            <a:ext cx="7632848" cy="885692"/>
          </a:xfrm>
          <a:prstGeom prst="rect">
            <a:avLst/>
          </a:prstGeom>
        </p:spPr>
        <p:txBody>
          <a:bodyPr vert="horz" wrap="square" lIns="0" tIns="111760" rIns="0" bIns="0" rtlCol="0">
            <a:spAutoFit/>
          </a:bodyPr>
          <a:lstStyle/>
          <a:p>
            <a:pPr marL="342900" lvl="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Presentatie, discussies, oefeningen en reflecties afwisselen</a:t>
            </a:r>
          </a:p>
          <a:p>
            <a:pPr marL="342900" lvl="0" indent="-342900">
              <a:lnSpc>
                <a:spcPct val="107000"/>
              </a:lnSpc>
              <a:spcAft>
                <a:spcPts val="800"/>
              </a:spcAft>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Scenario’s als bronnen van inspiratie en inzichten opvatten</a:t>
            </a:r>
            <a:endParaRPr lang="nl-NL" sz="3200" dirty="0">
              <a:latin typeface="Carlito"/>
              <a:cs typeface="Carlito"/>
            </a:endParaRPr>
          </a:p>
        </p:txBody>
      </p:sp>
      <p:sp>
        <p:nvSpPr>
          <p:cNvPr id="5" name="object 5"/>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4</a:t>
            </a:fld>
            <a:endParaRPr dirty="0"/>
          </a:p>
        </p:txBody>
      </p:sp>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57808"/>
            <a:ext cx="12192000" cy="1143000"/>
          </a:xfrm>
        </p:spPr>
        <p:txBody>
          <a:bodyPr>
            <a:noAutofit/>
          </a:bodyPr>
          <a:lstStyle/>
          <a:p>
            <a:br>
              <a:rPr lang="nl-NL" sz="3200" dirty="0">
                <a:solidFill>
                  <a:schemeClr val="tx2"/>
                </a:solidFill>
                <a:highlight>
                  <a:srgbClr val="FFFF00"/>
                </a:highlight>
                <a:latin typeface="+mn-lt"/>
              </a:rPr>
            </a:br>
            <a:br>
              <a:rPr lang="nl-NL" sz="3200" dirty="0">
                <a:solidFill>
                  <a:schemeClr val="tx2"/>
                </a:solidFill>
                <a:highlight>
                  <a:srgbClr val="FFFF00"/>
                </a:highlight>
                <a:latin typeface="+mn-lt"/>
              </a:rPr>
            </a:br>
            <a:r>
              <a:rPr lang="nl-NL" sz="3200" b="1" dirty="0">
                <a:solidFill>
                  <a:schemeClr val="accent1">
                    <a:lumMod val="75000"/>
                  </a:schemeClr>
                </a:solidFill>
                <a:latin typeface="+mn-lt"/>
              </a:rPr>
              <a:t>Aanpak van atelier</a:t>
            </a:r>
            <a:br>
              <a:rPr lang="nl-NL" sz="3200" b="1" dirty="0">
                <a:solidFill>
                  <a:schemeClr val="tx2"/>
                </a:solidFill>
                <a:latin typeface="+mn-lt"/>
              </a:rPr>
            </a:br>
            <a:endParaRPr lang="nl-NL" sz="3200" b="1" dirty="0">
              <a:solidFill>
                <a:schemeClr val="tx2"/>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19126836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Regionaal Geworteld</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1055440" y="1600205"/>
            <a:ext cx="10081120" cy="4637107"/>
          </a:xfrm>
        </p:spPr>
        <p:txBody>
          <a:bodyPr>
            <a:noAutofit/>
          </a:bodyPr>
          <a:lstStyle/>
          <a:p>
            <a:pPr lvl="0"/>
            <a:endParaRPr lang="nl-NL" sz="2400" dirty="0">
              <a:solidFill>
                <a:srgbClr val="0A0A02"/>
              </a:solidFill>
            </a:endParaRPr>
          </a:p>
          <a:p>
            <a:pPr>
              <a:buClr>
                <a:srgbClr val="0070C0"/>
              </a:buClr>
            </a:pPr>
            <a:r>
              <a:rPr lang="nl-NL" sz="240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Er zijn veel levensloopbestendige </a:t>
            </a:r>
            <a:r>
              <a:rPr lang="nl-NL" sz="2400" u="sng"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woningen</a:t>
            </a:r>
            <a:r>
              <a:rPr lang="nl-NL" sz="240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 en wijken en veel meer-generatiewoningen.</a:t>
            </a:r>
            <a:endParaRPr lang="nl-NL" sz="2400" dirty="0">
              <a:effectLst/>
              <a:highlight>
                <a:srgbClr val="FFFFFF"/>
              </a:highligh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Er is </a:t>
            </a:r>
            <a:r>
              <a:rPr lang="nl-NL" sz="2400" u="sng"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economische productie</a:t>
            </a:r>
            <a:r>
              <a:rPr lang="nl-NL" sz="240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 naar Nederland gehaald en de ambachtelijke productie is sterk gegroeid. </a:t>
            </a:r>
            <a:endParaRPr lang="nl-NL" sz="2400" dirty="0">
              <a:effectLst/>
              <a:highlight>
                <a:srgbClr val="FFFFFF"/>
              </a:highlight>
              <a:latin typeface="RijksoverheidSansText"/>
              <a:ea typeface="Times New Roman" panose="02020603050405020304" pitchFamily="18" charset="0"/>
              <a:cs typeface="Times New Roman" panose="02020603050405020304" pitchFamily="18" charset="0"/>
            </a:endParaRPr>
          </a:p>
          <a:p>
            <a:pPr>
              <a:buClr>
                <a:srgbClr val="0070C0"/>
              </a:buClr>
            </a:pPr>
            <a:r>
              <a:rPr lang="nl-NL" sz="240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De </a:t>
            </a:r>
            <a:r>
              <a:rPr lang="nl-NL" sz="2400" u="sng"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detailhandel</a:t>
            </a:r>
            <a:r>
              <a:rPr lang="nl-NL" sz="240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 is meer kleinschalig, lokaal regionaal geworden en op kwaliteit gericht.</a:t>
            </a:r>
            <a:endParaRPr lang="nl-NL" sz="2400" dirty="0">
              <a:effectLst/>
              <a:highlight>
                <a:srgbClr val="FFFFFF"/>
              </a:highligh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Er is veel in regionale </a:t>
            </a:r>
            <a:r>
              <a:rPr lang="nl-NL" sz="2400" u="sng"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mobiliteit</a:t>
            </a:r>
            <a:r>
              <a:rPr lang="nl-NL" sz="240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 geïnvesteerd, vooral in wegen en OV; buurthubs zijn belangrijk voor het verzenden en ontvangen van pakketten. </a:t>
            </a:r>
            <a:endParaRPr lang="nl-NL" sz="2400" dirty="0">
              <a:effectLst/>
              <a:highlight>
                <a:srgbClr val="FFFFFF"/>
              </a:highlight>
              <a:latin typeface="RijksoverheidSansText"/>
              <a:ea typeface="Times New Roman" panose="02020603050405020304" pitchFamily="18" charset="0"/>
              <a:cs typeface="Times New Roman" panose="02020603050405020304" pitchFamily="18" charset="0"/>
            </a:endParaRPr>
          </a:p>
          <a:p>
            <a:pPr lvl="0">
              <a:buClr>
                <a:srgbClr val="0070C0"/>
              </a:buClr>
            </a:pPr>
            <a:r>
              <a:rPr lang="nl-NL" sz="240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Natuur-inclusieve kringloop</a:t>
            </a:r>
            <a:r>
              <a:rPr lang="nl-NL" sz="2400" u="sng"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landbouw</a:t>
            </a:r>
            <a:r>
              <a:rPr lang="nl-NL" sz="240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 met  korte ketens en veelal biologisch; greenports en intensieve veehouderijen zijn gekrompen. </a:t>
            </a:r>
            <a:endParaRPr lang="nl-NL" sz="2400" dirty="0">
              <a:effectLst/>
              <a:highlight>
                <a:srgbClr val="FFFFFF"/>
              </a:highlight>
              <a:latin typeface="RijksoverheidSansText"/>
              <a:ea typeface="Times New Roman" panose="02020603050405020304" pitchFamily="18" charset="0"/>
              <a:cs typeface="Times New Roman" panose="02020603050405020304" pitchFamily="18" charset="0"/>
            </a:endParaRPr>
          </a:p>
          <a:p>
            <a:pPr lvl="0">
              <a:buClr>
                <a:srgbClr val="0070C0"/>
              </a:buClr>
            </a:pPr>
            <a:endParaRPr lang="nl-NL" sz="2400" dirty="0">
              <a:effectLst/>
              <a:highlight>
                <a:srgbClr val="FFFFFF"/>
              </a:highlight>
              <a:latin typeface="RijksoverheidSansText"/>
              <a:ea typeface="Times New Roman" panose="02020603050405020304" pitchFamily="18" charset="0"/>
              <a:cs typeface="Times New Roman" panose="02020603050405020304" pitchFamily="18" charset="0"/>
            </a:endParaRPr>
          </a:p>
          <a:p>
            <a:pPr lvl="0"/>
            <a:endParaRPr lang="nl-NL" sz="2400" dirty="0">
              <a:effectLst/>
              <a:latin typeface="RijksoverheidSansText"/>
              <a:ea typeface="Times New Roman" panose="02020603050405020304" pitchFamily="18" charset="0"/>
              <a:cs typeface="Times New Roman" panose="02020603050405020304" pitchFamily="18" charset="0"/>
            </a:endParaRPr>
          </a:p>
          <a:p>
            <a:pPr lvl="0"/>
            <a:endParaRPr lang="nl-NL" sz="2400" dirty="0">
              <a:effectLst/>
              <a:latin typeface="RijksoverheidSansText"/>
              <a:ea typeface="Times New Roman" panose="02020603050405020304" pitchFamily="18" charset="0"/>
              <a:cs typeface="Times New Roman" panose="02020603050405020304" pitchFamily="18" charset="0"/>
            </a:endParaRPr>
          </a:p>
          <a:p>
            <a:pPr lvl="0"/>
            <a:endParaRPr lang="nl-NL" sz="24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300"/>
              </a:spcAft>
              <a:buClr>
                <a:srgbClr val="00B0F0"/>
              </a:buClr>
            </a:pPr>
            <a:endParaRPr lang="nl-NL" sz="2400" dirty="0">
              <a:latin typeface="Calibri" panose="020F0502020204030204" pitchFamily="34" charset="0"/>
              <a:ea typeface="Calibri" panose="020F0502020204030204" pitchFamily="34" charset="0"/>
              <a:cs typeface="Times New Roman" panose="02020603050405020304" pitchFamily="18" charset="0"/>
            </a:endParaRPr>
          </a:p>
          <a:p>
            <a:pPr>
              <a:spcAft>
                <a:spcPts val="300"/>
              </a:spcAft>
              <a:buClr>
                <a:srgbClr val="00B0F0"/>
              </a:buClr>
            </a:pPr>
            <a:endParaRPr lang="nl-NL" sz="2400" dirty="0">
              <a:effectLst/>
              <a:ea typeface="Calibri" panose="020F0502020204030204" pitchFamily="34" charset="0"/>
              <a:cs typeface="Times New Roman" panose="02020603050405020304" pitchFamily="18" charset="0"/>
            </a:endParaRPr>
          </a:p>
          <a:p>
            <a:pPr lvl="0"/>
            <a:endParaRPr lang="nl-NL" sz="2400" i="1" dirty="0"/>
          </a:p>
          <a:p>
            <a:pPr lvl="0"/>
            <a:endParaRPr lang="nl-NL" sz="2400" dirty="0"/>
          </a:p>
          <a:p>
            <a:pPr lvl="0"/>
            <a:endParaRPr lang="nl-NL" altLang="nl-NL" sz="2400" dirty="0">
              <a:solidFill>
                <a:srgbClr val="0A0A02"/>
              </a:solidFill>
            </a:endParaRP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40</a:t>
            </a:fld>
            <a:endParaRPr lang="nl-NL" altLang="nl-NL" sz="1200" b="1" dirty="0"/>
          </a:p>
        </p:txBody>
      </p:sp>
      <p:pic>
        <p:nvPicPr>
          <p:cNvPr id="2" name="Afbeelding 1">
            <a:extLst>
              <a:ext uri="{FF2B5EF4-FFF2-40B4-BE49-F238E27FC236}">
                <a16:creationId xmlns:a16="http://schemas.microsoft.com/office/drawing/2014/main" id="{59E1B6DE-4168-5E48-76B8-95916DB40D8B}"/>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22115234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kaart&#10;&#10;Automatisch gegenereerde beschrijving">
            <a:extLst>
              <a:ext uri="{FF2B5EF4-FFF2-40B4-BE49-F238E27FC236}">
                <a16:creationId xmlns:a16="http://schemas.microsoft.com/office/drawing/2014/main" id="{7C5B3D60-A131-06DC-04F2-B388526FB3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635" y="0"/>
            <a:ext cx="12007365" cy="6858000"/>
          </a:xfrm>
          <a:prstGeom prst="rect">
            <a:avLst/>
          </a:prstGeom>
        </p:spPr>
      </p:pic>
    </p:spTree>
    <p:extLst>
      <p:ext uri="{BB962C8B-B14F-4D97-AF65-F5344CB8AC3E}">
        <p14:creationId xmlns:p14="http://schemas.microsoft.com/office/powerpoint/2010/main" val="2827169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Regionaal Geworteld</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1559496" y="1600205"/>
            <a:ext cx="9145016" cy="4637107"/>
          </a:xfrm>
        </p:spPr>
        <p:txBody>
          <a:bodyPr>
            <a:noAutofit/>
          </a:bodyPr>
          <a:lstStyle/>
          <a:p>
            <a:pPr lvl="0"/>
            <a:endParaRPr lang="nl-NL" sz="2400" dirty="0">
              <a:solidFill>
                <a:srgbClr val="0A0A02"/>
              </a:solidFill>
            </a:endParaRPr>
          </a:p>
          <a:p>
            <a:pPr>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De belangrijkste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initiatiefnemers</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zijn: gemeenschappen, midden- en kleinbedrijf, gemeenten, regioprovincies en het Rijk. </a:t>
            </a:r>
            <a:endParaRPr lang="nl-NL" sz="2400" dirty="0">
              <a:highlight>
                <a:srgbClr val="FFFFFF"/>
              </a:highlight>
              <a:ea typeface="Times New Roman" panose="02020603050405020304" pitchFamily="18" charset="0"/>
              <a:cs typeface="Times New Roman" panose="02020603050405020304" pitchFamily="18" charset="0"/>
            </a:endParaRPr>
          </a:p>
          <a:p>
            <a:pPr>
              <a:buClr>
                <a:srgbClr val="0070C0"/>
              </a:buClr>
            </a:pP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Gemeenten</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waterschappen en provincies zorgen zelf voor hun belastinginkomsten. </a:t>
            </a:r>
            <a:endParaRPr lang="nl-NL" sz="2400" dirty="0">
              <a:highlight>
                <a:srgbClr val="FFFFFF"/>
              </a:highlight>
              <a:ea typeface="Times New Roman" panose="02020603050405020304" pitchFamily="18" charset="0"/>
              <a:cs typeface="Times New Roman" panose="02020603050405020304" pitchFamily="18" charset="0"/>
            </a:endParaRPr>
          </a:p>
          <a:p>
            <a:pPr>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Regionale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omgevingsvisies</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en maatschappelijke kosten-batenanalyses zijn leidend. </a:t>
            </a:r>
            <a:endParaRPr lang="nl-NL" sz="2400" dirty="0">
              <a:highlight>
                <a:srgbClr val="FFFFFF"/>
              </a:highlight>
              <a:ea typeface="Times New Roman" panose="02020603050405020304" pitchFamily="18" charset="0"/>
              <a:cs typeface="Times New Roman" panose="02020603050405020304" pitchFamily="18" charset="0"/>
            </a:endParaRPr>
          </a:p>
          <a:p>
            <a:pPr>
              <a:buClr>
                <a:srgbClr val="0070C0"/>
              </a:buClr>
            </a:pP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Burgers</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nemen veel initiatieven, bijvoorbeeld via allerlei coöperaties; zij werken veel samen met lokale en regionale bedrijven.  </a:t>
            </a:r>
            <a:endParaRPr lang="nl-NL" sz="2400" dirty="0">
              <a:highlight>
                <a:srgbClr val="FFFFFF"/>
              </a:highlight>
              <a:ea typeface="Times New Roman" panose="02020603050405020304" pitchFamily="18" charset="0"/>
              <a:cs typeface="Times New Roman" panose="02020603050405020304" pitchFamily="18" charset="0"/>
            </a:endParaRPr>
          </a:p>
          <a:p>
            <a:pPr>
              <a:buClr>
                <a:srgbClr val="0070C0"/>
              </a:buClr>
            </a:pP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Gemeenten en provincies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verbinden</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en </a:t>
            </a:r>
            <a:r>
              <a:rPr lang="nl-NL" sz="2400" u="sng" dirty="0">
                <a:solidFill>
                  <a:srgbClr val="000000"/>
                </a:solidFill>
                <a:effectLst/>
                <a:highlight>
                  <a:srgbClr val="FFFFFF"/>
                </a:highlight>
                <a:ea typeface="Times New Roman" panose="02020603050405020304" pitchFamily="18" charset="0"/>
                <a:cs typeface="Times New Roman" panose="02020603050405020304" pitchFamily="18" charset="0"/>
              </a:rPr>
              <a:t>faciliteren</a:t>
            </a:r>
            <a:r>
              <a:rPr lang="nl-NL" sz="2400" dirty="0">
                <a:solidFill>
                  <a:srgbClr val="000000"/>
                </a:solidFill>
                <a:effectLst/>
                <a:highlight>
                  <a:srgbClr val="FFFFFF"/>
                </a:highlight>
                <a:ea typeface="Times New Roman" panose="02020603050405020304" pitchFamily="18" charset="0"/>
                <a:cs typeface="Times New Roman" panose="02020603050405020304" pitchFamily="18" charset="0"/>
              </a:rPr>
              <a:t> burgers en bedrijven waar nodig. </a:t>
            </a:r>
            <a:endParaRPr lang="nl-NL" sz="2400" dirty="0">
              <a:effectLst/>
              <a:highlight>
                <a:srgbClr val="FFFFFF"/>
              </a:highlight>
              <a:ea typeface="Times New Roman" panose="02020603050405020304" pitchFamily="18" charset="0"/>
              <a:cs typeface="Times New Roman" panose="02020603050405020304" pitchFamily="18" charset="0"/>
            </a:endParaRPr>
          </a:p>
          <a:p>
            <a:pPr lvl="0">
              <a:buClr>
                <a:srgbClr val="0070C0"/>
              </a:buClr>
            </a:pPr>
            <a:endParaRPr lang="nl-NL" sz="2400" dirty="0">
              <a:effectLst/>
              <a:highlight>
                <a:srgbClr val="FFFFFF"/>
              </a:highlight>
              <a:ea typeface="Times New Roman" panose="02020603050405020304" pitchFamily="18" charset="0"/>
              <a:cs typeface="Times New Roman" panose="02020603050405020304" pitchFamily="18" charset="0"/>
            </a:endParaRPr>
          </a:p>
          <a:p>
            <a:pPr lvl="0"/>
            <a:endParaRPr lang="nl-NL" sz="2400" dirty="0">
              <a:effectLst/>
              <a:ea typeface="Times New Roman" panose="02020603050405020304" pitchFamily="18" charset="0"/>
              <a:cs typeface="Times New Roman" panose="02020603050405020304" pitchFamily="18" charset="0"/>
            </a:endParaRPr>
          </a:p>
          <a:p>
            <a:pPr lvl="0"/>
            <a:endParaRPr lang="nl-NL" sz="2400" dirty="0">
              <a:effectLst/>
              <a:ea typeface="Times New Roman" panose="02020603050405020304" pitchFamily="18" charset="0"/>
              <a:cs typeface="Times New Roman" panose="02020603050405020304" pitchFamily="18" charset="0"/>
            </a:endParaRPr>
          </a:p>
          <a:p>
            <a:pPr lvl="0"/>
            <a:endParaRPr lang="nl-NL" sz="2400" dirty="0">
              <a:effectLst/>
              <a:ea typeface="Calibri" panose="020F0502020204030204" pitchFamily="34" charset="0"/>
              <a:cs typeface="Times New Roman" panose="02020603050405020304" pitchFamily="18" charset="0"/>
            </a:endParaRPr>
          </a:p>
          <a:p>
            <a:pPr>
              <a:spcAft>
                <a:spcPts val="300"/>
              </a:spcAft>
              <a:buClr>
                <a:srgbClr val="00B0F0"/>
              </a:buClr>
            </a:pPr>
            <a:endParaRPr lang="nl-NL" sz="2400" dirty="0">
              <a:ea typeface="Calibri" panose="020F0502020204030204" pitchFamily="34" charset="0"/>
              <a:cs typeface="Times New Roman" panose="02020603050405020304" pitchFamily="18" charset="0"/>
            </a:endParaRPr>
          </a:p>
          <a:p>
            <a:pPr>
              <a:spcAft>
                <a:spcPts val="300"/>
              </a:spcAft>
              <a:buClr>
                <a:srgbClr val="00B0F0"/>
              </a:buClr>
            </a:pPr>
            <a:endParaRPr lang="nl-NL" sz="2400" dirty="0">
              <a:effectLst/>
              <a:ea typeface="Calibri" panose="020F0502020204030204" pitchFamily="34" charset="0"/>
              <a:cs typeface="Times New Roman" panose="02020603050405020304" pitchFamily="18" charset="0"/>
            </a:endParaRPr>
          </a:p>
          <a:p>
            <a:pPr lvl="0"/>
            <a:endParaRPr lang="nl-NL" sz="2400" i="1" dirty="0"/>
          </a:p>
          <a:p>
            <a:pPr lvl="0"/>
            <a:endParaRPr lang="nl-NL" sz="2400" dirty="0"/>
          </a:p>
          <a:p>
            <a:pPr lvl="0"/>
            <a:endParaRPr lang="nl-NL" altLang="nl-NL" sz="2400" dirty="0">
              <a:solidFill>
                <a:srgbClr val="0A0A02"/>
              </a:solidFill>
            </a:endParaRP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42</a:t>
            </a:fld>
            <a:endParaRPr lang="nl-NL" altLang="nl-NL" sz="1200" b="1" dirty="0"/>
          </a:p>
        </p:txBody>
      </p:sp>
      <p:pic>
        <p:nvPicPr>
          <p:cNvPr id="2" name="Afbeelding 1">
            <a:extLst>
              <a:ext uri="{FF2B5EF4-FFF2-40B4-BE49-F238E27FC236}">
                <a16:creationId xmlns:a16="http://schemas.microsoft.com/office/drawing/2014/main" id="{59E1B6DE-4168-5E48-76B8-95916DB40D8B}"/>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35429630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inhoud 3">
            <a:extLst>
              <a:ext uri="{FF2B5EF4-FFF2-40B4-BE49-F238E27FC236}">
                <a16:creationId xmlns:a16="http://schemas.microsoft.com/office/drawing/2014/main" id="{1723B801-684E-4D67-861F-4B227D280FAB}"/>
              </a:ext>
            </a:extLst>
          </p:cNvPr>
          <p:cNvSpPr txBox="1">
            <a:spLocks/>
          </p:cNvSpPr>
          <p:nvPr/>
        </p:nvSpPr>
        <p:spPr>
          <a:xfrm>
            <a:off x="695400" y="2420888"/>
            <a:ext cx="10972800" cy="452596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nl-NL" dirty="0"/>
          </a:p>
          <a:p>
            <a:endParaRPr lang="nl-NL" dirty="0"/>
          </a:p>
          <a:p>
            <a:endParaRPr lang="nl-NL" dirty="0"/>
          </a:p>
        </p:txBody>
      </p:sp>
      <p:pic>
        <p:nvPicPr>
          <p:cNvPr id="3" name="Afbeelding 2">
            <a:extLst>
              <a:ext uri="{FF2B5EF4-FFF2-40B4-BE49-F238E27FC236}">
                <a16:creationId xmlns:a16="http://schemas.microsoft.com/office/drawing/2014/main" id="{8D5E5B0D-CC16-F85F-1B3C-FF2B06E3BF7C}"/>
              </a:ext>
            </a:extLst>
          </p:cNvPr>
          <p:cNvPicPr>
            <a:picLocks noChangeAspect="1"/>
          </p:cNvPicPr>
          <p:nvPr/>
        </p:nvPicPr>
        <p:blipFill>
          <a:blip r:embed="rId3"/>
          <a:stretch>
            <a:fillRect/>
          </a:stretch>
        </p:blipFill>
        <p:spPr>
          <a:xfrm>
            <a:off x="1237951" y="0"/>
            <a:ext cx="9716098" cy="6858000"/>
          </a:xfrm>
          <a:prstGeom prst="rect">
            <a:avLst/>
          </a:prstGeom>
        </p:spPr>
      </p:pic>
      <p:sp>
        <p:nvSpPr>
          <p:cNvPr id="2" name="Tijdelijke aanduiding voor dianummer 5">
            <a:extLst>
              <a:ext uri="{FF2B5EF4-FFF2-40B4-BE49-F238E27FC236}">
                <a16:creationId xmlns:a16="http://schemas.microsoft.com/office/drawing/2014/main" id="{13EEA9B9-DA43-4F9D-86B4-BBC09254916B}"/>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43</a:t>
            </a:fld>
            <a:endParaRPr lang="nl-NL" altLang="nl-NL" sz="1200" b="1" dirty="0"/>
          </a:p>
        </p:txBody>
      </p:sp>
      <p:sp>
        <p:nvSpPr>
          <p:cNvPr id="6" name="Tekstvak 5">
            <a:extLst>
              <a:ext uri="{FF2B5EF4-FFF2-40B4-BE49-F238E27FC236}">
                <a16:creationId xmlns:a16="http://schemas.microsoft.com/office/drawing/2014/main" id="{E2E35F23-45CD-4533-EA31-D4C34C431F49}"/>
              </a:ext>
            </a:extLst>
          </p:cNvPr>
          <p:cNvSpPr txBox="1"/>
          <p:nvPr/>
        </p:nvSpPr>
        <p:spPr>
          <a:xfrm>
            <a:off x="3134777" y="4149080"/>
            <a:ext cx="6282810" cy="830997"/>
          </a:xfrm>
          <a:prstGeom prst="rect">
            <a:avLst/>
          </a:prstGeom>
          <a:noFill/>
        </p:spPr>
        <p:txBody>
          <a:bodyPr wrap="none" rtlCol="0">
            <a:spAutoFit/>
          </a:bodyPr>
          <a:lstStyle/>
          <a:p>
            <a:pPr algn="ctr"/>
            <a:r>
              <a:rPr lang="nl-NL" sz="2400" b="1" dirty="0"/>
              <a:t>Deze kaartuitsnede uit Regionaal Geworteld</a:t>
            </a:r>
          </a:p>
          <a:p>
            <a:pPr algn="ctr"/>
            <a:r>
              <a:rPr lang="nl-NL" sz="2400" b="1" dirty="0"/>
              <a:t>vervangen door kaartuitsnede van eigen gebied</a:t>
            </a:r>
          </a:p>
        </p:txBody>
      </p:sp>
    </p:spTree>
    <p:extLst>
      <p:ext uri="{BB962C8B-B14F-4D97-AF65-F5344CB8AC3E}">
        <p14:creationId xmlns:p14="http://schemas.microsoft.com/office/powerpoint/2010/main" val="468074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1E7FB9D9-41FF-1FDE-0D7E-2A5F64DF5A06}"/>
              </a:ext>
            </a:extLst>
          </p:cNvPr>
          <p:cNvSpPr>
            <a:spLocks noGrp="1"/>
          </p:cNvSpPr>
          <p:nvPr>
            <p:ph idx="1"/>
          </p:nvPr>
        </p:nvSpPr>
        <p:spPr>
          <a:xfrm>
            <a:off x="838200" y="1825625"/>
            <a:ext cx="10802416" cy="2505743"/>
          </a:xfrm>
        </p:spPr>
        <p:txBody>
          <a:bodyPr>
            <a:normAutofit/>
          </a:bodyPr>
          <a:lstStyle/>
          <a:p>
            <a:pPr>
              <a:lnSpc>
                <a:spcPct val="150000"/>
              </a:lnSpc>
              <a:buClr>
                <a:srgbClr val="0070C0"/>
              </a:buClr>
            </a:pPr>
            <a:r>
              <a:rPr lang="nl-NL" sz="2400" dirty="0">
                <a:latin typeface="Verdana" panose="020B0604030504040204" pitchFamily="34" charset="0"/>
                <a:ea typeface="Calibri" panose="020F0502020204030204" pitchFamily="34" charset="0"/>
                <a:cs typeface="Segoe UI" panose="020B0502040204020203" pitchFamily="34" charset="0"/>
              </a:rPr>
              <a:t>[Korte beschrijving van gebied en context geven]</a:t>
            </a:r>
            <a:endParaRPr lang="nl-NL" sz="2400" dirty="0">
              <a:latin typeface="Verdana" panose="020B0604030504040204" pitchFamily="34" charset="0"/>
              <a:cs typeface="Segoe UI" panose="020B0502040204020203" pitchFamily="34" charset="0"/>
            </a:endParaRPr>
          </a:p>
          <a:p>
            <a:pPr marL="0" indent="0" algn="ctr">
              <a:buNone/>
            </a:pPr>
            <a:endParaRPr lang="nl-NL" sz="2400" dirty="0"/>
          </a:p>
        </p:txBody>
      </p:sp>
      <p:sp>
        <p:nvSpPr>
          <p:cNvPr id="2" name="Tijdelijke aanduiding voor dianummer 5">
            <a:extLst>
              <a:ext uri="{FF2B5EF4-FFF2-40B4-BE49-F238E27FC236}">
                <a16:creationId xmlns:a16="http://schemas.microsoft.com/office/drawing/2014/main" id="{3A5C5080-24B7-32F4-F991-2142C179C870}"/>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44</a:t>
            </a:fld>
            <a:endParaRPr lang="nl-NL" altLang="nl-NL" sz="1200" b="1" dirty="0"/>
          </a:p>
        </p:txBody>
      </p:sp>
      <p:pic>
        <p:nvPicPr>
          <p:cNvPr id="5" name="Afbeelding 4">
            <a:extLst>
              <a:ext uri="{FF2B5EF4-FFF2-40B4-BE49-F238E27FC236}">
                <a16:creationId xmlns:a16="http://schemas.microsoft.com/office/drawing/2014/main" id="{81F01835-4031-3F2C-15EA-92F70F079F23}"/>
              </a:ext>
            </a:extLst>
          </p:cNvPr>
          <p:cNvPicPr>
            <a:picLocks noChangeAspect="1"/>
          </p:cNvPicPr>
          <p:nvPr/>
        </p:nvPicPr>
        <p:blipFill>
          <a:blip r:embed="rId2"/>
          <a:stretch>
            <a:fillRect/>
          </a:stretch>
        </p:blipFill>
        <p:spPr>
          <a:xfrm>
            <a:off x="5906285" y="0"/>
            <a:ext cx="2258079" cy="743343"/>
          </a:xfrm>
          <a:prstGeom prst="rect">
            <a:avLst/>
          </a:prstGeom>
        </p:spPr>
      </p:pic>
      <p:sp>
        <p:nvSpPr>
          <p:cNvPr id="6" name="Titel 6">
            <a:extLst>
              <a:ext uri="{FF2B5EF4-FFF2-40B4-BE49-F238E27FC236}">
                <a16:creationId xmlns:a16="http://schemas.microsoft.com/office/drawing/2014/main" id="{B37D9624-F738-28E1-DFEF-F6ACFF458DF0}"/>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Gebied …</a:t>
            </a:r>
          </a:p>
        </p:txBody>
      </p:sp>
    </p:spTree>
    <p:extLst>
      <p:ext uri="{BB962C8B-B14F-4D97-AF65-F5344CB8AC3E}">
        <p14:creationId xmlns:p14="http://schemas.microsoft.com/office/powerpoint/2010/main" val="38608070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9C37C1-B39A-22FE-7905-AB5046A3984C}"/>
            </a:ext>
          </a:extLst>
        </p:cNvPr>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3F8DA145-CCF9-3DC9-FB7E-3372C4320C6F}"/>
              </a:ext>
            </a:extLst>
          </p:cNvPr>
          <p:cNvSpPr>
            <a:spLocks noGrp="1"/>
          </p:cNvSpPr>
          <p:nvPr>
            <p:ph idx="1"/>
          </p:nvPr>
        </p:nvSpPr>
        <p:spPr>
          <a:xfrm>
            <a:off x="838200" y="1825625"/>
            <a:ext cx="10802416" cy="2505743"/>
          </a:xfrm>
        </p:spPr>
        <p:txBody>
          <a:bodyPr>
            <a:normAutofit/>
          </a:bodyPr>
          <a:lstStyle/>
          <a:p>
            <a:pPr marL="0" indent="0" algn="ctr">
              <a:lnSpc>
                <a:spcPct val="150000"/>
              </a:lnSpc>
              <a:buClr>
                <a:srgbClr val="0070C0"/>
              </a:buClr>
              <a:buNone/>
            </a:pPr>
            <a:r>
              <a:rPr lang="nl-NL" sz="2400" dirty="0">
                <a:latin typeface="Verdana" panose="020B0604030504040204" pitchFamily="34" charset="0"/>
                <a:ea typeface="Calibri" panose="020F0502020204030204" pitchFamily="34" charset="0"/>
                <a:cs typeface="Segoe UI" panose="020B0502040204020203" pitchFamily="34" charset="0"/>
              </a:rPr>
              <a:t>[Kaart van gebied en context invoegen]</a:t>
            </a:r>
            <a:endParaRPr lang="nl-NL" sz="2400" dirty="0">
              <a:latin typeface="Verdana" panose="020B0604030504040204" pitchFamily="34" charset="0"/>
              <a:cs typeface="Segoe UI" panose="020B0502040204020203" pitchFamily="34" charset="0"/>
            </a:endParaRPr>
          </a:p>
          <a:p>
            <a:pPr marL="0" indent="0" algn="ctr">
              <a:buNone/>
            </a:pPr>
            <a:endParaRPr lang="nl-NL" sz="2400" dirty="0"/>
          </a:p>
        </p:txBody>
      </p:sp>
      <p:sp>
        <p:nvSpPr>
          <p:cNvPr id="2" name="Tijdelijke aanduiding voor dianummer 5">
            <a:extLst>
              <a:ext uri="{FF2B5EF4-FFF2-40B4-BE49-F238E27FC236}">
                <a16:creationId xmlns:a16="http://schemas.microsoft.com/office/drawing/2014/main" id="{2EEA4184-C771-5C0A-B166-3BE403C428CE}"/>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45</a:t>
            </a:fld>
            <a:endParaRPr lang="nl-NL" altLang="nl-NL" sz="1200" b="1" dirty="0"/>
          </a:p>
        </p:txBody>
      </p:sp>
      <p:pic>
        <p:nvPicPr>
          <p:cNvPr id="5" name="Afbeelding 4">
            <a:extLst>
              <a:ext uri="{FF2B5EF4-FFF2-40B4-BE49-F238E27FC236}">
                <a16:creationId xmlns:a16="http://schemas.microsoft.com/office/drawing/2014/main" id="{FB3C1662-5B64-686B-FDC0-269E01A572E8}"/>
              </a:ext>
            </a:extLst>
          </p:cNvPr>
          <p:cNvPicPr>
            <a:picLocks noChangeAspect="1"/>
          </p:cNvPicPr>
          <p:nvPr/>
        </p:nvPicPr>
        <p:blipFill>
          <a:blip r:embed="rId2"/>
          <a:stretch>
            <a:fillRect/>
          </a:stretch>
        </p:blipFill>
        <p:spPr>
          <a:xfrm>
            <a:off x="5906285" y="0"/>
            <a:ext cx="2258079" cy="743343"/>
          </a:xfrm>
          <a:prstGeom prst="rect">
            <a:avLst/>
          </a:prstGeom>
        </p:spPr>
      </p:pic>
      <p:sp>
        <p:nvSpPr>
          <p:cNvPr id="6" name="Titel 6">
            <a:extLst>
              <a:ext uri="{FF2B5EF4-FFF2-40B4-BE49-F238E27FC236}">
                <a16:creationId xmlns:a16="http://schemas.microsoft.com/office/drawing/2014/main" id="{5FFBE102-3BFB-528D-1813-415DB68746C8}"/>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Gebied</a:t>
            </a:r>
          </a:p>
        </p:txBody>
      </p:sp>
    </p:spTree>
    <p:extLst>
      <p:ext uri="{BB962C8B-B14F-4D97-AF65-F5344CB8AC3E}">
        <p14:creationId xmlns:p14="http://schemas.microsoft.com/office/powerpoint/2010/main" val="240013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8987BC-F815-D624-C123-8396E964C9B4}"/>
            </a:ext>
          </a:extLst>
        </p:cNvPr>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45CC326E-9196-1E4B-7462-E98A9E0F2643}"/>
              </a:ext>
            </a:extLst>
          </p:cNvPr>
          <p:cNvSpPr>
            <a:spLocks noGrp="1"/>
          </p:cNvSpPr>
          <p:nvPr>
            <p:ph idx="1"/>
          </p:nvPr>
        </p:nvSpPr>
        <p:spPr>
          <a:xfrm>
            <a:off x="838200" y="1825625"/>
            <a:ext cx="10802416" cy="2505743"/>
          </a:xfrm>
        </p:spPr>
        <p:txBody>
          <a:bodyPr>
            <a:normAutofit/>
          </a:bodyPr>
          <a:lstStyle/>
          <a:p>
            <a:pPr>
              <a:lnSpc>
                <a:spcPct val="150000"/>
              </a:lnSpc>
              <a:buClr>
                <a:srgbClr val="0070C0"/>
              </a:buClr>
            </a:pPr>
            <a:r>
              <a:rPr lang="nl-NL" sz="2400" dirty="0">
                <a:latin typeface="Verdana" panose="020B0604030504040204" pitchFamily="34" charset="0"/>
                <a:ea typeface="Calibri" panose="020F0502020204030204" pitchFamily="34" charset="0"/>
                <a:cs typeface="Segoe UI" panose="020B0502040204020203" pitchFamily="34" charset="0"/>
              </a:rPr>
              <a:t>[Belangrijkste strategische omgevingsvraagstukken noemen]</a:t>
            </a:r>
            <a:endParaRPr lang="nl-NL" sz="2400" dirty="0">
              <a:latin typeface="Verdana" panose="020B0604030504040204" pitchFamily="34" charset="0"/>
              <a:cs typeface="Segoe UI" panose="020B0502040204020203" pitchFamily="34" charset="0"/>
            </a:endParaRPr>
          </a:p>
          <a:p>
            <a:pPr>
              <a:lnSpc>
                <a:spcPct val="150000"/>
              </a:lnSpc>
            </a:pPr>
            <a:endParaRPr lang="nl-NL" sz="2400" dirty="0">
              <a:effectLst/>
              <a:latin typeface="Verdana" panose="020B0604030504040204" pitchFamily="34" charset="0"/>
              <a:ea typeface="Calibri" panose="020F0502020204030204" pitchFamily="34" charset="0"/>
              <a:cs typeface="Segoe UI" panose="020B0502040204020203" pitchFamily="34" charset="0"/>
            </a:endParaRPr>
          </a:p>
          <a:p>
            <a:pPr marL="0" indent="0" algn="ctr">
              <a:buNone/>
            </a:pPr>
            <a:endParaRPr lang="nl-NL" sz="2400" dirty="0">
              <a:latin typeface="Verdana" panose="020B0604030504040204" pitchFamily="34" charset="0"/>
              <a:cs typeface="Segoe UI" panose="020B0502040204020203" pitchFamily="34" charset="0"/>
            </a:endParaRPr>
          </a:p>
          <a:p>
            <a:pPr marL="0" indent="0" algn="ctr">
              <a:buNone/>
            </a:pPr>
            <a:endParaRPr lang="nl-NL" sz="2400" dirty="0"/>
          </a:p>
        </p:txBody>
      </p:sp>
      <p:sp>
        <p:nvSpPr>
          <p:cNvPr id="2" name="Tijdelijke aanduiding voor dianummer 5">
            <a:extLst>
              <a:ext uri="{FF2B5EF4-FFF2-40B4-BE49-F238E27FC236}">
                <a16:creationId xmlns:a16="http://schemas.microsoft.com/office/drawing/2014/main" id="{7F97F16B-6F37-4E2A-B57A-BCCDD83A3A1C}"/>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46</a:t>
            </a:fld>
            <a:endParaRPr lang="nl-NL" altLang="nl-NL" sz="1200" b="1" dirty="0"/>
          </a:p>
        </p:txBody>
      </p:sp>
      <p:pic>
        <p:nvPicPr>
          <p:cNvPr id="5" name="Afbeelding 4">
            <a:extLst>
              <a:ext uri="{FF2B5EF4-FFF2-40B4-BE49-F238E27FC236}">
                <a16:creationId xmlns:a16="http://schemas.microsoft.com/office/drawing/2014/main" id="{FE120BBA-9C50-167F-6340-9FDDDCEA1613}"/>
              </a:ext>
            </a:extLst>
          </p:cNvPr>
          <p:cNvPicPr>
            <a:picLocks noChangeAspect="1"/>
          </p:cNvPicPr>
          <p:nvPr/>
        </p:nvPicPr>
        <p:blipFill>
          <a:blip r:embed="rId2"/>
          <a:stretch>
            <a:fillRect/>
          </a:stretch>
        </p:blipFill>
        <p:spPr>
          <a:xfrm>
            <a:off x="5906285" y="0"/>
            <a:ext cx="2258079" cy="743343"/>
          </a:xfrm>
          <a:prstGeom prst="rect">
            <a:avLst/>
          </a:prstGeom>
        </p:spPr>
      </p:pic>
      <p:sp>
        <p:nvSpPr>
          <p:cNvPr id="6" name="Titel 6">
            <a:extLst>
              <a:ext uri="{FF2B5EF4-FFF2-40B4-BE49-F238E27FC236}">
                <a16:creationId xmlns:a16="http://schemas.microsoft.com/office/drawing/2014/main" id="{C439A9EF-D6D5-AA2C-42CD-B48DC36D7544}"/>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Strategische omgevingsvraagstukken</a:t>
            </a:r>
          </a:p>
        </p:txBody>
      </p:sp>
    </p:spTree>
    <p:extLst>
      <p:ext uri="{BB962C8B-B14F-4D97-AF65-F5344CB8AC3E}">
        <p14:creationId xmlns:p14="http://schemas.microsoft.com/office/powerpoint/2010/main" val="39920967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6B5EFA-8253-599A-2A3B-1D87369DAC09}"/>
            </a:ext>
          </a:extLst>
        </p:cNvPr>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F4658ED7-39F1-6535-B359-BCF81D4346D5}"/>
              </a:ext>
            </a:extLst>
          </p:cNvPr>
          <p:cNvSpPr>
            <a:spLocks noGrp="1"/>
          </p:cNvSpPr>
          <p:nvPr>
            <p:ph idx="1"/>
          </p:nvPr>
        </p:nvSpPr>
        <p:spPr>
          <a:xfrm>
            <a:off x="838200" y="1825625"/>
            <a:ext cx="10802416" cy="2505743"/>
          </a:xfrm>
        </p:spPr>
        <p:txBody>
          <a:bodyPr>
            <a:normAutofit/>
          </a:bodyPr>
          <a:lstStyle/>
          <a:p>
            <a:pPr>
              <a:lnSpc>
                <a:spcPct val="150000"/>
              </a:lnSpc>
              <a:buClr>
                <a:srgbClr val="0070C0"/>
              </a:buClr>
            </a:pPr>
            <a:r>
              <a:rPr lang="nl-NL" sz="2400" dirty="0">
                <a:latin typeface="Verdana" panose="020B0604030504040204" pitchFamily="34" charset="0"/>
                <a:ea typeface="Calibri" panose="020F0502020204030204" pitchFamily="34" charset="0"/>
                <a:cs typeface="Segoe UI" panose="020B0502040204020203" pitchFamily="34" charset="0"/>
              </a:rPr>
              <a:t>[Sectoren kort beschrijven en kerncijfers weergeven]</a:t>
            </a:r>
            <a:endParaRPr lang="nl-NL" sz="2400" dirty="0">
              <a:latin typeface="Verdana" panose="020B0604030504040204" pitchFamily="34" charset="0"/>
              <a:cs typeface="Segoe UI" panose="020B0502040204020203" pitchFamily="34" charset="0"/>
            </a:endParaRPr>
          </a:p>
          <a:p>
            <a:pPr>
              <a:lnSpc>
                <a:spcPct val="150000"/>
              </a:lnSpc>
            </a:pPr>
            <a:endParaRPr lang="nl-NL" sz="2400" dirty="0">
              <a:effectLst/>
              <a:latin typeface="Verdana" panose="020B0604030504040204" pitchFamily="34" charset="0"/>
              <a:ea typeface="Calibri" panose="020F0502020204030204" pitchFamily="34" charset="0"/>
              <a:cs typeface="Segoe UI" panose="020B0502040204020203" pitchFamily="34" charset="0"/>
            </a:endParaRPr>
          </a:p>
          <a:p>
            <a:pPr marL="0" indent="0" algn="ctr">
              <a:buNone/>
            </a:pPr>
            <a:endParaRPr lang="nl-NL" sz="2400" dirty="0">
              <a:latin typeface="Verdana" panose="020B0604030504040204" pitchFamily="34" charset="0"/>
              <a:cs typeface="Segoe UI" panose="020B0502040204020203" pitchFamily="34" charset="0"/>
            </a:endParaRPr>
          </a:p>
          <a:p>
            <a:pPr marL="0" indent="0" algn="ctr">
              <a:buNone/>
            </a:pPr>
            <a:endParaRPr lang="nl-NL" sz="2400" dirty="0"/>
          </a:p>
        </p:txBody>
      </p:sp>
      <p:sp>
        <p:nvSpPr>
          <p:cNvPr id="2" name="Tijdelijke aanduiding voor dianummer 5">
            <a:extLst>
              <a:ext uri="{FF2B5EF4-FFF2-40B4-BE49-F238E27FC236}">
                <a16:creationId xmlns:a16="http://schemas.microsoft.com/office/drawing/2014/main" id="{2B4AB77C-D300-94B3-66B1-1037F536746A}"/>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47</a:t>
            </a:fld>
            <a:endParaRPr lang="nl-NL" altLang="nl-NL" sz="1200" b="1" dirty="0"/>
          </a:p>
        </p:txBody>
      </p:sp>
      <p:pic>
        <p:nvPicPr>
          <p:cNvPr id="5" name="Afbeelding 4">
            <a:extLst>
              <a:ext uri="{FF2B5EF4-FFF2-40B4-BE49-F238E27FC236}">
                <a16:creationId xmlns:a16="http://schemas.microsoft.com/office/drawing/2014/main" id="{87A6BBFC-7727-E06D-A0FD-6624066B37FB}"/>
              </a:ext>
            </a:extLst>
          </p:cNvPr>
          <p:cNvPicPr>
            <a:picLocks noChangeAspect="1"/>
          </p:cNvPicPr>
          <p:nvPr/>
        </p:nvPicPr>
        <p:blipFill>
          <a:blip r:embed="rId2"/>
          <a:stretch>
            <a:fillRect/>
          </a:stretch>
        </p:blipFill>
        <p:spPr>
          <a:xfrm>
            <a:off x="5906285" y="0"/>
            <a:ext cx="2258079" cy="743343"/>
          </a:xfrm>
          <a:prstGeom prst="rect">
            <a:avLst/>
          </a:prstGeom>
        </p:spPr>
      </p:pic>
      <p:sp>
        <p:nvSpPr>
          <p:cNvPr id="6" name="Titel 6">
            <a:extLst>
              <a:ext uri="{FF2B5EF4-FFF2-40B4-BE49-F238E27FC236}">
                <a16:creationId xmlns:a16="http://schemas.microsoft.com/office/drawing/2014/main" id="{D4751988-7A7F-053C-D484-0756BF3122EC}"/>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Sectoren die met vraagstukken zijn verbonden</a:t>
            </a:r>
          </a:p>
        </p:txBody>
      </p:sp>
    </p:spTree>
    <p:extLst>
      <p:ext uri="{BB962C8B-B14F-4D97-AF65-F5344CB8AC3E}">
        <p14:creationId xmlns:p14="http://schemas.microsoft.com/office/powerpoint/2010/main" val="6353893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CA6545-7A90-1985-D370-D42B2686235F}"/>
            </a:ext>
          </a:extLst>
        </p:cNvPr>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EA01A821-E9F5-3F82-59AC-CB6BCBEF4D96}"/>
              </a:ext>
            </a:extLst>
          </p:cNvPr>
          <p:cNvSpPr>
            <a:spLocks noGrp="1"/>
          </p:cNvSpPr>
          <p:nvPr>
            <p:ph idx="1"/>
          </p:nvPr>
        </p:nvSpPr>
        <p:spPr>
          <a:xfrm>
            <a:off x="838200" y="1825625"/>
            <a:ext cx="10802416" cy="2505743"/>
          </a:xfrm>
        </p:spPr>
        <p:txBody>
          <a:bodyPr>
            <a:normAutofit/>
          </a:bodyPr>
          <a:lstStyle/>
          <a:p>
            <a:pPr>
              <a:lnSpc>
                <a:spcPct val="150000"/>
              </a:lnSpc>
              <a:buClr>
                <a:srgbClr val="0070C0"/>
              </a:buClr>
            </a:pPr>
            <a:r>
              <a:rPr lang="nl-NL" sz="2400" dirty="0">
                <a:effectLst/>
                <a:latin typeface="Verdana" panose="020B0604030504040204" pitchFamily="34" charset="0"/>
                <a:ea typeface="Calibri" panose="020F0502020204030204" pitchFamily="34" charset="0"/>
                <a:cs typeface="Segoe UI" panose="020B0502040204020203" pitchFamily="34" charset="0"/>
              </a:rPr>
              <a:t>[Opgaven </a:t>
            </a:r>
            <a:r>
              <a:rPr lang="nl-NL" sz="2400" dirty="0">
                <a:latin typeface="Verdana" panose="020B0604030504040204" pitchFamily="34" charset="0"/>
                <a:ea typeface="Calibri" panose="020F0502020204030204" pitchFamily="34" charset="0"/>
                <a:cs typeface="Segoe UI" panose="020B0502040204020203" pitchFamily="34" charset="0"/>
              </a:rPr>
              <a:t>kort beschrijven en kerncijfers weergeven</a:t>
            </a:r>
            <a:r>
              <a:rPr lang="nl-NL" sz="2400" dirty="0">
                <a:effectLst/>
                <a:latin typeface="Verdana" panose="020B0604030504040204" pitchFamily="34" charset="0"/>
                <a:ea typeface="Calibri" panose="020F0502020204030204" pitchFamily="34" charset="0"/>
                <a:cs typeface="Segoe UI" panose="020B0502040204020203" pitchFamily="34" charset="0"/>
              </a:rPr>
              <a:t>]</a:t>
            </a:r>
          </a:p>
          <a:p>
            <a:pPr marL="0" indent="0" algn="ctr">
              <a:buNone/>
            </a:pPr>
            <a:endParaRPr lang="nl-NL" sz="2400" dirty="0">
              <a:latin typeface="Verdana" panose="020B0604030504040204" pitchFamily="34" charset="0"/>
              <a:cs typeface="Segoe UI" panose="020B0502040204020203" pitchFamily="34" charset="0"/>
            </a:endParaRPr>
          </a:p>
          <a:p>
            <a:pPr marL="0" indent="0" algn="ctr">
              <a:buNone/>
            </a:pPr>
            <a:endParaRPr lang="nl-NL" sz="2400" dirty="0"/>
          </a:p>
        </p:txBody>
      </p:sp>
      <p:sp>
        <p:nvSpPr>
          <p:cNvPr id="2" name="Tijdelijke aanduiding voor dianummer 5">
            <a:extLst>
              <a:ext uri="{FF2B5EF4-FFF2-40B4-BE49-F238E27FC236}">
                <a16:creationId xmlns:a16="http://schemas.microsoft.com/office/drawing/2014/main" id="{94A91BE3-46EC-13BC-6DD1-89588B02A6A5}"/>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48</a:t>
            </a:fld>
            <a:endParaRPr lang="nl-NL" altLang="nl-NL" sz="1200" b="1" dirty="0"/>
          </a:p>
        </p:txBody>
      </p:sp>
      <p:pic>
        <p:nvPicPr>
          <p:cNvPr id="5" name="Afbeelding 4">
            <a:extLst>
              <a:ext uri="{FF2B5EF4-FFF2-40B4-BE49-F238E27FC236}">
                <a16:creationId xmlns:a16="http://schemas.microsoft.com/office/drawing/2014/main" id="{13CF21E0-D834-11B0-0F64-7F7E67CEC6E1}"/>
              </a:ext>
            </a:extLst>
          </p:cNvPr>
          <p:cNvPicPr>
            <a:picLocks noChangeAspect="1"/>
          </p:cNvPicPr>
          <p:nvPr/>
        </p:nvPicPr>
        <p:blipFill>
          <a:blip r:embed="rId2"/>
          <a:stretch>
            <a:fillRect/>
          </a:stretch>
        </p:blipFill>
        <p:spPr>
          <a:xfrm>
            <a:off x="5906285" y="0"/>
            <a:ext cx="2258079" cy="743343"/>
          </a:xfrm>
          <a:prstGeom prst="rect">
            <a:avLst/>
          </a:prstGeom>
        </p:spPr>
      </p:pic>
      <p:sp>
        <p:nvSpPr>
          <p:cNvPr id="6" name="Titel 6">
            <a:extLst>
              <a:ext uri="{FF2B5EF4-FFF2-40B4-BE49-F238E27FC236}">
                <a16:creationId xmlns:a16="http://schemas.microsoft.com/office/drawing/2014/main" id="{D2DDF2AC-7B1F-9D94-9234-E8E99243FD02}"/>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Toekomstige opgaven</a:t>
            </a:r>
          </a:p>
        </p:txBody>
      </p:sp>
    </p:spTree>
    <p:extLst>
      <p:ext uri="{BB962C8B-B14F-4D97-AF65-F5344CB8AC3E}">
        <p14:creationId xmlns:p14="http://schemas.microsoft.com/office/powerpoint/2010/main" val="41220306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8F6A06-6DF3-20CE-4E9B-BD06251F5CBA}"/>
            </a:ext>
          </a:extLst>
        </p:cNvPr>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3756590E-BB89-C875-06AD-AE2055282DF2}"/>
              </a:ext>
            </a:extLst>
          </p:cNvPr>
          <p:cNvSpPr>
            <a:spLocks noGrp="1"/>
          </p:cNvSpPr>
          <p:nvPr>
            <p:ph idx="1"/>
          </p:nvPr>
        </p:nvSpPr>
        <p:spPr>
          <a:xfrm>
            <a:off x="838200" y="1825625"/>
            <a:ext cx="10802416" cy="2505743"/>
          </a:xfrm>
        </p:spPr>
        <p:txBody>
          <a:bodyPr>
            <a:normAutofit/>
          </a:bodyPr>
          <a:lstStyle/>
          <a:p>
            <a:pPr>
              <a:lnSpc>
                <a:spcPct val="150000"/>
              </a:lnSpc>
              <a:buClr>
                <a:srgbClr val="0070C0"/>
              </a:buClr>
            </a:pPr>
            <a:r>
              <a:rPr lang="nl-NL" sz="2400" dirty="0">
                <a:effectLst/>
                <a:latin typeface="Verdana" panose="020B0604030504040204" pitchFamily="34" charset="0"/>
                <a:ea typeface="Calibri" panose="020F0502020204030204" pitchFamily="34" charset="0"/>
                <a:cs typeface="Segoe UI" panose="020B0502040204020203" pitchFamily="34" charset="0"/>
              </a:rPr>
              <a:t>[Beleidsambities om vraagstukken aan te pakken kort beschrijven]</a:t>
            </a:r>
          </a:p>
          <a:p>
            <a:pPr marL="0" indent="0" algn="ctr">
              <a:buNone/>
            </a:pPr>
            <a:endParaRPr lang="nl-NL" sz="2400" dirty="0">
              <a:latin typeface="Verdana" panose="020B0604030504040204" pitchFamily="34" charset="0"/>
              <a:cs typeface="Segoe UI" panose="020B0502040204020203" pitchFamily="34" charset="0"/>
            </a:endParaRPr>
          </a:p>
          <a:p>
            <a:pPr marL="0" indent="0" algn="ctr">
              <a:buNone/>
            </a:pPr>
            <a:endParaRPr lang="nl-NL" sz="2400" dirty="0"/>
          </a:p>
        </p:txBody>
      </p:sp>
      <p:sp>
        <p:nvSpPr>
          <p:cNvPr id="2" name="Tijdelijke aanduiding voor dianummer 5">
            <a:extLst>
              <a:ext uri="{FF2B5EF4-FFF2-40B4-BE49-F238E27FC236}">
                <a16:creationId xmlns:a16="http://schemas.microsoft.com/office/drawing/2014/main" id="{0F8DA8E2-6521-958A-888C-5A52D5381C87}"/>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49</a:t>
            </a:fld>
            <a:endParaRPr lang="nl-NL" altLang="nl-NL" sz="1200" b="1" dirty="0"/>
          </a:p>
        </p:txBody>
      </p:sp>
      <p:pic>
        <p:nvPicPr>
          <p:cNvPr id="5" name="Afbeelding 4">
            <a:extLst>
              <a:ext uri="{FF2B5EF4-FFF2-40B4-BE49-F238E27FC236}">
                <a16:creationId xmlns:a16="http://schemas.microsoft.com/office/drawing/2014/main" id="{80C744EB-C383-0013-872D-A773A12D4487}"/>
              </a:ext>
            </a:extLst>
          </p:cNvPr>
          <p:cNvPicPr>
            <a:picLocks noChangeAspect="1"/>
          </p:cNvPicPr>
          <p:nvPr/>
        </p:nvPicPr>
        <p:blipFill>
          <a:blip r:embed="rId2"/>
          <a:stretch>
            <a:fillRect/>
          </a:stretch>
        </p:blipFill>
        <p:spPr>
          <a:xfrm>
            <a:off x="5906285" y="0"/>
            <a:ext cx="2258079" cy="743343"/>
          </a:xfrm>
          <a:prstGeom prst="rect">
            <a:avLst/>
          </a:prstGeom>
        </p:spPr>
      </p:pic>
      <p:sp>
        <p:nvSpPr>
          <p:cNvPr id="6" name="Titel 6">
            <a:extLst>
              <a:ext uri="{FF2B5EF4-FFF2-40B4-BE49-F238E27FC236}">
                <a16:creationId xmlns:a16="http://schemas.microsoft.com/office/drawing/2014/main" id="{57BE4BA7-9A29-7A97-C0DD-A6DA33A15ABC}"/>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Huidige ambities</a:t>
            </a:r>
          </a:p>
        </p:txBody>
      </p:sp>
    </p:spTree>
    <p:extLst>
      <p:ext uri="{BB962C8B-B14F-4D97-AF65-F5344CB8AC3E}">
        <p14:creationId xmlns:p14="http://schemas.microsoft.com/office/powerpoint/2010/main" val="37740782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r>
              <a:rPr lang="nl-NL" sz="3200" b="1" dirty="0">
                <a:solidFill>
                  <a:schemeClr val="tx2"/>
                </a:solidFill>
              </a:rPr>
              <a:t>Programma</a:t>
            </a:r>
          </a:p>
        </p:txBody>
      </p:sp>
      <p:sp>
        <p:nvSpPr>
          <p:cNvPr id="8" name="Tijdelijke aanduiding voor inhoud 7">
            <a:extLst>
              <a:ext uri="{FF2B5EF4-FFF2-40B4-BE49-F238E27FC236}">
                <a16:creationId xmlns:a16="http://schemas.microsoft.com/office/drawing/2014/main" id="{D8BF8BE9-BDBA-46A5-BEBE-24C0230547FA}"/>
              </a:ext>
            </a:extLst>
          </p:cNvPr>
          <p:cNvSpPr>
            <a:spLocks noGrp="1"/>
          </p:cNvSpPr>
          <p:nvPr>
            <p:ph idx="1"/>
          </p:nvPr>
        </p:nvSpPr>
        <p:spPr>
          <a:xfrm>
            <a:off x="1847528" y="1600205"/>
            <a:ext cx="8856984" cy="4637107"/>
          </a:xfrm>
        </p:spPr>
        <p:txBody>
          <a:bodyPr>
            <a:noAutofit/>
          </a:bodyPr>
          <a:lstStyle/>
          <a:p>
            <a:pPr marL="0" lvl="0" indent="0">
              <a:buNone/>
            </a:pPr>
            <a:endParaRPr lang="nl-NL" sz="2400" dirty="0">
              <a:solidFill>
                <a:srgbClr val="0A0A02"/>
              </a:solidFill>
            </a:endParaRPr>
          </a:p>
          <a:p>
            <a:pPr>
              <a:lnSpc>
                <a:spcPct val="107000"/>
              </a:lnSpc>
              <a:spcAft>
                <a:spcPts val="800"/>
              </a:spcAft>
              <a:buClr>
                <a:srgbClr val="0070C0"/>
              </a:buClr>
            </a:pPr>
            <a:r>
              <a:rPr lang="nl-NL" sz="2400" kern="100" dirty="0">
                <a:effectLst/>
                <a:ea typeface="Calibri" panose="020F0502020204030204" pitchFamily="34" charset="0"/>
                <a:cs typeface="Calibri" panose="020F0502020204030204" pitchFamily="34" charset="0"/>
              </a:rPr>
              <a:t>13:00 u Welkom en programma</a:t>
            </a:r>
            <a:endParaRPr lang="nl-NL" sz="2400" kern="100" dirty="0">
              <a:effectLst/>
              <a:ea typeface="Calibri" panose="020F0502020204030204" pitchFamily="34" charset="0"/>
              <a:cs typeface="Times New Roman" panose="02020603050405020304" pitchFamily="18" charset="0"/>
            </a:endParaRPr>
          </a:p>
          <a:p>
            <a:pPr>
              <a:lnSpc>
                <a:spcPct val="107000"/>
              </a:lnSpc>
              <a:spcAft>
                <a:spcPts val="800"/>
              </a:spcAft>
              <a:buClr>
                <a:srgbClr val="0070C0"/>
              </a:buClr>
            </a:pPr>
            <a:r>
              <a:rPr lang="nl-NL" sz="2400" kern="100" dirty="0">
                <a:effectLst/>
                <a:ea typeface="Calibri" panose="020F0502020204030204" pitchFamily="34" charset="0"/>
                <a:cs typeface="Calibri" panose="020F0502020204030204" pitchFamily="34" charset="0"/>
              </a:rPr>
              <a:t>13:10 u Ruimtelijke Verkenning en gebruik bij omgevingsvisies</a:t>
            </a:r>
            <a:endParaRPr lang="nl-NL" sz="2400" kern="100" dirty="0">
              <a:effectLst/>
              <a:ea typeface="Calibri" panose="020F0502020204030204" pitchFamily="34" charset="0"/>
              <a:cs typeface="Times New Roman" panose="02020603050405020304" pitchFamily="18" charset="0"/>
            </a:endParaRPr>
          </a:p>
          <a:p>
            <a:pPr>
              <a:lnSpc>
                <a:spcPct val="107000"/>
              </a:lnSpc>
              <a:spcAft>
                <a:spcPts val="800"/>
              </a:spcAft>
              <a:buClr>
                <a:srgbClr val="0070C0"/>
              </a:buClr>
            </a:pPr>
            <a:r>
              <a:rPr lang="nl-NL" sz="2400" kern="100" dirty="0">
                <a:effectLst/>
                <a:ea typeface="Calibri" panose="020F0502020204030204" pitchFamily="34" charset="0"/>
                <a:cs typeface="Calibri" panose="020F0502020204030204" pitchFamily="34" charset="0"/>
              </a:rPr>
              <a:t>14:00 u Oefening, ronde I nationale scenario’s naar gebied vertalen</a:t>
            </a:r>
            <a:endParaRPr lang="nl-NL" sz="2400" kern="100" dirty="0">
              <a:effectLst/>
              <a:ea typeface="Calibri" panose="020F0502020204030204" pitchFamily="34" charset="0"/>
              <a:cs typeface="Times New Roman" panose="02020603050405020304" pitchFamily="18" charset="0"/>
            </a:endParaRPr>
          </a:p>
          <a:p>
            <a:pPr>
              <a:lnSpc>
                <a:spcPct val="107000"/>
              </a:lnSpc>
              <a:spcAft>
                <a:spcPts val="800"/>
              </a:spcAft>
              <a:buClr>
                <a:srgbClr val="0070C0"/>
              </a:buClr>
            </a:pPr>
            <a:r>
              <a:rPr lang="nl-NL" sz="2400" i="1" kern="100" dirty="0">
                <a:effectLst/>
                <a:ea typeface="Calibri" panose="020F0502020204030204" pitchFamily="34" charset="0"/>
                <a:cs typeface="Calibri" panose="020F0502020204030204" pitchFamily="34" charset="0"/>
              </a:rPr>
              <a:t>15:00 u Pauze</a:t>
            </a:r>
            <a:endParaRPr lang="nl-NL" sz="2400" i="1" kern="100" dirty="0">
              <a:effectLst/>
              <a:ea typeface="Calibri" panose="020F0502020204030204" pitchFamily="34" charset="0"/>
              <a:cs typeface="Times New Roman" panose="02020603050405020304" pitchFamily="18" charset="0"/>
            </a:endParaRPr>
          </a:p>
          <a:p>
            <a:pPr>
              <a:lnSpc>
                <a:spcPct val="107000"/>
              </a:lnSpc>
              <a:spcAft>
                <a:spcPts val="800"/>
              </a:spcAft>
              <a:buClr>
                <a:srgbClr val="0070C0"/>
              </a:buClr>
            </a:pPr>
            <a:r>
              <a:rPr lang="nl-NL" sz="2400" kern="100" dirty="0">
                <a:effectLst/>
                <a:ea typeface="Calibri" panose="020F0502020204030204" pitchFamily="34" charset="0"/>
                <a:cs typeface="Calibri" panose="020F0502020204030204" pitchFamily="34" charset="0"/>
              </a:rPr>
              <a:t>15:30 u Oefening, ronde II voorkeursvariant en –strategie maken</a:t>
            </a:r>
            <a:endParaRPr lang="nl-NL" sz="2400" kern="100" dirty="0">
              <a:effectLst/>
              <a:ea typeface="Calibri" panose="020F0502020204030204" pitchFamily="34" charset="0"/>
              <a:cs typeface="Times New Roman" panose="02020603050405020304" pitchFamily="18" charset="0"/>
            </a:endParaRPr>
          </a:p>
          <a:p>
            <a:pPr>
              <a:lnSpc>
                <a:spcPct val="107000"/>
              </a:lnSpc>
              <a:spcAft>
                <a:spcPts val="800"/>
              </a:spcAft>
              <a:buClr>
                <a:srgbClr val="0070C0"/>
              </a:buClr>
            </a:pPr>
            <a:r>
              <a:rPr lang="nl-NL" sz="2400" kern="100" dirty="0">
                <a:effectLst/>
                <a:ea typeface="Calibri" panose="020F0502020204030204" pitchFamily="34" charset="0"/>
                <a:cs typeface="Calibri" panose="020F0502020204030204" pitchFamily="34" charset="0"/>
              </a:rPr>
              <a:t>16:30 u Pitches</a:t>
            </a:r>
            <a:r>
              <a:rPr lang="nl-NL" sz="2400" kern="100" dirty="0">
                <a:ea typeface="Calibri" panose="020F0502020204030204" pitchFamily="34" charset="0"/>
                <a:cs typeface="Calibri" panose="020F0502020204030204" pitchFamily="34" charset="0"/>
              </a:rPr>
              <a:t> en </a:t>
            </a:r>
            <a:r>
              <a:rPr lang="nl-NL" sz="2400" kern="100" dirty="0">
                <a:effectLst/>
                <a:ea typeface="Calibri" panose="020F0502020204030204" pitchFamily="34" charset="0"/>
                <a:cs typeface="Calibri" panose="020F0502020204030204" pitchFamily="34" charset="0"/>
              </a:rPr>
              <a:t>reflectie </a:t>
            </a:r>
          </a:p>
          <a:p>
            <a:pPr>
              <a:lnSpc>
                <a:spcPct val="107000"/>
              </a:lnSpc>
              <a:spcAft>
                <a:spcPts val="800"/>
              </a:spcAft>
              <a:buClr>
                <a:srgbClr val="0070C0"/>
              </a:buClr>
            </a:pPr>
            <a:r>
              <a:rPr lang="nl-NL" sz="2400" kern="100" dirty="0">
                <a:ea typeface="Calibri" panose="020F0502020204030204" pitchFamily="34" charset="0"/>
                <a:cs typeface="Calibri" panose="020F0502020204030204" pitchFamily="34" charset="0"/>
              </a:rPr>
              <a:t>17:00 u A</a:t>
            </a:r>
            <a:r>
              <a:rPr lang="nl-NL" sz="2400" kern="100" dirty="0">
                <a:effectLst/>
                <a:ea typeface="Calibri" panose="020F0502020204030204" pitchFamily="34" charset="0"/>
                <a:cs typeface="Calibri" panose="020F0502020204030204" pitchFamily="34" charset="0"/>
              </a:rPr>
              <a:t>fronding</a:t>
            </a:r>
            <a:endParaRPr lang="nl-NL" sz="2400" kern="100" dirty="0">
              <a:effectLst/>
              <a:ea typeface="Calibri" panose="020F0502020204030204" pitchFamily="34" charset="0"/>
              <a:cs typeface="Times New Roman" panose="02020603050405020304" pitchFamily="18" charset="0"/>
            </a:endParaRPr>
          </a:p>
          <a:p>
            <a:pPr lvl="0">
              <a:buClr>
                <a:schemeClr val="accent5">
                  <a:lumMod val="75000"/>
                </a:schemeClr>
              </a:buClr>
            </a:pPr>
            <a:endParaRPr lang="nl-NL" sz="2400" kern="100" dirty="0">
              <a:effectLst/>
              <a:ea typeface="Calibri" panose="020F0502020204030204" pitchFamily="34" charset="0"/>
              <a:cs typeface="Times New Roman" panose="02020603050405020304" pitchFamily="18" charset="0"/>
            </a:endParaRPr>
          </a:p>
          <a:p>
            <a:pPr lvl="0">
              <a:buClr>
                <a:srgbClr val="0070C0"/>
              </a:buClr>
            </a:pPr>
            <a:endParaRPr lang="nl-NL" sz="2400" dirty="0">
              <a:effectLst/>
              <a:ea typeface="Calibri" panose="020F0502020204030204" pitchFamily="34" charset="0"/>
              <a:cs typeface="Times New Roman" panose="02020603050405020304" pitchFamily="18" charset="0"/>
            </a:endParaRPr>
          </a:p>
          <a:p>
            <a:pPr lvl="0"/>
            <a:endParaRPr lang="nl-NL" sz="2400" i="1" dirty="0"/>
          </a:p>
          <a:p>
            <a:pPr lvl="0"/>
            <a:endParaRPr lang="nl-NL" sz="2400" dirty="0"/>
          </a:p>
          <a:p>
            <a:pPr lvl="0"/>
            <a:endParaRPr lang="nl-NL" altLang="nl-NL" sz="2400" dirty="0">
              <a:solidFill>
                <a:srgbClr val="0A0A02"/>
              </a:solidFill>
            </a:endParaRP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5</a:t>
            </a:fld>
            <a:endParaRPr lang="nl-NL" altLang="nl-NL" sz="1200" b="1" dirty="0"/>
          </a:p>
        </p:txBody>
      </p:sp>
      <p:pic>
        <p:nvPicPr>
          <p:cNvPr id="2" name="Afbeelding 1">
            <a:extLst>
              <a:ext uri="{FF2B5EF4-FFF2-40B4-BE49-F238E27FC236}">
                <a16:creationId xmlns:a16="http://schemas.microsoft.com/office/drawing/2014/main" id="{EDE20975-6C53-37C5-780C-3933BD69B3F6}"/>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400083116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2924944"/>
            <a:ext cx="12192000" cy="1143000"/>
          </a:xfrm>
        </p:spPr>
        <p:txBody>
          <a:bodyPr>
            <a:normAutofit fontScale="90000"/>
          </a:bodyPr>
          <a:lstStyle/>
          <a:p>
            <a:r>
              <a:rPr lang="nl-NL" b="1" dirty="0">
                <a:solidFill>
                  <a:schemeClr val="tx2"/>
                </a:solidFill>
              </a:rPr>
              <a:t>Oefening, ronde I: de nationale scenario’s                                 naar het gebied vertalen</a:t>
            </a: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50</a:t>
            </a:fld>
            <a:endParaRPr lang="nl-NL" altLang="nl-NL" sz="1200" b="1" dirty="0"/>
          </a:p>
        </p:txBody>
      </p:sp>
      <p:pic>
        <p:nvPicPr>
          <p:cNvPr id="2" name="Afbeelding 1">
            <a:extLst>
              <a:ext uri="{FF2B5EF4-FFF2-40B4-BE49-F238E27FC236}">
                <a16:creationId xmlns:a16="http://schemas.microsoft.com/office/drawing/2014/main" id="{DA227AC0-D00C-1FB7-FB01-03095FF980F1}"/>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70307707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559496" y="1772816"/>
            <a:ext cx="9217024" cy="3651897"/>
          </a:xfrm>
          <a:prstGeom prst="rect">
            <a:avLst/>
          </a:prstGeom>
        </p:spPr>
        <p:txBody>
          <a:bodyPr vert="horz" wrap="square" lIns="0" tIns="111760" rIns="0" bIns="0" rtlCol="0">
            <a:spAutoFit/>
          </a:bodyPr>
          <a:lstStyle/>
          <a:p>
            <a:pPr marL="342900" lvl="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De deelnemers verdelen zich over vier groepen </a:t>
            </a:r>
          </a:p>
          <a:p>
            <a:pPr marL="342900" lvl="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De organisatoren faciliteren elk een groep</a:t>
            </a:r>
          </a:p>
          <a:p>
            <a:pPr marL="342900" lvl="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De deelnemers stellen zich kort voor </a:t>
            </a:r>
          </a:p>
          <a:p>
            <a:pPr marL="342900" lvl="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Opdracht: scenario naar gebied vertalen en focussen op succesvolle aanpak van strategisch vraagstuk</a:t>
            </a:r>
          </a:p>
          <a:p>
            <a:pPr marL="342900" lvl="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Succesvol = waarden + opvattingen uit scenario effectief realiseren</a:t>
            </a:r>
          </a:p>
          <a:p>
            <a:pPr marL="342900" lvl="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De deelnemers lezen gebiedsbeschrijving en samenvatting van scenario</a:t>
            </a:r>
          </a:p>
          <a:p>
            <a:pPr marL="342900" lvl="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De facilitators noteren of flap en de deelnemers schetsen op kaart</a:t>
            </a:r>
          </a:p>
          <a:p>
            <a:pPr marL="342900" lvl="0" indent="-342900">
              <a:lnSpc>
                <a:spcPct val="107000"/>
              </a:lnSpc>
              <a:spcAft>
                <a:spcPts val="800"/>
              </a:spcAft>
              <a:buClr>
                <a:srgbClr val="0070C0"/>
              </a:buClr>
              <a:buFont typeface="Arial" panose="020B0604020202020204" pitchFamily="34" charset="0"/>
              <a:buChar char="•"/>
            </a:pPr>
            <a:r>
              <a:rPr lang="nl-NL" sz="2400" kern="100" dirty="0">
                <a:latin typeface="Calibri" panose="020F0502020204030204" pitchFamily="34" charset="0"/>
                <a:ea typeface="Calibri" panose="020F0502020204030204" pitchFamily="34" charset="0"/>
                <a:cs typeface="Times New Roman" panose="02020603050405020304" pitchFamily="18" charset="0"/>
              </a:rPr>
              <a:t>De voorzitter </a:t>
            </a: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loopt geregeld bij de groepen langs</a:t>
            </a:r>
            <a:endParaRPr lang="nl-NL" sz="2400" dirty="0">
              <a:latin typeface="Carlito"/>
              <a:cs typeface="Carlito"/>
            </a:endParaRPr>
          </a:p>
        </p:txBody>
      </p:sp>
      <p:sp>
        <p:nvSpPr>
          <p:cNvPr id="5" name="object 5"/>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51</a:t>
            </a:fld>
            <a:endParaRPr dirty="0"/>
          </a:p>
        </p:txBody>
      </p:sp>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274638"/>
            <a:ext cx="12192000" cy="1143000"/>
          </a:xfrm>
        </p:spPr>
        <p:txBody>
          <a:bodyPr>
            <a:noAutofit/>
          </a:bodyPr>
          <a:lstStyle/>
          <a:p>
            <a:br>
              <a:rPr lang="nl-NL" sz="3200" dirty="0">
                <a:solidFill>
                  <a:schemeClr val="tx2"/>
                </a:solidFill>
                <a:highlight>
                  <a:srgbClr val="FFFF00"/>
                </a:highlight>
                <a:latin typeface="+mn-lt"/>
              </a:rPr>
            </a:br>
            <a:br>
              <a:rPr lang="nl-NL" sz="3200" dirty="0">
                <a:solidFill>
                  <a:schemeClr val="tx2"/>
                </a:solidFill>
                <a:highlight>
                  <a:srgbClr val="FFFF00"/>
                </a:highlight>
                <a:latin typeface="+mn-lt"/>
              </a:rPr>
            </a:br>
            <a:r>
              <a:rPr lang="nl-NL" sz="3200" b="1" dirty="0">
                <a:solidFill>
                  <a:schemeClr val="accent1">
                    <a:lumMod val="75000"/>
                  </a:schemeClr>
                </a:solidFill>
                <a:latin typeface="+mn-lt"/>
              </a:rPr>
              <a:t>Stappen </a:t>
            </a:r>
            <a:br>
              <a:rPr lang="nl-NL" sz="3200" b="1" dirty="0">
                <a:solidFill>
                  <a:schemeClr val="tx2"/>
                </a:solidFill>
                <a:latin typeface="+mn-lt"/>
              </a:rPr>
            </a:br>
            <a:endParaRPr lang="nl-NL" sz="3200" b="1" dirty="0">
              <a:solidFill>
                <a:schemeClr val="tx2"/>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2"/>
          <a:stretch>
            <a:fillRect/>
          </a:stretch>
        </p:blipFill>
        <p:spPr>
          <a:xfrm>
            <a:off x="5906285" y="0"/>
            <a:ext cx="2258079" cy="743343"/>
          </a:xfrm>
          <a:prstGeom prst="rect">
            <a:avLst/>
          </a:prstGeom>
        </p:spPr>
      </p:pic>
    </p:spTree>
    <p:extLst>
      <p:ext uri="{BB962C8B-B14F-4D97-AF65-F5344CB8AC3E}">
        <p14:creationId xmlns:p14="http://schemas.microsoft.com/office/powerpoint/2010/main" val="26153783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52</a:t>
            </a:fld>
            <a:endParaRPr dirty="0"/>
          </a:p>
        </p:txBody>
      </p:sp>
      <p:sp>
        <p:nvSpPr>
          <p:cNvPr id="8" name="Titel 1">
            <a:extLst>
              <a:ext uri="{FF2B5EF4-FFF2-40B4-BE49-F238E27FC236}">
                <a16:creationId xmlns:a16="http://schemas.microsoft.com/office/drawing/2014/main" id="{176473F3-10A5-A85E-B158-C071E93B71EA}"/>
              </a:ext>
            </a:extLst>
          </p:cNvPr>
          <p:cNvSpPr>
            <a:spLocks noGrp="1"/>
          </p:cNvSpPr>
          <p:nvPr>
            <p:ph type="title"/>
          </p:nvPr>
        </p:nvSpPr>
        <p:spPr>
          <a:xfrm>
            <a:off x="0" y="274638"/>
            <a:ext cx="12192000" cy="1143000"/>
          </a:xfrm>
        </p:spPr>
        <p:txBody>
          <a:bodyPr>
            <a:noAutofit/>
          </a:bodyPr>
          <a:lstStyle/>
          <a:p>
            <a:br>
              <a:rPr lang="nl-NL" sz="3200" dirty="0">
                <a:solidFill>
                  <a:schemeClr val="tx2"/>
                </a:solidFill>
                <a:highlight>
                  <a:srgbClr val="FFFF00"/>
                </a:highlight>
                <a:latin typeface="+mn-lt"/>
              </a:rPr>
            </a:br>
            <a:br>
              <a:rPr lang="nl-NL" sz="3200" dirty="0">
                <a:solidFill>
                  <a:schemeClr val="tx2"/>
                </a:solidFill>
                <a:highlight>
                  <a:srgbClr val="FFFF00"/>
                </a:highlight>
                <a:latin typeface="+mn-lt"/>
              </a:rPr>
            </a:br>
            <a:r>
              <a:rPr lang="nl-NL" sz="3200" b="1" dirty="0">
                <a:solidFill>
                  <a:schemeClr val="tx2"/>
                </a:solidFill>
                <a:latin typeface="+mn-lt"/>
              </a:rPr>
              <a:t>Ruimtegebruik</a:t>
            </a:r>
            <a:br>
              <a:rPr lang="nl-NL" sz="3200" b="1" dirty="0">
                <a:solidFill>
                  <a:schemeClr val="tx2"/>
                </a:solidFill>
                <a:latin typeface="+mn-lt"/>
              </a:rPr>
            </a:br>
            <a:endParaRPr lang="nl-NL" sz="3200" b="1" dirty="0">
              <a:solidFill>
                <a:schemeClr val="tx2"/>
              </a:solidFill>
              <a:latin typeface="+mn-lt"/>
            </a:endParaRPr>
          </a:p>
        </p:txBody>
      </p:sp>
      <p:pic>
        <p:nvPicPr>
          <p:cNvPr id="2" name="Afbeelding 1">
            <a:extLst>
              <a:ext uri="{FF2B5EF4-FFF2-40B4-BE49-F238E27FC236}">
                <a16:creationId xmlns:a16="http://schemas.microsoft.com/office/drawing/2014/main" id="{02339D3C-0DF4-D348-8337-4D4BD866714D}"/>
              </a:ext>
            </a:extLst>
          </p:cNvPr>
          <p:cNvPicPr>
            <a:picLocks noChangeAspect="1"/>
          </p:cNvPicPr>
          <p:nvPr/>
        </p:nvPicPr>
        <p:blipFill>
          <a:blip r:embed="rId2"/>
          <a:stretch>
            <a:fillRect/>
          </a:stretch>
        </p:blipFill>
        <p:spPr>
          <a:xfrm>
            <a:off x="5906285" y="0"/>
            <a:ext cx="2258079" cy="743343"/>
          </a:xfrm>
          <a:prstGeom prst="rect">
            <a:avLst/>
          </a:prstGeom>
        </p:spPr>
      </p:pic>
      <p:pic>
        <p:nvPicPr>
          <p:cNvPr id="4" name="Afbeelding 3">
            <a:extLst>
              <a:ext uri="{FF2B5EF4-FFF2-40B4-BE49-F238E27FC236}">
                <a16:creationId xmlns:a16="http://schemas.microsoft.com/office/drawing/2014/main" id="{E8C81608-EC6E-90C3-344C-2B038F983F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7225" y="1974753"/>
            <a:ext cx="8811263" cy="4262559"/>
          </a:xfrm>
          <a:prstGeom prst="rect">
            <a:avLst/>
          </a:prstGeom>
        </p:spPr>
      </p:pic>
    </p:spTree>
    <p:extLst>
      <p:ext uri="{BB962C8B-B14F-4D97-AF65-F5344CB8AC3E}">
        <p14:creationId xmlns:p14="http://schemas.microsoft.com/office/powerpoint/2010/main" val="5805609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53</a:t>
            </a:fld>
            <a:endParaRPr dirty="0"/>
          </a:p>
        </p:txBody>
      </p:sp>
      <p:sp>
        <p:nvSpPr>
          <p:cNvPr id="8" name="Titel 1">
            <a:extLst>
              <a:ext uri="{FF2B5EF4-FFF2-40B4-BE49-F238E27FC236}">
                <a16:creationId xmlns:a16="http://schemas.microsoft.com/office/drawing/2014/main" id="{176473F3-10A5-A85E-B158-C071E93B71EA}"/>
              </a:ext>
            </a:extLst>
          </p:cNvPr>
          <p:cNvSpPr>
            <a:spLocks noGrp="1"/>
          </p:cNvSpPr>
          <p:nvPr>
            <p:ph type="title"/>
          </p:nvPr>
        </p:nvSpPr>
        <p:spPr>
          <a:xfrm>
            <a:off x="0" y="274638"/>
            <a:ext cx="12192000" cy="1143000"/>
          </a:xfrm>
        </p:spPr>
        <p:txBody>
          <a:bodyPr>
            <a:noAutofit/>
          </a:bodyPr>
          <a:lstStyle/>
          <a:p>
            <a:br>
              <a:rPr lang="nl-NL" sz="3200" dirty="0">
                <a:solidFill>
                  <a:schemeClr val="tx2"/>
                </a:solidFill>
                <a:highlight>
                  <a:srgbClr val="FFFF00"/>
                </a:highlight>
                <a:latin typeface="+mn-lt"/>
              </a:rPr>
            </a:br>
            <a:br>
              <a:rPr lang="nl-NL" sz="3200" dirty="0">
                <a:solidFill>
                  <a:schemeClr val="tx2"/>
                </a:solidFill>
                <a:highlight>
                  <a:srgbClr val="FFFF00"/>
                </a:highlight>
                <a:latin typeface="+mn-lt"/>
              </a:rPr>
            </a:br>
            <a:r>
              <a:rPr lang="nl-NL" sz="3200" b="1" dirty="0">
                <a:solidFill>
                  <a:schemeClr val="tx2"/>
                </a:solidFill>
                <a:latin typeface="+mn-lt"/>
              </a:rPr>
              <a:t>Omgevingskwaliteiten</a:t>
            </a:r>
            <a:br>
              <a:rPr lang="nl-NL" sz="3200" b="1" dirty="0">
                <a:solidFill>
                  <a:schemeClr val="tx2"/>
                </a:solidFill>
                <a:latin typeface="+mn-lt"/>
              </a:rPr>
            </a:br>
            <a:endParaRPr lang="nl-NL" sz="3200" b="1" dirty="0">
              <a:solidFill>
                <a:schemeClr val="tx2"/>
              </a:solidFill>
              <a:latin typeface="+mn-lt"/>
            </a:endParaRPr>
          </a:p>
        </p:txBody>
      </p:sp>
      <p:pic>
        <p:nvPicPr>
          <p:cNvPr id="2" name="Afbeelding 1">
            <a:extLst>
              <a:ext uri="{FF2B5EF4-FFF2-40B4-BE49-F238E27FC236}">
                <a16:creationId xmlns:a16="http://schemas.microsoft.com/office/drawing/2014/main" id="{02339D3C-0DF4-D348-8337-4D4BD866714D}"/>
              </a:ext>
            </a:extLst>
          </p:cNvPr>
          <p:cNvPicPr>
            <a:picLocks noChangeAspect="1"/>
          </p:cNvPicPr>
          <p:nvPr/>
        </p:nvPicPr>
        <p:blipFill>
          <a:blip r:embed="rId2"/>
          <a:stretch>
            <a:fillRect/>
          </a:stretch>
        </p:blipFill>
        <p:spPr>
          <a:xfrm>
            <a:off x="5906285" y="0"/>
            <a:ext cx="2258079" cy="743343"/>
          </a:xfrm>
          <a:prstGeom prst="rect">
            <a:avLst/>
          </a:prstGeom>
        </p:spPr>
      </p:pic>
      <p:pic>
        <p:nvPicPr>
          <p:cNvPr id="11" name="Afbeelding 10">
            <a:extLst>
              <a:ext uri="{FF2B5EF4-FFF2-40B4-BE49-F238E27FC236}">
                <a16:creationId xmlns:a16="http://schemas.microsoft.com/office/drawing/2014/main" id="{C056427A-3DBF-02F6-83BD-105C51B9DE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9883" y="1988840"/>
            <a:ext cx="7096517" cy="4373859"/>
          </a:xfrm>
          <a:prstGeom prst="rect">
            <a:avLst/>
          </a:prstGeom>
        </p:spPr>
      </p:pic>
    </p:spTree>
    <p:extLst>
      <p:ext uri="{BB962C8B-B14F-4D97-AF65-F5344CB8AC3E}">
        <p14:creationId xmlns:p14="http://schemas.microsoft.com/office/powerpoint/2010/main" val="41273456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54</a:t>
            </a:fld>
            <a:endParaRPr dirty="0"/>
          </a:p>
        </p:txBody>
      </p:sp>
      <p:sp>
        <p:nvSpPr>
          <p:cNvPr id="8" name="Titel 1">
            <a:extLst>
              <a:ext uri="{FF2B5EF4-FFF2-40B4-BE49-F238E27FC236}">
                <a16:creationId xmlns:a16="http://schemas.microsoft.com/office/drawing/2014/main" id="{176473F3-10A5-A85E-B158-C071E93B71EA}"/>
              </a:ext>
            </a:extLst>
          </p:cNvPr>
          <p:cNvSpPr>
            <a:spLocks noGrp="1"/>
          </p:cNvSpPr>
          <p:nvPr>
            <p:ph type="title"/>
          </p:nvPr>
        </p:nvSpPr>
        <p:spPr>
          <a:xfrm>
            <a:off x="0" y="274638"/>
            <a:ext cx="12192000" cy="1143000"/>
          </a:xfrm>
        </p:spPr>
        <p:txBody>
          <a:bodyPr>
            <a:noAutofit/>
          </a:bodyPr>
          <a:lstStyle/>
          <a:p>
            <a:br>
              <a:rPr lang="nl-NL" sz="3200" dirty="0">
                <a:solidFill>
                  <a:schemeClr val="tx2"/>
                </a:solidFill>
                <a:highlight>
                  <a:srgbClr val="FFFF00"/>
                </a:highlight>
                <a:latin typeface="+mn-lt"/>
              </a:rPr>
            </a:br>
            <a:br>
              <a:rPr lang="nl-NL" sz="3200" dirty="0">
                <a:solidFill>
                  <a:schemeClr val="tx2"/>
                </a:solidFill>
                <a:highlight>
                  <a:srgbClr val="FFFF00"/>
                </a:highlight>
                <a:latin typeface="+mn-lt"/>
              </a:rPr>
            </a:br>
            <a:r>
              <a:rPr lang="nl-NL" sz="3200" b="1" dirty="0">
                <a:solidFill>
                  <a:schemeClr val="tx2"/>
                </a:solidFill>
                <a:latin typeface="+mn-lt"/>
              </a:rPr>
              <a:t>Resultaten</a:t>
            </a:r>
            <a:br>
              <a:rPr lang="nl-NL" sz="3200" b="1" dirty="0">
                <a:solidFill>
                  <a:schemeClr val="tx2"/>
                </a:solidFill>
                <a:latin typeface="+mn-lt"/>
              </a:rPr>
            </a:br>
            <a:endParaRPr lang="nl-NL" sz="3200" b="1" dirty="0">
              <a:solidFill>
                <a:schemeClr val="tx2"/>
              </a:solidFill>
              <a:latin typeface="+mn-lt"/>
            </a:endParaRPr>
          </a:p>
        </p:txBody>
      </p:sp>
      <p:pic>
        <p:nvPicPr>
          <p:cNvPr id="2" name="Afbeelding 1">
            <a:extLst>
              <a:ext uri="{FF2B5EF4-FFF2-40B4-BE49-F238E27FC236}">
                <a16:creationId xmlns:a16="http://schemas.microsoft.com/office/drawing/2014/main" id="{02339D3C-0DF4-D348-8337-4D4BD866714D}"/>
              </a:ext>
            </a:extLst>
          </p:cNvPr>
          <p:cNvPicPr>
            <a:picLocks noChangeAspect="1"/>
          </p:cNvPicPr>
          <p:nvPr/>
        </p:nvPicPr>
        <p:blipFill>
          <a:blip r:embed="rId2"/>
          <a:stretch>
            <a:fillRect/>
          </a:stretch>
        </p:blipFill>
        <p:spPr>
          <a:xfrm>
            <a:off x="5906285" y="0"/>
            <a:ext cx="2258079" cy="743343"/>
          </a:xfrm>
          <a:prstGeom prst="rect">
            <a:avLst/>
          </a:prstGeom>
        </p:spPr>
      </p:pic>
      <p:pic>
        <p:nvPicPr>
          <p:cNvPr id="7" name="Afbeelding 6">
            <a:extLst>
              <a:ext uri="{FF2B5EF4-FFF2-40B4-BE49-F238E27FC236}">
                <a16:creationId xmlns:a16="http://schemas.microsoft.com/office/drawing/2014/main" id="{619A39AD-C9C4-EE3F-9C46-D8CE7618DC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7648" y="2037431"/>
            <a:ext cx="2749998" cy="3958495"/>
          </a:xfrm>
          <a:prstGeom prst="rect">
            <a:avLst/>
          </a:prstGeom>
        </p:spPr>
      </p:pic>
      <p:pic>
        <p:nvPicPr>
          <p:cNvPr id="9" name="Afbeelding 8">
            <a:extLst>
              <a:ext uri="{FF2B5EF4-FFF2-40B4-BE49-F238E27FC236}">
                <a16:creationId xmlns:a16="http://schemas.microsoft.com/office/drawing/2014/main" id="{8EA6652A-2C6D-1284-4777-089EE45ECE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1984" y="2009782"/>
            <a:ext cx="3572758" cy="3971497"/>
          </a:xfrm>
          <a:prstGeom prst="rect">
            <a:avLst/>
          </a:prstGeom>
        </p:spPr>
      </p:pic>
    </p:spTree>
    <p:extLst>
      <p:ext uri="{BB962C8B-B14F-4D97-AF65-F5344CB8AC3E}">
        <p14:creationId xmlns:p14="http://schemas.microsoft.com/office/powerpoint/2010/main" val="1707974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4079747" y="1941576"/>
            <a:ext cx="4059935" cy="4192523"/>
          </a:xfrm>
          <a:prstGeom prst="rect">
            <a:avLst/>
          </a:prstGeom>
          <a:blipFill>
            <a:blip r:embed="rId2" cstate="print"/>
            <a:stretch>
              <a:fillRect/>
            </a:stretch>
          </a:blipFill>
        </p:spPr>
        <p:txBody>
          <a:bodyPr wrap="square" lIns="0" tIns="0" rIns="0" bIns="0" rtlCol="0"/>
          <a:lstStyle/>
          <a:p>
            <a:endParaRPr/>
          </a:p>
        </p:txBody>
      </p:sp>
      <p:sp>
        <p:nvSpPr>
          <p:cNvPr id="5" name="object 5"/>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55</a:t>
            </a:fld>
            <a:endParaRPr dirty="0"/>
          </a:p>
        </p:txBody>
      </p:sp>
      <p:sp>
        <p:nvSpPr>
          <p:cNvPr id="8" name="Titel 1">
            <a:extLst>
              <a:ext uri="{FF2B5EF4-FFF2-40B4-BE49-F238E27FC236}">
                <a16:creationId xmlns:a16="http://schemas.microsoft.com/office/drawing/2014/main" id="{176473F3-10A5-A85E-B158-C071E93B71EA}"/>
              </a:ext>
            </a:extLst>
          </p:cNvPr>
          <p:cNvSpPr>
            <a:spLocks noGrp="1"/>
          </p:cNvSpPr>
          <p:nvPr>
            <p:ph type="title"/>
          </p:nvPr>
        </p:nvSpPr>
        <p:spPr>
          <a:xfrm>
            <a:off x="0" y="274638"/>
            <a:ext cx="12192000" cy="1143000"/>
          </a:xfrm>
        </p:spPr>
        <p:txBody>
          <a:bodyPr>
            <a:noAutofit/>
          </a:bodyPr>
          <a:lstStyle/>
          <a:p>
            <a:br>
              <a:rPr lang="nl-NL" sz="3200" dirty="0">
                <a:solidFill>
                  <a:schemeClr val="tx2"/>
                </a:solidFill>
                <a:highlight>
                  <a:srgbClr val="FFFF00"/>
                </a:highlight>
                <a:latin typeface="+mn-lt"/>
              </a:rPr>
            </a:br>
            <a:br>
              <a:rPr lang="nl-NL" sz="3200" dirty="0">
                <a:solidFill>
                  <a:schemeClr val="tx2"/>
                </a:solidFill>
                <a:highlight>
                  <a:srgbClr val="FFFF00"/>
                </a:highlight>
                <a:latin typeface="+mn-lt"/>
              </a:rPr>
            </a:br>
            <a:r>
              <a:rPr lang="nl-NL" sz="3200" b="1" dirty="0">
                <a:solidFill>
                  <a:schemeClr val="tx2"/>
                </a:solidFill>
                <a:latin typeface="+mn-lt"/>
              </a:rPr>
              <a:t>Methode</a:t>
            </a:r>
            <a:br>
              <a:rPr lang="nl-NL" sz="3200" b="1" dirty="0">
                <a:solidFill>
                  <a:schemeClr val="tx2"/>
                </a:solidFill>
                <a:latin typeface="+mn-lt"/>
              </a:rPr>
            </a:br>
            <a:endParaRPr lang="nl-NL" sz="3200" b="1" dirty="0">
              <a:solidFill>
                <a:schemeClr val="tx2"/>
              </a:solidFill>
              <a:latin typeface="+mn-lt"/>
            </a:endParaRPr>
          </a:p>
        </p:txBody>
      </p:sp>
      <p:pic>
        <p:nvPicPr>
          <p:cNvPr id="2" name="Afbeelding 1">
            <a:extLst>
              <a:ext uri="{FF2B5EF4-FFF2-40B4-BE49-F238E27FC236}">
                <a16:creationId xmlns:a16="http://schemas.microsoft.com/office/drawing/2014/main" id="{02339D3C-0DF4-D348-8337-4D4BD866714D}"/>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21514521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079776" y="1628800"/>
            <a:ext cx="4486275" cy="2253822"/>
          </a:xfrm>
          <a:prstGeom prst="rect">
            <a:avLst/>
          </a:prstGeom>
        </p:spPr>
        <p:txBody>
          <a:bodyPr vert="horz" wrap="square" lIns="0" tIns="85725" rIns="0" bIns="0" rtlCol="0">
            <a:spAutoFit/>
          </a:bodyPr>
          <a:lstStyle/>
          <a:p>
            <a:pPr marL="12700">
              <a:lnSpc>
                <a:spcPct val="100000"/>
              </a:lnSpc>
              <a:spcBef>
                <a:spcPts val="675"/>
              </a:spcBef>
              <a:buClr>
                <a:srgbClr val="006FC0"/>
              </a:buClr>
              <a:tabLst>
                <a:tab pos="354965" algn="l"/>
                <a:tab pos="355600" algn="l"/>
              </a:tabLst>
            </a:pPr>
            <a:endParaRPr lang="nl-NL" sz="2400" spc="-5" dirty="0">
              <a:cs typeface="Carlito"/>
            </a:endParaRPr>
          </a:p>
          <a:p>
            <a:pPr marL="355600" indent="-342900">
              <a:lnSpc>
                <a:spcPct val="100000"/>
              </a:lnSpc>
              <a:spcBef>
                <a:spcPts val="675"/>
              </a:spcBef>
              <a:buClr>
                <a:srgbClr val="006FC0"/>
              </a:buClr>
              <a:buFont typeface="Arial"/>
              <a:buChar char="•"/>
              <a:tabLst>
                <a:tab pos="354965" algn="l"/>
                <a:tab pos="355600" algn="l"/>
              </a:tabLst>
            </a:pPr>
            <a:r>
              <a:rPr sz="2400" spc="-5" dirty="0">
                <a:cs typeface="Carlito"/>
              </a:rPr>
              <a:t>Elk </a:t>
            </a:r>
            <a:r>
              <a:rPr sz="2400" dirty="0">
                <a:cs typeface="Carlito"/>
              </a:rPr>
              <a:t>idee is</a:t>
            </a:r>
            <a:r>
              <a:rPr sz="2400" spc="-15" dirty="0">
                <a:cs typeface="Carlito"/>
              </a:rPr>
              <a:t> </a:t>
            </a:r>
            <a:r>
              <a:rPr sz="2400" spc="-25" dirty="0">
                <a:cs typeface="Carlito"/>
              </a:rPr>
              <a:t>welkom</a:t>
            </a:r>
            <a:endParaRPr sz="2400" dirty="0">
              <a:cs typeface="Carlito"/>
            </a:endParaRPr>
          </a:p>
          <a:p>
            <a:pPr marL="355600" indent="-342900">
              <a:lnSpc>
                <a:spcPct val="100000"/>
              </a:lnSpc>
              <a:spcBef>
                <a:spcPts val="575"/>
              </a:spcBef>
              <a:buClr>
                <a:srgbClr val="006FC0"/>
              </a:buClr>
              <a:buFont typeface="Arial"/>
              <a:buChar char="•"/>
              <a:tabLst>
                <a:tab pos="354965" algn="l"/>
                <a:tab pos="355600" algn="l"/>
              </a:tabLst>
            </a:pPr>
            <a:r>
              <a:rPr sz="2400" spc="-5" dirty="0">
                <a:cs typeface="Carlito"/>
              </a:rPr>
              <a:t>Niet eens, dan </a:t>
            </a:r>
            <a:r>
              <a:rPr lang="nl-NL" sz="2400" spc="-5" dirty="0">
                <a:cs typeface="Carlito"/>
              </a:rPr>
              <a:t>beter </a:t>
            </a:r>
            <a:r>
              <a:rPr sz="2400" dirty="0">
                <a:cs typeface="Carlito"/>
              </a:rPr>
              <a:t>idee</a:t>
            </a:r>
            <a:r>
              <a:rPr sz="2400" spc="-70" dirty="0">
                <a:cs typeface="Carlito"/>
              </a:rPr>
              <a:t> </a:t>
            </a:r>
            <a:r>
              <a:rPr sz="2400" spc="-10" dirty="0">
                <a:cs typeface="Carlito"/>
              </a:rPr>
              <a:t>leveren</a:t>
            </a:r>
            <a:endParaRPr sz="2400" dirty="0">
              <a:cs typeface="Carlito"/>
            </a:endParaRPr>
          </a:p>
          <a:p>
            <a:pPr marL="355600" indent="-342900">
              <a:lnSpc>
                <a:spcPct val="100000"/>
              </a:lnSpc>
              <a:spcBef>
                <a:spcPts val="575"/>
              </a:spcBef>
              <a:buClr>
                <a:srgbClr val="006FC0"/>
              </a:buClr>
              <a:buFont typeface="Arial"/>
              <a:buChar char="•"/>
              <a:tabLst>
                <a:tab pos="354965" algn="l"/>
                <a:tab pos="355600" algn="l"/>
              </a:tabLst>
            </a:pPr>
            <a:r>
              <a:rPr lang="nl-NL" sz="2400" spc="-15" dirty="0">
                <a:cs typeface="Carlito"/>
              </a:rPr>
              <a:t>Kort en duidelijk zijn</a:t>
            </a:r>
            <a:endParaRPr lang="nl-NL" sz="2400" dirty="0">
              <a:cs typeface="Carlito"/>
            </a:endParaRPr>
          </a:p>
          <a:p>
            <a:pPr marL="355600" indent="-342900">
              <a:lnSpc>
                <a:spcPct val="100000"/>
              </a:lnSpc>
              <a:spcBef>
                <a:spcPts val="575"/>
              </a:spcBef>
              <a:buClr>
                <a:srgbClr val="006FC0"/>
              </a:buClr>
              <a:buFont typeface="Arial"/>
              <a:buChar char="•"/>
              <a:tabLst>
                <a:tab pos="354965" algn="l"/>
                <a:tab pos="355600" algn="l"/>
              </a:tabLst>
            </a:pPr>
            <a:r>
              <a:rPr lang="nl-NL" sz="2400" dirty="0">
                <a:cs typeface="Carlito"/>
              </a:rPr>
              <a:t>Meteen schetsen en schrijven</a:t>
            </a:r>
            <a:endParaRPr sz="2400" dirty="0">
              <a:cs typeface="Carlito"/>
            </a:endParaRPr>
          </a:p>
        </p:txBody>
      </p:sp>
      <p:sp>
        <p:nvSpPr>
          <p:cNvPr id="5" name="object 5"/>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56</a:t>
            </a:fld>
            <a:endParaRPr dirty="0"/>
          </a:p>
        </p:txBody>
      </p:sp>
      <p:sp>
        <p:nvSpPr>
          <p:cNvPr id="8" name="Titel 1">
            <a:extLst>
              <a:ext uri="{FF2B5EF4-FFF2-40B4-BE49-F238E27FC236}">
                <a16:creationId xmlns:a16="http://schemas.microsoft.com/office/drawing/2014/main" id="{0A64C412-E97C-2B42-898A-5016BE33124C}"/>
              </a:ext>
            </a:extLst>
          </p:cNvPr>
          <p:cNvSpPr>
            <a:spLocks noGrp="1"/>
          </p:cNvSpPr>
          <p:nvPr>
            <p:ph type="title"/>
          </p:nvPr>
        </p:nvSpPr>
        <p:spPr>
          <a:xfrm>
            <a:off x="0" y="274638"/>
            <a:ext cx="12192000" cy="1143000"/>
          </a:xfrm>
        </p:spPr>
        <p:txBody>
          <a:bodyPr>
            <a:noAutofit/>
          </a:bodyPr>
          <a:lstStyle/>
          <a:p>
            <a:br>
              <a:rPr lang="nl-NL" sz="3200" dirty="0">
                <a:solidFill>
                  <a:schemeClr val="tx2"/>
                </a:solidFill>
                <a:highlight>
                  <a:srgbClr val="FFFF00"/>
                </a:highlight>
                <a:latin typeface="+mn-lt"/>
              </a:rPr>
            </a:br>
            <a:br>
              <a:rPr lang="nl-NL" sz="3200" dirty="0">
                <a:solidFill>
                  <a:schemeClr val="tx2"/>
                </a:solidFill>
                <a:highlight>
                  <a:srgbClr val="FFFF00"/>
                </a:highlight>
                <a:latin typeface="+mn-lt"/>
              </a:rPr>
            </a:br>
            <a:r>
              <a:rPr lang="nl-NL" sz="3200" b="1" dirty="0">
                <a:solidFill>
                  <a:schemeClr val="tx2"/>
                </a:solidFill>
                <a:latin typeface="+mn-lt"/>
              </a:rPr>
              <a:t>Spelregels</a:t>
            </a:r>
            <a:br>
              <a:rPr lang="nl-NL" sz="3200" b="1" dirty="0">
                <a:solidFill>
                  <a:schemeClr val="tx2"/>
                </a:solidFill>
                <a:latin typeface="+mn-lt"/>
              </a:rPr>
            </a:br>
            <a:endParaRPr lang="nl-NL" sz="3200" b="1" dirty="0">
              <a:solidFill>
                <a:schemeClr val="tx2"/>
              </a:solidFill>
              <a:latin typeface="+mn-lt"/>
            </a:endParaRPr>
          </a:p>
        </p:txBody>
      </p:sp>
      <p:pic>
        <p:nvPicPr>
          <p:cNvPr id="2" name="Afbeelding 1">
            <a:extLst>
              <a:ext uri="{FF2B5EF4-FFF2-40B4-BE49-F238E27FC236}">
                <a16:creationId xmlns:a16="http://schemas.microsoft.com/office/drawing/2014/main" id="{183EC0FA-DB95-5CE2-EE16-7BDB5372ACB2}"/>
              </a:ext>
            </a:extLst>
          </p:cNvPr>
          <p:cNvPicPr>
            <a:picLocks noChangeAspect="1"/>
          </p:cNvPicPr>
          <p:nvPr/>
        </p:nvPicPr>
        <p:blipFill>
          <a:blip r:embed="rId2"/>
          <a:stretch>
            <a:fillRect/>
          </a:stretch>
        </p:blipFill>
        <p:spPr>
          <a:xfrm>
            <a:off x="5906285" y="0"/>
            <a:ext cx="2258079" cy="743343"/>
          </a:xfrm>
          <a:prstGeom prst="rect">
            <a:avLst/>
          </a:prstGeom>
        </p:spPr>
      </p:pic>
    </p:spTree>
    <p:extLst>
      <p:ext uri="{BB962C8B-B14F-4D97-AF65-F5344CB8AC3E}">
        <p14:creationId xmlns:p14="http://schemas.microsoft.com/office/powerpoint/2010/main" val="42011292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57</a:t>
            </a:fld>
            <a:endParaRPr dirty="0"/>
          </a:p>
        </p:txBody>
      </p:sp>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48680"/>
            <a:ext cx="12192000" cy="1143000"/>
          </a:xfrm>
        </p:spPr>
        <p:txBody>
          <a:bodyPr>
            <a:noAutofit/>
          </a:bodyPr>
          <a:lstStyle/>
          <a:p>
            <a:br>
              <a:rPr lang="nl-NL" sz="3200" dirty="0">
                <a:solidFill>
                  <a:schemeClr val="tx2"/>
                </a:solidFill>
                <a:highlight>
                  <a:srgbClr val="FFFF00"/>
                </a:highlight>
                <a:latin typeface="+mn-lt"/>
              </a:rPr>
            </a:br>
            <a:br>
              <a:rPr lang="nl-NL" sz="3200" dirty="0">
                <a:solidFill>
                  <a:schemeClr val="tx2"/>
                </a:solidFill>
                <a:highlight>
                  <a:srgbClr val="FFFF00"/>
                </a:highlight>
                <a:latin typeface="+mn-lt"/>
              </a:rPr>
            </a:br>
            <a:r>
              <a:rPr lang="nl-NL" sz="3200" b="1" dirty="0">
                <a:solidFill>
                  <a:schemeClr val="tx2"/>
                </a:solidFill>
                <a:latin typeface="+mn-lt"/>
              </a:rPr>
              <a:t>Groepsindeling ronde I</a:t>
            </a:r>
            <a:br>
              <a:rPr lang="nl-NL" sz="3200" b="1" dirty="0">
                <a:solidFill>
                  <a:schemeClr val="tx2"/>
                </a:solidFill>
                <a:latin typeface="+mn-lt"/>
              </a:rPr>
            </a:br>
            <a:endParaRPr lang="nl-NL" sz="3200" b="1" dirty="0">
              <a:solidFill>
                <a:schemeClr val="tx2"/>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2"/>
          <a:stretch>
            <a:fillRect/>
          </a:stretch>
        </p:blipFill>
        <p:spPr>
          <a:xfrm>
            <a:off x="5906285" y="0"/>
            <a:ext cx="2258079" cy="743343"/>
          </a:xfrm>
          <a:prstGeom prst="rect">
            <a:avLst/>
          </a:prstGeom>
        </p:spPr>
      </p:pic>
      <p:sp>
        <p:nvSpPr>
          <p:cNvPr id="3" name="Tekstvak 2">
            <a:extLst>
              <a:ext uri="{FF2B5EF4-FFF2-40B4-BE49-F238E27FC236}">
                <a16:creationId xmlns:a16="http://schemas.microsoft.com/office/drawing/2014/main" id="{37AF4A15-0462-B6E4-2E00-3C02D9E2E67F}"/>
              </a:ext>
            </a:extLst>
          </p:cNvPr>
          <p:cNvSpPr txBox="1"/>
          <p:nvPr/>
        </p:nvSpPr>
        <p:spPr>
          <a:xfrm>
            <a:off x="1415480" y="2492896"/>
            <a:ext cx="2810385" cy="707886"/>
          </a:xfrm>
          <a:prstGeom prst="rect">
            <a:avLst/>
          </a:prstGeom>
          <a:solidFill>
            <a:schemeClr val="bg1"/>
          </a:solidFill>
        </p:spPr>
        <p:txBody>
          <a:bodyPr wrap="none" rtlCol="0">
            <a:spAutoFit/>
          </a:bodyPr>
          <a:lstStyle/>
          <a:p>
            <a:r>
              <a:rPr lang="nl-NL" sz="2000" b="1" dirty="0"/>
              <a:t>Mondiaal Ondernemend</a:t>
            </a:r>
          </a:p>
          <a:p>
            <a:pPr marL="285750" indent="-285750">
              <a:buClr>
                <a:srgbClr val="0070C0"/>
              </a:buClr>
              <a:buFont typeface="Arial" panose="020B0604020202020204" pitchFamily="34" charset="0"/>
              <a:buChar char="•"/>
            </a:pPr>
            <a:r>
              <a:rPr lang="nl-NL" sz="2000" dirty="0"/>
              <a:t>[Deelnemers invullen]</a:t>
            </a:r>
          </a:p>
        </p:txBody>
      </p:sp>
      <p:sp>
        <p:nvSpPr>
          <p:cNvPr id="4" name="Tekstvak 3">
            <a:extLst>
              <a:ext uri="{FF2B5EF4-FFF2-40B4-BE49-F238E27FC236}">
                <a16:creationId xmlns:a16="http://schemas.microsoft.com/office/drawing/2014/main" id="{344069AF-3B52-16D6-6269-77F5B0F464D1}"/>
              </a:ext>
            </a:extLst>
          </p:cNvPr>
          <p:cNvSpPr txBox="1"/>
          <p:nvPr/>
        </p:nvSpPr>
        <p:spPr>
          <a:xfrm>
            <a:off x="2362873" y="4001998"/>
            <a:ext cx="2764924" cy="707886"/>
          </a:xfrm>
          <a:prstGeom prst="rect">
            <a:avLst/>
          </a:prstGeom>
          <a:solidFill>
            <a:schemeClr val="bg1"/>
          </a:solidFill>
        </p:spPr>
        <p:txBody>
          <a:bodyPr wrap="none" rtlCol="0">
            <a:spAutoFit/>
          </a:bodyPr>
          <a:lstStyle/>
          <a:p>
            <a:r>
              <a:rPr lang="nl-NL" sz="2000" b="1" dirty="0"/>
              <a:t>Groen Land</a:t>
            </a:r>
          </a:p>
          <a:p>
            <a:pPr marL="285750" indent="-285750">
              <a:buClr>
                <a:srgbClr val="0070C0"/>
              </a:buClr>
              <a:buFont typeface="Arial" panose="020B0604020202020204" pitchFamily="34" charset="0"/>
              <a:buChar char="•"/>
            </a:pPr>
            <a:r>
              <a:rPr lang="nl-NL" sz="2000" dirty="0"/>
              <a:t>[Deelnemers invullen]</a:t>
            </a:r>
          </a:p>
        </p:txBody>
      </p:sp>
      <p:sp>
        <p:nvSpPr>
          <p:cNvPr id="6" name="Tekstvak 5">
            <a:extLst>
              <a:ext uri="{FF2B5EF4-FFF2-40B4-BE49-F238E27FC236}">
                <a16:creationId xmlns:a16="http://schemas.microsoft.com/office/drawing/2014/main" id="{A0280E12-62C3-9376-4BBB-9C08F02B58EB}"/>
              </a:ext>
            </a:extLst>
          </p:cNvPr>
          <p:cNvSpPr txBox="1"/>
          <p:nvPr/>
        </p:nvSpPr>
        <p:spPr>
          <a:xfrm>
            <a:off x="6004364" y="4709884"/>
            <a:ext cx="2764924" cy="707886"/>
          </a:xfrm>
          <a:prstGeom prst="rect">
            <a:avLst/>
          </a:prstGeom>
          <a:solidFill>
            <a:schemeClr val="bg1"/>
          </a:solidFill>
        </p:spPr>
        <p:txBody>
          <a:bodyPr wrap="none" rtlCol="0">
            <a:spAutoFit/>
          </a:bodyPr>
          <a:lstStyle/>
          <a:p>
            <a:r>
              <a:rPr lang="nl-NL" sz="2000" b="1" dirty="0"/>
              <a:t>Regionaal Geworteld</a:t>
            </a:r>
          </a:p>
          <a:p>
            <a:pPr marL="285750" indent="-285750">
              <a:buClr>
                <a:srgbClr val="0070C0"/>
              </a:buClr>
              <a:buFont typeface="Arial" panose="020B0604020202020204" pitchFamily="34" charset="0"/>
              <a:buChar char="•"/>
            </a:pPr>
            <a:r>
              <a:rPr lang="nl-NL" sz="2000" dirty="0"/>
              <a:t>[Deelnemers invullen]</a:t>
            </a:r>
          </a:p>
        </p:txBody>
      </p:sp>
      <p:sp>
        <p:nvSpPr>
          <p:cNvPr id="7" name="Tekstvak 6">
            <a:extLst>
              <a:ext uri="{FF2B5EF4-FFF2-40B4-BE49-F238E27FC236}">
                <a16:creationId xmlns:a16="http://schemas.microsoft.com/office/drawing/2014/main" id="{39359A97-AADB-597D-F9D7-C05BADFAB64A}"/>
              </a:ext>
            </a:extLst>
          </p:cNvPr>
          <p:cNvSpPr txBox="1"/>
          <p:nvPr/>
        </p:nvSpPr>
        <p:spPr>
          <a:xfrm>
            <a:off x="8616280" y="2820348"/>
            <a:ext cx="2764924" cy="707886"/>
          </a:xfrm>
          <a:prstGeom prst="rect">
            <a:avLst/>
          </a:prstGeom>
          <a:solidFill>
            <a:schemeClr val="bg1"/>
          </a:solidFill>
        </p:spPr>
        <p:txBody>
          <a:bodyPr wrap="none" rtlCol="0">
            <a:spAutoFit/>
          </a:bodyPr>
          <a:lstStyle/>
          <a:p>
            <a:r>
              <a:rPr lang="nl-NL" sz="2000" b="1" dirty="0"/>
              <a:t>Snelle Wereld</a:t>
            </a:r>
          </a:p>
          <a:p>
            <a:pPr marL="285750" indent="-285750">
              <a:buClr>
                <a:srgbClr val="0070C0"/>
              </a:buClr>
              <a:buFont typeface="Arial" panose="020B0604020202020204" pitchFamily="34" charset="0"/>
              <a:buChar char="•"/>
            </a:pPr>
            <a:r>
              <a:rPr lang="nl-NL" sz="2000" dirty="0"/>
              <a:t>[Deelnemers invullen]</a:t>
            </a:r>
          </a:p>
        </p:txBody>
      </p:sp>
    </p:spTree>
    <p:extLst>
      <p:ext uri="{BB962C8B-B14F-4D97-AF65-F5344CB8AC3E}">
        <p14:creationId xmlns:p14="http://schemas.microsoft.com/office/powerpoint/2010/main" val="59435630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E3EF851D-5E26-568F-1F4E-9679D700DB7C}"/>
              </a:ext>
            </a:extLst>
          </p:cNvPr>
          <p:cNvSpPr txBox="1">
            <a:spLocks/>
          </p:cNvSpPr>
          <p:nvPr/>
        </p:nvSpPr>
        <p:spPr>
          <a:xfrm>
            <a:off x="0" y="274638"/>
            <a:ext cx="12192000" cy="1143000"/>
          </a:xfrm>
          <a:prstGeom prst="rect">
            <a:avLst/>
          </a:prstGeom>
        </p:spPr>
        <p:txBody>
          <a:bodyPr vert="horz" wrap="square" lIns="0" tIns="0" rIns="0" bIns="0" rtlCol="0" anchor="ctr">
            <a:noAutofit/>
          </a:bodyPr>
          <a:lstStyle>
            <a:lvl1pPr algn="ctr" defTabSz="914400" rtl="0" eaLnBrk="1" latinLnBrk="0" hangingPunct="1">
              <a:spcBef>
                <a:spcPct val="0"/>
              </a:spcBef>
              <a:buNone/>
              <a:defRPr sz="3200" b="1" i="0" kern="1200">
                <a:solidFill>
                  <a:srgbClr val="375F92"/>
                </a:solidFill>
                <a:latin typeface="Carlito"/>
                <a:ea typeface="+mj-ea"/>
                <a:cs typeface="Carlito"/>
              </a:defRPr>
            </a:lvl1pPr>
          </a:lstStyle>
          <a:p>
            <a:br>
              <a:rPr lang="nl-NL" dirty="0">
                <a:solidFill>
                  <a:schemeClr val="tx2"/>
                </a:solidFill>
                <a:highlight>
                  <a:srgbClr val="FFFF00"/>
                </a:highlight>
                <a:latin typeface="+mn-lt"/>
              </a:rPr>
            </a:br>
            <a:br>
              <a:rPr lang="nl-NL" dirty="0">
                <a:solidFill>
                  <a:schemeClr val="tx2"/>
                </a:solidFill>
                <a:highlight>
                  <a:srgbClr val="FFFF00"/>
                </a:highlight>
                <a:latin typeface="+mn-lt"/>
              </a:rPr>
            </a:br>
            <a:r>
              <a:rPr lang="nl-NL" dirty="0">
                <a:solidFill>
                  <a:schemeClr val="tx2"/>
                </a:solidFill>
                <a:latin typeface="+mn-lt"/>
              </a:rPr>
              <a:t>Vraag over oefening</a:t>
            </a:r>
            <a:br>
              <a:rPr lang="nl-NL" dirty="0">
                <a:solidFill>
                  <a:schemeClr val="tx2"/>
                </a:solidFill>
                <a:latin typeface="+mn-lt"/>
              </a:rPr>
            </a:br>
            <a:endParaRPr lang="nl-NL" dirty="0">
              <a:solidFill>
                <a:schemeClr val="tx2"/>
              </a:solidFill>
              <a:latin typeface="+mn-lt"/>
            </a:endParaRPr>
          </a:p>
        </p:txBody>
      </p:sp>
      <p:sp>
        <p:nvSpPr>
          <p:cNvPr id="7" name="object 5">
            <a:extLst>
              <a:ext uri="{FF2B5EF4-FFF2-40B4-BE49-F238E27FC236}">
                <a16:creationId xmlns:a16="http://schemas.microsoft.com/office/drawing/2014/main" id="{90FCFD5A-E034-9BB3-BDB5-441DC3E2F3F2}"/>
              </a:ext>
            </a:extLst>
          </p:cNvPr>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58</a:t>
            </a:fld>
            <a:endParaRPr dirty="0"/>
          </a:p>
        </p:txBody>
      </p:sp>
      <p:sp>
        <p:nvSpPr>
          <p:cNvPr id="8" name="object 3">
            <a:extLst>
              <a:ext uri="{FF2B5EF4-FFF2-40B4-BE49-F238E27FC236}">
                <a16:creationId xmlns:a16="http://schemas.microsoft.com/office/drawing/2014/main" id="{3B1070F7-8B3A-D748-7602-2B33128C22E6}"/>
              </a:ext>
            </a:extLst>
          </p:cNvPr>
          <p:cNvSpPr txBox="1"/>
          <p:nvPr/>
        </p:nvSpPr>
        <p:spPr>
          <a:xfrm>
            <a:off x="1847528" y="1669400"/>
            <a:ext cx="8712968" cy="764312"/>
          </a:xfrm>
          <a:prstGeom prst="rect">
            <a:avLst/>
          </a:prstGeom>
        </p:spPr>
        <p:txBody>
          <a:bodyPr vert="horz" wrap="square" lIns="0" tIns="12700" rIns="0" bIns="0" rtlCol="0">
            <a:spAutoFit/>
          </a:bodyPr>
          <a:lstStyle/>
          <a:p>
            <a:pPr marL="355600" indent="-342900">
              <a:lnSpc>
                <a:spcPct val="100000"/>
              </a:lnSpc>
              <a:spcBef>
                <a:spcPts val="100"/>
              </a:spcBef>
              <a:buClr>
                <a:srgbClr val="0070C0"/>
              </a:buClr>
              <a:buFont typeface="Arial" panose="020B0604020202020204" pitchFamily="34" charset="0"/>
              <a:buChar char="•"/>
            </a:pPr>
            <a:r>
              <a:rPr lang="nl-NL" sz="2400" spc="-35" dirty="0">
                <a:cs typeface="Carlito"/>
              </a:rPr>
              <a:t>Wat zijn de belangrijkste highlights uit de vertaling van de scenario’s?</a:t>
            </a:r>
          </a:p>
          <a:p>
            <a:pPr marL="355600" indent="-342900">
              <a:lnSpc>
                <a:spcPct val="100000"/>
              </a:lnSpc>
              <a:spcBef>
                <a:spcPts val="100"/>
              </a:spcBef>
              <a:buClr>
                <a:srgbClr val="0070C0"/>
              </a:buClr>
              <a:buFont typeface="Arial" panose="020B0604020202020204" pitchFamily="34" charset="0"/>
              <a:buChar char="•"/>
            </a:pPr>
            <a:r>
              <a:rPr lang="nl-NL" sz="2400" spc="-35" dirty="0">
                <a:cs typeface="Carlito"/>
              </a:rPr>
              <a:t>Wat geef je de andere deelnemers mee over de manier van werken? </a:t>
            </a:r>
          </a:p>
        </p:txBody>
      </p:sp>
      <p:pic>
        <p:nvPicPr>
          <p:cNvPr id="2" name="Afbeelding 1">
            <a:extLst>
              <a:ext uri="{FF2B5EF4-FFF2-40B4-BE49-F238E27FC236}">
                <a16:creationId xmlns:a16="http://schemas.microsoft.com/office/drawing/2014/main" id="{11A014E6-061A-8A52-BC3F-15C07A9079A3}"/>
              </a:ext>
            </a:extLst>
          </p:cNvPr>
          <p:cNvPicPr>
            <a:picLocks noChangeAspect="1"/>
          </p:cNvPicPr>
          <p:nvPr/>
        </p:nvPicPr>
        <p:blipFill>
          <a:blip r:embed="rId2"/>
          <a:stretch>
            <a:fillRect/>
          </a:stretch>
        </p:blipFill>
        <p:spPr>
          <a:xfrm>
            <a:off x="5906285" y="0"/>
            <a:ext cx="2258079" cy="743343"/>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59</a:t>
            </a:fld>
            <a:endParaRPr lang="nl-NL" altLang="nl-NL" sz="1200" b="1" dirty="0"/>
          </a:p>
        </p:txBody>
      </p:sp>
      <p:pic>
        <p:nvPicPr>
          <p:cNvPr id="2" name="Afbeelding 1">
            <a:extLst>
              <a:ext uri="{FF2B5EF4-FFF2-40B4-BE49-F238E27FC236}">
                <a16:creationId xmlns:a16="http://schemas.microsoft.com/office/drawing/2014/main" id="{DA227AC0-D00C-1FB7-FB01-03095FF980F1}"/>
              </a:ext>
            </a:extLst>
          </p:cNvPr>
          <p:cNvPicPr>
            <a:picLocks noChangeAspect="1"/>
          </p:cNvPicPr>
          <p:nvPr/>
        </p:nvPicPr>
        <p:blipFill>
          <a:blip r:embed="rId3"/>
          <a:stretch>
            <a:fillRect/>
          </a:stretch>
        </p:blipFill>
        <p:spPr>
          <a:xfrm>
            <a:off x="5906285" y="0"/>
            <a:ext cx="2258079" cy="743343"/>
          </a:xfrm>
          <a:prstGeom prst="rect">
            <a:avLst/>
          </a:prstGeom>
        </p:spPr>
      </p:pic>
      <p:pic>
        <p:nvPicPr>
          <p:cNvPr id="10" name="Afbeelding 6">
            <a:extLst>
              <a:ext uri="{FF2B5EF4-FFF2-40B4-BE49-F238E27FC236}">
                <a16:creationId xmlns:a16="http://schemas.microsoft.com/office/drawing/2014/main" id="{32B48456-5F6B-41C5-3E9F-4685734E31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1808" y="2205038"/>
            <a:ext cx="5624512" cy="346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31845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2924944"/>
            <a:ext cx="12192000" cy="1143000"/>
          </a:xfrm>
        </p:spPr>
        <p:txBody>
          <a:bodyPr>
            <a:normAutofit fontScale="90000"/>
          </a:bodyPr>
          <a:lstStyle/>
          <a:p>
            <a:r>
              <a:rPr lang="nl-NL" b="1" dirty="0">
                <a:solidFill>
                  <a:schemeClr val="tx2"/>
                </a:solidFill>
              </a:rPr>
              <a:t>Ruimtelijke Verkenning en gebruik </a:t>
            </a:r>
            <a:br>
              <a:rPr lang="nl-NL" b="1" dirty="0">
                <a:solidFill>
                  <a:schemeClr val="tx2"/>
                </a:solidFill>
              </a:rPr>
            </a:br>
            <a:r>
              <a:rPr lang="nl-NL" b="1" dirty="0">
                <a:solidFill>
                  <a:schemeClr val="tx2"/>
                </a:solidFill>
              </a:rPr>
              <a:t>bij omgevingsvisies</a:t>
            </a: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6</a:t>
            </a:fld>
            <a:endParaRPr lang="nl-NL" altLang="nl-NL" sz="1200" b="1" dirty="0"/>
          </a:p>
        </p:txBody>
      </p:sp>
      <p:pic>
        <p:nvPicPr>
          <p:cNvPr id="2" name="Afbeelding 1">
            <a:extLst>
              <a:ext uri="{FF2B5EF4-FFF2-40B4-BE49-F238E27FC236}">
                <a16:creationId xmlns:a16="http://schemas.microsoft.com/office/drawing/2014/main" id="{DA227AC0-D00C-1FB7-FB01-03095FF980F1}"/>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377678370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2924944"/>
            <a:ext cx="12192000" cy="1143000"/>
          </a:xfrm>
        </p:spPr>
        <p:txBody>
          <a:bodyPr>
            <a:normAutofit fontScale="90000"/>
          </a:bodyPr>
          <a:lstStyle/>
          <a:p>
            <a:r>
              <a:rPr lang="nl-NL" b="1" dirty="0">
                <a:solidFill>
                  <a:schemeClr val="tx2"/>
                </a:solidFill>
              </a:rPr>
              <a:t>Oefening, ronde II: een voorkeursvariant                                      en -strategie maken</a:t>
            </a: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60</a:t>
            </a:fld>
            <a:endParaRPr lang="nl-NL" altLang="nl-NL" sz="1200" b="1" dirty="0"/>
          </a:p>
        </p:txBody>
      </p:sp>
      <p:pic>
        <p:nvPicPr>
          <p:cNvPr id="2" name="Afbeelding 1">
            <a:extLst>
              <a:ext uri="{FF2B5EF4-FFF2-40B4-BE49-F238E27FC236}">
                <a16:creationId xmlns:a16="http://schemas.microsoft.com/office/drawing/2014/main" id="{DA227AC0-D00C-1FB7-FB01-03095FF980F1}"/>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21558507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415480" y="1772816"/>
            <a:ext cx="9433048" cy="4275594"/>
          </a:xfrm>
          <a:prstGeom prst="rect">
            <a:avLst/>
          </a:prstGeom>
        </p:spPr>
        <p:txBody>
          <a:bodyPr vert="horz" wrap="square" lIns="0" tIns="111760" rIns="0" bIns="0" rtlCol="0">
            <a:spAutoFit/>
          </a:bodyPr>
          <a:lstStyle/>
          <a:p>
            <a:pPr marL="342900" lvl="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De deelnemers verdelen zich </a:t>
            </a:r>
            <a:r>
              <a:rPr lang="nl-NL" sz="2400" kern="100">
                <a:effectLst/>
                <a:latin typeface="Calibri" panose="020F0502020204030204" pitchFamily="34" charset="0"/>
                <a:ea typeface="Calibri" panose="020F0502020204030204" pitchFamily="34" charset="0"/>
                <a:cs typeface="Times New Roman" panose="02020603050405020304" pitchFamily="18" charset="0"/>
              </a:rPr>
              <a:t>over vier nieuwe </a:t>
            </a: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groepen </a:t>
            </a:r>
          </a:p>
          <a:p>
            <a:pPr marL="342900" lvl="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De organisatoren faciliteren elk een groepen</a:t>
            </a:r>
          </a:p>
          <a:p>
            <a:pPr marL="342900" lvl="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De deelnemers stellen zich kort aan elkaar voor </a:t>
            </a:r>
          </a:p>
          <a:p>
            <a:pPr marL="342900" lvl="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Opdracht: een voorkeursvariant en -strategie maken die het vraagstuk zo succesvol </a:t>
            </a:r>
            <a:r>
              <a:rPr lang="nl-NL" sz="2400" kern="100" dirty="0">
                <a:latin typeface="Calibri" panose="020F0502020204030204" pitchFamily="34" charset="0"/>
                <a:ea typeface="Calibri" panose="020F0502020204030204" pitchFamily="34" charset="0"/>
                <a:cs typeface="Times New Roman" panose="02020603050405020304" pitchFamily="18" charset="0"/>
              </a:rPr>
              <a:t>mogelijk </a:t>
            </a: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aanpakt en het beste uit de scenario’s combineert</a:t>
            </a:r>
            <a:r>
              <a:rPr lang="nl-NL" sz="2400" i="1" kern="100" dirty="0">
                <a:effectLst/>
                <a:latin typeface="Calibri" panose="020F0502020204030204" pitchFamily="34" charset="0"/>
                <a:ea typeface="Calibri" panose="020F0502020204030204" pitchFamily="34" charset="0"/>
                <a:cs typeface="Times New Roman" panose="02020603050405020304" pitchFamily="18" charset="0"/>
              </a:rPr>
              <a:t> </a:t>
            </a:r>
            <a:endParaRPr lang="nl-NL"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Succesvol = samenhangend + toekomstbestendig + effectief + responsief </a:t>
            </a:r>
          </a:p>
          <a:p>
            <a:pPr marL="342900" lvl="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De deelnemers doen suggesties vanuit de verschillende scenario’s </a:t>
            </a:r>
          </a:p>
          <a:p>
            <a:pPr marL="342900" lvl="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De organisatoren noteren of flap en de deelnemers schetsen op kaart </a:t>
            </a:r>
          </a:p>
          <a:p>
            <a:pPr marL="342900" lvl="0" indent="-342900">
              <a:lnSpc>
                <a:spcPct val="107000"/>
              </a:lnSpc>
              <a:buClr>
                <a:srgbClr val="0070C0"/>
              </a:buClr>
              <a:buFont typeface="Arial" panose="020B0604020202020204" pitchFamily="34" charset="0"/>
              <a:buChar char="•"/>
            </a:pP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De voorzitter loopt geregeld bij de groepen langs</a:t>
            </a:r>
          </a:p>
          <a:p>
            <a:pPr marL="342900" lvl="0" indent="-342900">
              <a:lnSpc>
                <a:spcPct val="107000"/>
              </a:lnSpc>
              <a:buClr>
                <a:srgbClr val="0070C0"/>
              </a:buClr>
              <a:buFont typeface="Arial" panose="020B0604020202020204" pitchFamily="34" charset="0"/>
              <a:buChar char="•"/>
            </a:pPr>
            <a:endParaRPr lang="nl-NL" sz="3200" dirty="0">
              <a:latin typeface="Carlito"/>
              <a:cs typeface="Carlito"/>
            </a:endParaRPr>
          </a:p>
        </p:txBody>
      </p:sp>
      <p:sp>
        <p:nvSpPr>
          <p:cNvPr id="5" name="object 5"/>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61</a:t>
            </a:fld>
            <a:endParaRPr dirty="0"/>
          </a:p>
        </p:txBody>
      </p:sp>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274638"/>
            <a:ext cx="12192000" cy="1143000"/>
          </a:xfrm>
        </p:spPr>
        <p:txBody>
          <a:bodyPr>
            <a:noAutofit/>
          </a:bodyPr>
          <a:lstStyle/>
          <a:p>
            <a:br>
              <a:rPr lang="nl-NL" sz="3200" dirty="0">
                <a:solidFill>
                  <a:schemeClr val="tx2"/>
                </a:solidFill>
                <a:highlight>
                  <a:srgbClr val="FFFF00"/>
                </a:highlight>
                <a:latin typeface="+mn-lt"/>
              </a:rPr>
            </a:br>
            <a:br>
              <a:rPr lang="nl-NL" sz="3200" dirty="0">
                <a:solidFill>
                  <a:schemeClr val="tx2"/>
                </a:solidFill>
                <a:highlight>
                  <a:srgbClr val="FFFF00"/>
                </a:highlight>
                <a:latin typeface="+mn-lt"/>
              </a:rPr>
            </a:br>
            <a:r>
              <a:rPr lang="nl-NL" sz="3200" b="1" dirty="0">
                <a:solidFill>
                  <a:schemeClr val="accent1">
                    <a:lumMod val="75000"/>
                  </a:schemeClr>
                </a:solidFill>
                <a:latin typeface="+mn-lt"/>
              </a:rPr>
              <a:t>Stappen </a:t>
            </a:r>
            <a:br>
              <a:rPr lang="nl-NL" sz="3200" b="1" dirty="0">
                <a:solidFill>
                  <a:schemeClr val="tx2"/>
                </a:solidFill>
                <a:latin typeface="+mn-lt"/>
              </a:rPr>
            </a:br>
            <a:endParaRPr lang="nl-NL" sz="3200" b="1" dirty="0">
              <a:solidFill>
                <a:schemeClr val="tx2"/>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2"/>
          <a:stretch>
            <a:fillRect/>
          </a:stretch>
        </p:blipFill>
        <p:spPr>
          <a:xfrm>
            <a:off x="5906285" y="0"/>
            <a:ext cx="2258079" cy="743343"/>
          </a:xfrm>
          <a:prstGeom prst="rect">
            <a:avLst/>
          </a:prstGeom>
        </p:spPr>
      </p:pic>
    </p:spTree>
    <p:extLst>
      <p:ext uri="{BB962C8B-B14F-4D97-AF65-F5344CB8AC3E}">
        <p14:creationId xmlns:p14="http://schemas.microsoft.com/office/powerpoint/2010/main" val="6029184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62</a:t>
            </a:fld>
            <a:endParaRPr dirty="0"/>
          </a:p>
        </p:txBody>
      </p:sp>
      <p:sp>
        <p:nvSpPr>
          <p:cNvPr id="8" name="Titel 1">
            <a:extLst>
              <a:ext uri="{FF2B5EF4-FFF2-40B4-BE49-F238E27FC236}">
                <a16:creationId xmlns:a16="http://schemas.microsoft.com/office/drawing/2014/main" id="{1DF91587-D5D6-82F9-8DAE-BAC8D6C3005F}"/>
              </a:ext>
            </a:extLst>
          </p:cNvPr>
          <p:cNvSpPr>
            <a:spLocks noGrp="1"/>
          </p:cNvSpPr>
          <p:nvPr>
            <p:ph type="title"/>
          </p:nvPr>
        </p:nvSpPr>
        <p:spPr>
          <a:xfrm>
            <a:off x="0" y="548680"/>
            <a:ext cx="12192000" cy="1143000"/>
          </a:xfrm>
        </p:spPr>
        <p:txBody>
          <a:bodyPr>
            <a:noAutofit/>
          </a:bodyPr>
          <a:lstStyle/>
          <a:p>
            <a:br>
              <a:rPr lang="nl-NL" sz="3200" dirty="0">
                <a:solidFill>
                  <a:schemeClr val="tx2"/>
                </a:solidFill>
                <a:highlight>
                  <a:srgbClr val="FFFF00"/>
                </a:highlight>
                <a:latin typeface="+mn-lt"/>
              </a:rPr>
            </a:br>
            <a:br>
              <a:rPr lang="nl-NL" sz="3200" dirty="0">
                <a:solidFill>
                  <a:schemeClr val="tx2"/>
                </a:solidFill>
                <a:highlight>
                  <a:srgbClr val="FFFF00"/>
                </a:highlight>
                <a:latin typeface="+mn-lt"/>
              </a:rPr>
            </a:br>
            <a:r>
              <a:rPr lang="nl-NL" sz="3200" b="1" dirty="0">
                <a:solidFill>
                  <a:schemeClr val="tx2"/>
                </a:solidFill>
                <a:latin typeface="+mn-lt"/>
              </a:rPr>
              <a:t>Groepsindeling ronde 2</a:t>
            </a:r>
            <a:br>
              <a:rPr lang="nl-NL" sz="3200" b="1" dirty="0">
                <a:solidFill>
                  <a:schemeClr val="tx2"/>
                </a:solidFill>
                <a:latin typeface="+mn-lt"/>
              </a:rPr>
            </a:br>
            <a:endParaRPr lang="nl-NL" sz="3200" b="1" dirty="0">
              <a:solidFill>
                <a:schemeClr val="tx2"/>
              </a:solidFill>
              <a:latin typeface="+mn-lt"/>
            </a:endParaRPr>
          </a:p>
        </p:txBody>
      </p:sp>
      <p:pic>
        <p:nvPicPr>
          <p:cNvPr id="2" name="Afbeelding 1">
            <a:extLst>
              <a:ext uri="{FF2B5EF4-FFF2-40B4-BE49-F238E27FC236}">
                <a16:creationId xmlns:a16="http://schemas.microsoft.com/office/drawing/2014/main" id="{8DE884FA-1F57-8C1A-A96C-6983B991167A}"/>
              </a:ext>
            </a:extLst>
          </p:cNvPr>
          <p:cNvPicPr>
            <a:picLocks noChangeAspect="1"/>
          </p:cNvPicPr>
          <p:nvPr/>
        </p:nvPicPr>
        <p:blipFill>
          <a:blip r:embed="rId2"/>
          <a:stretch>
            <a:fillRect/>
          </a:stretch>
        </p:blipFill>
        <p:spPr>
          <a:xfrm>
            <a:off x="5906285" y="0"/>
            <a:ext cx="2258079" cy="743343"/>
          </a:xfrm>
          <a:prstGeom prst="rect">
            <a:avLst/>
          </a:prstGeom>
        </p:spPr>
      </p:pic>
      <p:sp>
        <p:nvSpPr>
          <p:cNvPr id="3" name="Tekstvak 2">
            <a:extLst>
              <a:ext uri="{FF2B5EF4-FFF2-40B4-BE49-F238E27FC236}">
                <a16:creationId xmlns:a16="http://schemas.microsoft.com/office/drawing/2014/main" id="{4F9D62AF-8B5E-6FED-AB9F-E845DE486BFB}"/>
              </a:ext>
            </a:extLst>
          </p:cNvPr>
          <p:cNvSpPr txBox="1"/>
          <p:nvPr/>
        </p:nvSpPr>
        <p:spPr>
          <a:xfrm>
            <a:off x="1415480" y="2492896"/>
            <a:ext cx="2952328" cy="1323439"/>
          </a:xfrm>
          <a:prstGeom prst="rect">
            <a:avLst/>
          </a:prstGeom>
          <a:solidFill>
            <a:schemeClr val="bg1"/>
          </a:solidFill>
        </p:spPr>
        <p:txBody>
          <a:bodyPr wrap="square" rtlCol="0">
            <a:spAutoFit/>
          </a:bodyPr>
          <a:lstStyle/>
          <a:p>
            <a:r>
              <a:rPr lang="nl-NL" sz="2000" b="1" dirty="0"/>
              <a:t>Groep A </a:t>
            </a:r>
          </a:p>
          <a:p>
            <a:pPr marL="285750" indent="-285750">
              <a:buClr>
                <a:srgbClr val="0070C0"/>
              </a:buClr>
              <a:buFont typeface="Arial" panose="020B0604020202020204" pitchFamily="34" charset="0"/>
              <a:buChar char="•"/>
            </a:pPr>
            <a:r>
              <a:rPr lang="nl-NL" sz="2000" dirty="0"/>
              <a:t>[Deelnemers invullen; zorg dat elk scenario vertegenwoordigd is]</a:t>
            </a:r>
          </a:p>
        </p:txBody>
      </p:sp>
      <p:sp>
        <p:nvSpPr>
          <p:cNvPr id="12" name="Tekstvak 11">
            <a:extLst>
              <a:ext uri="{FF2B5EF4-FFF2-40B4-BE49-F238E27FC236}">
                <a16:creationId xmlns:a16="http://schemas.microsoft.com/office/drawing/2014/main" id="{91105111-E90D-8F79-55C3-52EE1FF6D933}"/>
              </a:ext>
            </a:extLst>
          </p:cNvPr>
          <p:cNvSpPr txBox="1"/>
          <p:nvPr/>
        </p:nvSpPr>
        <p:spPr>
          <a:xfrm>
            <a:off x="6564052" y="4221088"/>
            <a:ext cx="2952328" cy="1323439"/>
          </a:xfrm>
          <a:prstGeom prst="rect">
            <a:avLst/>
          </a:prstGeom>
          <a:solidFill>
            <a:schemeClr val="bg1"/>
          </a:solidFill>
        </p:spPr>
        <p:txBody>
          <a:bodyPr wrap="square" rtlCol="0">
            <a:spAutoFit/>
          </a:bodyPr>
          <a:lstStyle/>
          <a:p>
            <a:r>
              <a:rPr lang="nl-NL" sz="2000" b="1" dirty="0"/>
              <a:t>Groep A </a:t>
            </a:r>
          </a:p>
          <a:p>
            <a:pPr marL="285750" indent="-285750">
              <a:buClr>
                <a:srgbClr val="0070C0"/>
              </a:buClr>
              <a:buFont typeface="Arial" panose="020B0604020202020204" pitchFamily="34" charset="0"/>
              <a:buChar char="•"/>
            </a:pPr>
            <a:r>
              <a:rPr lang="nl-NL" sz="2000" dirty="0"/>
              <a:t>[Deelnemers invullen; zorg dat elk scenario vertegenwoordigd is]</a:t>
            </a:r>
          </a:p>
        </p:txBody>
      </p:sp>
      <p:sp>
        <p:nvSpPr>
          <p:cNvPr id="13" name="Tekstvak 12">
            <a:extLst>
              <a:ext uri="{FF2B5EF4-FFF2-40B4-BE49-F238E27FC236}">
                <a16:creationId xmlns:a16="http://schemas.microsoft.com/office/drawing/2014/main" id="{13CDF899-B9F9-DAAB-9D17-DAAD55A27558}"/>
              </a:ext>
            </a:extLst>
          </p:cNvPr>
          <p:cNvSpPr txBox="1"/>
          <p:nvPr/>
        </p:nvSpPr>
        <p:spPr>
          <a:xfrm>
            <a:off x="8040216" y="2155819"/>
            <a:ext cx="2952328" cy="1323439"/>
          </a:xfrm>
          <a:prstGeom prst="rect">
            <a:avLst/>
          </a:prstGeom>
          <a:solidFill>
            <a:schemeClr val="bg1"/>
          </a:solidFill>
        </p:spPr>
        <p:txBody>
          <a:bodyPr wrap="square" rtlCol="0">
            <a:spAutoFit/>
          </a:bodyPr>
          <a:lstStyle/>
          <a:p>
            <a:r>
              <a:rPr lang="nl-NL" sz="2000" b="1" dirty="0"/>
              <a:t>Groep B </a:t>
            </a:r>
          </a:p>
          <a:p>
            <a:pPr marL="285750" indent="-285750">
              <a:buClr>
                <a:srgbClr val="0070C0"/>
              </a:buClr>
              <a:buFont typeface="Arial" panose="020B0604020202020204" pitchFamily="34" charset="0"/>
              <a:buChar char="•"/>
            </a:pPr>
            <a:r>
              <a:rPr lang="nl-NL" sz="2000" dirty="0"/>
              <a:t>[Deelnemers invullen; zorg dat elk scenario vertegenwoordigd is]</a:t>
            </a:r>
          </a:p>
        </p:txBody>
      </p:sp>
      <p:sp>
        <p:nvSpPr>
          <p:cNvPr id="14" name="Tekstvak 13">
            <a:extLst>
              <a:ext uri="{FF2B5EF4-FFF2-40B4-BE49-F238E27FC236}">
                <a16:creationId xmlns:a16="http://schemas.microsoft.com/office/drawing/2014/main" id="{2A7A3430-B1F1-FDB6-35C2-A7A3B3847EA7}"/>
              </a:ext>
            </a:extLst>
          </p:cNvPr>
          <p:cNvSpPr txBox="1"/>
          <p:nvPr/>
        </p:nvSpPr>
        <p:spPr>
          <a:xfrm>
            <a:off x="2495600" y="4409817"/>
            <a:ext cx="2952328" cy="1323439"/>
          </a:xfrm>
          <a:prstGeom prst="rect">
            <a:avLst/>
          </a:prstGeom>
          <a:solidFill>
            <a:schemeClr val="bg1"/>
          </a:solidFill>
        </p:spPr>
        <p:txBody>
          <a:bodyPr wrap="square" rtlCol="0">
            <a:spAutoFit/>
          </a:bodyPr>
          <a:lstStyle/>
          <a:p>
            <a:r>
              <a:rPr lang="nl-NL" sz="2000" b="1" dirty="0"/>
              <a:t>Groep C</a:t>
            </a:r>
          </a:p>
          <a:p>
            <a:pPr marL="285750" indent="-285750">
              <a:buClr>
                <a:srgbClr val="0070C0"/>
              </a:buClr>
              <a:buFont typeface="Arial" panose="020B0604020202020204" pitchFamily="34" charset="0"/>
              <a:buChar char="•"/>
            </a:pPr>
            <a:r>
              <a:rPr lang="nl-NL" sz="2000" dirty="0"/>
              <a:t>[Deelnemers invullen; zorg dat elk scenario vertegenwoordigd is]</a:t>
            </a:r>
          </a:p>
        </p:txBody>
      </p:sp>
    </p:spTree>
    <p:extLst>
      <p:ext uri="{BB962C8B-B14F-4D97-AF65-F5344CB8AC3E}">
        <p14:creationId xmlns:p14="http://schemas.microsoft.com/office/powerpoint/2010/main" val="121044010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2924944"/>
            <a:ext cx="12192000" cy="1143000"/>
          </a:xfrm>
        </p:spPr>
        <p:txBody>
          <a:bodyPr>
            <a:normAutofit/>
          </a:bodyPr>
          <a:lstStyle/>
          <a:p>
            <a:r>
              <a:rPr lang="nl-NL" b="1" dirty="0">
                <a:solidFill>
                  <a:schemeClr val="tx2"/>
                </a:solidFill>
              </a:rPr>
              <a:t>Pitches en reflectie</a:t>
            </a: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63</a:t>
            </a:fld>
            <a:endParaRPr lang="nl-NL" altLang="nl-NL" sz="1200" b="1" dirty="0"/>
          </a:p>
        </p:txBody>
      </p:sp>
      <p:pic>
        <p:nvPicPr>
          <p:cNvPr id="2" name="Afbeelding 1">
            <a:extLst>
              <a:ext uri="{FF2B5EF4-FFF2-40B4-BE49-F238E27FC236}">
                <a16:creationId xmlns:a16="http://schemas.microsoft.com/office/drawing/2014/main" id="{DA227AC0-D00C-1FB7-FB01-03095FF980F1}"/>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180794000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E3EF851D-5E26-568F-1F4E-9679D700DB7C}"/>
              </a:ext>
            </a:extLst>
          </p:cNvPr>
          <p:cNvSpPr txBox="1">
            <a:spLocks/>
          </p:cNvSpPr>
          <p:nvPr/>
        </p:nvSpPr>
        <p:spPr>
          <a:xfrm>
            <a:off x="0" y="274638"/>
            <a:ext cx="12192000" cy="1143000"/>
          </a:xfrm>
          <a:prstGeom prst="rect">
            <a:avLst/>
          </a:prstGeom>
        </p:spPr>
        <p:txBody>
          <a:bodyPr vert="horz" wrap="square" lIns="0" tIns="0" rIns="0" bIns="0" rtlCol="0" anchor="ctr">
            <a:noAutofit/>
          </a:bodyPr>
          <a:lstStyle>
            <a:lvl1pPr algn="ctr" defTabSz="914400" rtl="0" eaLnBrk="1" latinLnBrk="0" hangingPunct="1">
              <a:spcBef>
                <a:spcPct val="0"/>
              </a:spcBef>
              <a:buNone/>
              <a:defRPr sz="3200" b="1" i="0" kern="1200">
                <a:solidFill>
                  <a:srgbClr val="375F92"/>
                </a:solidFill>
                <a:latin typeface="Carlito"/>
                <a:ea typeface="+mj-ea"/>
                <a:cs typeface="Carlito"/>
              </a:defRPr>
            </a:lvl1pPr>
          </a:lstStyle>
          <a:p>
            <a:br>
              <a:rPr lang="nl-NL" dirty="0">
                <a:solidFill>
                  <a:schemeClr val="tx2"/>
                </a:solidFill>
                <a:highlight>
                  <a:srgbClr val="FFFF00"/>
                </a:highlight>
                <a:latin typeface="+mn-lt"/>
              </a:rPr>
            </a:br>
            <a:br>
              <a:rPr lang="nl-NL" dirty="0">
                <a:solidFill>
                  <a:schemeClr val="tx2"/>
                </a:solidFill>
                <a:highlight>
                  <a:srgbClr val="FFFF00"/>
                </a:highlight>
                <a:latin typeface="+mn-lt"/>
              </a:rPr>
            </a:br>
            <a:r>
              <a:rPr lang="nl-NL" dirty="0">
                <a:solidFill>
                  <a:schemeClr val="tx2"/>
                </a:solidFill>
                <a:latin typeface="+mn-lt"/>
              </a:rPr>
              <a:t>Vraag over oefening</a:t>
            </a:r>
            <a:br>
              <a:rPr lang="nl-NL" dirty="0">
                <a:solidFill>
                  <a:schemeClr val="tx2"/>
                </a:solidFill>
                <a:latin typeface="+mn-lt"/>
              </a:rPr>
            </a:br>
            <a:endParaRPr lang="nl-NL" dirty="0">
              <a:solidFill>
                <a:schemeClr val="tx2"/>
              </a:solidFill>
              <a:latin typeface="+mn-lt"/>
            </a:endParaRPr>
          </a:p>
        </p:txBody>
      </p:sp>
      <p:sp>
        <p:nvSpPr>
          <p:cNvPr id="7" name="object 5">
            <a:extLst>
              <a:ext uri="{FF2B5EF4-FFF2-40B4-BE49-F238E27FC236}">
                <a16:creationId xmlns:a16="http://schemas.microsoft.com/office/drawing/2014/main" id="{90FCFD5A-E034-9BB3-BDB5-441DC3E2F3F2}"/>
              </a:ext>
            </a:extLst>
          </p:cNvPr>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64</a:t>
            </a:fld>
            <a:endParaRPr dirty="0"/>
          </a:p>
        </p:txBody>
      </p:sp>
      <p:sp>
        <p:nvSpPr>
          <p:cNvPr id="8" name="object 3">
            <a:extLst>
              <a:ext uri="{FF2B5EF4-FFF2-40B4-BE49-F238E27FC236}">
                <a16:creationId xmlns:a16="http://schemas.microsoft.com/office/drawing/2014/main" id="{3B1070F7-8B3A-D748-7602-2B33128C22E6}"/>
              </a:ext>
            </a:extLst>
          </p:cNvPr>
          <p:cNvSpPr txBox="1"/>
          <p:nvPr/>
        </p:nvSpPr>
        <p:spPr>
          <a:xfrm>
            <a:off x="1847528" y="1669400"/>
            <a:ext cx="8784976" cy="1133644"/>
          </a:xfrm>
          <a:prstGeom prst="rect">
            <a:avLst/>
          </a:prstGeom>
        </p:spPr>
        <p:txBody>
          <a:bodyPr vert="horz" wrap="square" lIns="0" tIns="12700" rIns="0" bIns="0" rtlCol="0">
            <a:spAutoFit/>
          </a:bodyPr>
          <a:lstStyle/>
          <a:p>
            <a:pPr marL="355600" indent="-342900">
              <a:lnSpc>
                <a:spcPct val="100000"/>
              </a:lnSpc>
              <a:spcBef>
                <a:spcPts val="100"/>
              </a:spcBef>
              <a:buClr>
                <a:srgbClr val="0070C0"/>
              </a:buClr>
              <a:buFont typeface="Arial" panose="020B0604020202020204" pitchFamily="34" charset="0"/>
              <a:buChar char="•"/>
            </a:pPr>
            <a:r>
              <a:rPr lang="nl-NL" sz="2400" spc="-35" dirty="0">
                <a:cs typeface="Carlito"/>
              </a:rPr>
              <a:t>Wat zijn de belangrijkste highlights uit het voorkeursalternatief en de voorkeursstrategie?</a:t>
            </a:r>
          </a:p>
          <a:p>
            <a:pPr marL="355600" indent="-342900">
              <a:lnSpc>
                <a:spcPct val="100000"/>
              </a:lnSpc>
              <a:spcBef>
                <a:spcPts val="100"/>
              </a:spcBef>
              <a:buClr>
                <a:srgbClr val="0070C0"/>
              </a:buClr>
              <a:buFont typeface="Arial" panose="020B0604020202020204" pitchFamily="34" charset="0"/>
              <a:buChar char="•"/>
            </a:pPr>
            <a:r>
              <a:rPr lang="nl-NL" sz="2400" spc="-35" dirty="0">
                <a:cs typeface="Carlito"/>
              </a:rPr>
              <a:t>Wat geef je de andere deelnemers mee over de manier van werken? </a:t>
            </a:r>
          </a:p>
        </p:txBody>
      </p:sp>
      <p:pic>
        <p:nvPicPr>
          <p:cNvPr id="2" name="Afbeelding 1">
            <a:extLst>
              <a:ext uri="{FF2B5EF4-FFF2-40B4-BE49-F238E27FC236}">
                <a16:creationId xmlns:a16="http://schemas.microsoft.com/office/drawing/2014/main" id="{11A014E6-061A-8A52-BC3F-15C07A9079A3}"/>
              </a:ext>
            </a:extLst>
          </p:cNvPr>
          <p:cNvPicPr>
            <a:picLocks noChangeAspect="1"/>
          </p:cNvPicPr>
          <p:nvPr/>
        </p:nvPicPr>
        <p:blipFill>
          <a:blip r:embed="rId2"/>
          <a:stretch>
            <a:fillRect/>
          </a:stretch>
        </p:blipFill>
        <p:spPr>
          <a:xfrm>
            <a:off x="5906285" y="0"/>
            <a:ext cx="2258079" cy="743343"/>
          </a:xfrm>
          <a:prstGeom prst="rect">
            <a:avLst/>
          </a:prstGeom>
        </p:spPr>
      </p:pic>
    </p:spTree>
    <p:extLst>
      <p:ext uri="{BB962C8B-B14F-4D97-AF65-F5344CB8AC3E}">
        <p14:creationId xmlns:p14="http://schemas.microsoft.com/office/powerpoint/2010/main" val="366369407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E3EF851D-5E26-568F-1F4E-9679D700DB7C}"/>
              </a:ext>
            </a:extLst>
          </p:cNvPr>
          <p:cNvSpPr txBox="1">
            <a:spLocks/>
          </p:cNvSpPr>
          <p:nvPr/>
        </p:nvSpPr>
        <p:spPr>
          <a:xfrm>
            <a:off x="0" y="274638"/>
            <a:ext cx="12192000" cy="1143000"/>
          </a:xfrm>
          <a:prstGeom prst="rect">
            <a:avLst/>
          </a:prstGeom>
        </p:spPr>
        <p:txBody>
          <a:bodyPr vert="horz" wrap="square" lIns="0" tIns="0" rIns="0" bIns="0" rtlCol="0" anchor="ctr">
            <a:noAutofit/>
          </a:bodyPr>
          <a:lstStyle>
            <a:lvl1pPr algn="ctr" defTabSz="914400" rtl="0" eaLnBrk="1" latinLnBrk="0" hangingPunct="1">
              <a:spcBef>
                <a:spcPct val="0"/>
              </a:spcBef>
              <a:buNone/>
              <a:defRPr sz="3200" b="1" i="0" kern="1200">
                <a:solidFill>
                  <a:srgbClr val="375F92"/>
                </a:solidFill>
                <a:latin typeface="Carlito"/>
                <a:ea typeface="+mj-ea"/>
                <a:cs typeface="Carlito"/>
              </a:defRPr>
            </a:lvl1pPr>
          </a:lstStyle>
          <a:p>
            <a:br>
              <a:rPr lang="nl-NL" dirty="0">
                <a:solidFill>
                  <a:schemeClr val="tx2"/>
                </a:solidFill>
                <a:highlight>
                  <a:srgbClr val="FFFF00"/>
                </a:highlight>
                <a:latin typeface="+mn-lt"/>
              </a:rPr>
            </a:br>
            <a:br>
              <a:rPr lang="nl-NL" dirty="0">
                <a:solidFill>
                  <a:schemeClr val="tx2"/>
                </a:solidFill>
                <a:highlight>
                  <a:srgbClr val="FFFF00"/>
                </a:highlight>
                <a:latin typeface="+mn-lt"/>
              </a:rPr>
            </a:br>
            <a:r>
              <a:rPr lang="nl-NL" dirty="0">
                <a:solidFill>
                  <a:schemeClr val="tx2"/>
                </a:solidFill>
                <a:latin typeface="+mn-lt"/>
              </a:rPr>
              <a:t>Twee vragen over workshop</a:t>
            </a:r>
            <a:br>
              <a:rPr lang="nl-NL" dirty="0">
                <a:solidFill>
                  <a:schemeClr val="tx2"/>
                </a:solidFill>
                <a:latin typeface="+mn-lt"/>
              </a:rPr>
            </a:br>
            <a:endParaRPr lang="nl-NL" dirty="0">
              <a:solidFill>
                <a:schemeClr val="tx2"/>
              </a:solidFill>
              <a:latin typeface="+mn-lt"/>
            </a:endParaRPr>
          </a:p>
        </p:txBody>
      </p:sp>
      <p:sp>
        <p:nvSpPr>
          <p:cNvPr id="7" name="object 5">
            <a:extLst>
              <a:ext uri="{FF2B5EF4-FFF2-40B4-BE49-F238E27FC236}">
                <a16:creationId xmlns:a16="http://schemas.microsoft.com/office/drawing/2014/main" id="{90FCFD5A-E034-9BB3-BDB5-441DC3E2F3F2}"/>
              </a:ext>
            </a:extLst>
          </p:cNvPr>
          <p:cNvSpPr txBox="1">
            <a:spLocks noGrp="1"/>
          </p:cNvSpPr>
          <p:nvPr>
            <p:ph type="sldNum" sz="quarter" idx="7"/>
          </p:nvPr>
        </p:nvSpPr>
        <p:spPr>
          <a:xfrm>
            <a:off x="5930138" y="6590276"/>
            <a:ext cx="292735" cy="211454"/>
          </a:xfrm>
          <a:prstGeom prst="rect">
            <a:avLst/>
          </a:prstGeom>
        </p:spPr>
        <p:txBody>
          <a:bodyPr vert="horz" wrap="square" lIns="0" tIns="0" rIns="0" bIns="0" rtlCol="0">
            <a:spAutoFit/>
          </a:bodyPr>
          <a:lstStyle>
            <a:defPPr>
              <a:defRPr lang="nl-NL"/>
            </a:defPPr>
            <a:lvl1pPr marL="0" algn="l" defTabSz="914400" rtl="0" eaLnBrk="1" latinLnBrk="0" hangingPunct="1">
              <a:defRPr sz="1200" b="1" i="0" kern="1200">
                <a:solidFill>
                  <a:schemeClr val="tx1"/>
                </a:solidFill>
                <a:latin typeface="Verdana"/>
                <a:ea typeface="+mn-ea"/>
                <a:cs typeface="Verdan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ct val="100000"/>
              </a:lnSpc>
              <a:spcBef>
                <a:spcPts val="105"/>
              </a:spcBef>
            </a:pPr>
            <a:fld id="{81D60167-4931-47E6-BA6A-407CBD079E47}" type="slidenum">
              <a:rPr lang="nl-NL" smtClean="0"/>
              <a:pPr marL="38100">
                <a:lnSpc>
                  <a:spcPct val="100000"/>
                </a:lnSpc>
                <a:spcBef>
                  <a:spcPts val="105"/>
                </a:spcBef>
              </a:pPr>
              <a:t>65</a:t>
            </a:fld>
            <a:endParaRPr dirty="0"/>
          </a:p>
        </p:txBody>
      </p:sp>
      <p:sp>
        <p:nvSpPr>
          <p:cNvPr id="8" name="object 3">
            <a:extLst>
              <a:ext uri="{FF2B5EF4-FFF2-40B4-BE49-F238E27FC236}">
                <a16:creationId xmlns:a16="http://schemas.microsoft.com/office/drawing/2014/main" id="{3B1070F7-8B3A-D748-7602-2B33128C22E6}"/>
              </a:ext>
            </a:extLst>
          </p:cNvPr>
          <p:cNvSpPr txBox="1"/>
          <p:nvPr/>
        </p:nvSpPr>
        <p:spPr>
          <a:xfrm>
            <a:off x="3863752" y="1669400"/>
            <a:ext cx="4680520" cy="764312"/>
          </a:xfrm>
          <a:prstGeom prst="rect">
            <a:avLst/>
          </a:prstGeom>
        </p:spPr>
        <p:txBody>
          <a:bodyPr vert="horz" wrap="square" lIns="0" tIns="12700" rIns="0" bIns="0" rtlCol="0">
            <a:spAutoFit/>
          </a:bodyPr>
          <a:lstStyle/>
          <a:p>
            <a:pPr marL="355600" indent="-342900">
              <a:lnSpc>
                <a:spcPct val="100000"/>
              </a:lnSpc>
              <a:spcBef>
                <a:spcPts val="100"/>
              </a:spcBef>
              <a:buClr>
                <a:srgbClr val="0070C0"/>
              </a:buClr>
              <a:buFont typeface="Arial" panose="020B0604020202020204" pitchFamily="34" charset="0"/>
              <a:buChar char="•"/>
            </a:pPr>
            <a:r>
              <a:rPr lang="nl-NL" sz="2400" spc="-35" dirty="0">
                <a:cs typeface="Carlito"/>
              </a:rPr>
              <a:t>Wat kunnen we vasthouden (tips)?</a:t>
            </a:r>
          </a:p>
          <a:p>
            <a:pPr marL="355600" indent="-342900">
              <a:lnSpc>
                <a:spcPct val="100000"/>
              </a:lnSpc>
              <a:spcBef>
                <a:spcPts val="100"/>
              </a:spcBef>
              <a:buClr>
                <a:srgbClr val="0070C0"/>
              </a:buClr>
              <a:buFont typeface="Arial" panose="020B0604020202020204" pitchFamily="34" charset="0"/>
              <a:buChar char="•"/>
            </a:pPr>
            <a:r>
              <a:rPr lang="nl-NL" sz="2400" spc="-35" dirty="0">
                <a:cs typeface="Carlito"/>
              </a:rPr>
              <a:t>Wat kunnen we verbeteren (tops)?</a:t>
            </a:r>
            <a:endParaRPr lang="nl-NL" sz="2400" dirty="0">
              <a:cs typeface="Carlito"/>
            </a:endParaRPr>
          </a:p>
        </p:txBody>
      </p:sp>
      <p:pic>
        <p:nvPicPr>
          <p:cNvPr id="2" name="Afbeelding 1">
            <a:extLst>
              <a:ext uri="{FF2B5EF4-FFF2-40B4-BE49-F238E27FC236}">
                <a16:creationId xmlns:a16="http://schemas.microsoft.com/office/drawing/2014/main" id="{11A014E6-061A-8A52-BC3F-15C07A9079A3}"/>
              </a:ext>
            </a:extLst>
          </p:cNvPr>
          <p:cNvPicPr>
            <a:picLocks noChangeAspect="1"/>
          </p:cNvPicPr>
          <p:nvPr/>
        </p:nvPicPr>
        <p:blipFill>
          <a:blip r:embed="rId2"/>
          <a:stretch>
            <a:fillRect/>
          </a:stretch>
        </p:blipFill>
        <p:spPr>
          <a:xfrm>
            <a:off x="5906285" y="0"/>
            <a:ext cx="2258079" cy="743343"/>
          </a:xfrm>
          <a:prstGeom prst="rect">
            <a:avLst/>
          </a:prstGeom>
        </p:spPr>
      </p:pic>
    </p:spTree>
    <p:extLst>
      <p:ext uri="{BB962C8B-B14F-4D97-AF65-F5344CB8AC3E}">
        <p14:creationId xmlns:p14="http://schemas.microsoft.com/office/powerpoint/2010/main" val="178185419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2924944"/>
            <a:ext cx="12192000" cy="1143000"/>
          </a:xfrm>
        </p:spPr>
        <p:txBody>
          <a:bodyPr>
            <a:normAutofit fontScale="90000"/>
          </a:bodyPr>
          <a:lstStyle/>
          <a:p>
            <a:r>
              <a:rPr lang="nl-NL" b="1" dirty="0">
                <a:solidFill>
                  <a:schemeClr val="tx2"/>
                </a:solidFill>
              </a:rPr>
              <a:t>Hartelijk dank voor jullie aandacht </a:t>
            </a:r>
            <a:br>
              <a:rPr lang="nl-NL" b="1" dirty="0">
                <a:solidFill>
                  <a:schemeClr val="tx2"/>
                </a:solidFill>
              </a:rPr>
            </a:br>
            <a:r>
              <a:rPr lang="nl-NL" b="1" dirty="0">
                <a:solidFill>
                  <a:schemeClr val="tx2"/>
                </a:solidFill>
              </a:rPr>
              <a:t>en voor jullie bijdragen</a:t>
            </a: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66</a:t>
            </a:fld>
            <a:endParaRPr lang="nl-NL" altLang="nl-NL" sz="1200" b="1" dirty="0"/>
          </a:p>
        </p:txBody>
      </p:sp>
      <p:pic>
        <p:nvPicPr>
          <p:cNvPr id="2" name="Afbeelding 1">
            <a:extLst>
              <a:ext uri="{FF2B5EF4-FFF2-40B4-BE49-F238E27FC236}">
                <a16:creationId xmlns:a16="http://schemas.microsoft.com/office/drawing/2014/main" id="{9C09CF24-26B0-8875-EA38-405B43475F69}"/>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28954881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26612C-A69D-4737-8893-9730F411DB36}"/>
              </a:ext>
            </a:extLst>
          </p:cNvPr>
          <p:cNvSpPr>
            <a:spLocks noGrp="1"/>
          </p:cNvSpPr>
          <p:nvPr>
            <p:ph type="title"/>
          </p:nvPr>
        </p:nvSpPr>
        <p:spPr>
          <a:xfrm>
            <a:off x="0" y="831377"/>
            <a:ext cx="12192000" cy="1143000"/>
          </a:xfrm>
        </p:spPr>
        <p:txBody>
          <a:bodyPr>
            <a:normAutofit/>
          </a:bodyPr>
          <a:lstStyle/>
          <a:p>
            <a:pPr algn="ctr"/>
            <a:r>
              <a:rPr lang="nl-NL" sz="3200" b="1" dirty="0">
                <a:solidFill>
                  <a:srgbClr val="002060"/>
                </a:solidFill>
                <a:latin typeface="+mn-lt"/>
              </a:rPr>
              <a:t>Drie soorten toekomstverkenning</a:t>
            </a:r>
          </a:p>
        </p:txBody>
      </p:sp>
      <p:sp>
        <p:nvSpPr>
          <p:cNvPr id="9" name="Tijdelijke aanduiding voor dianummer 5"/>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7</a:t>
            </a:fld>
            <a:endParaRPr lang="nl-NL" altLang="nl-NL" sz="1200" b="1" dirty="0"/>
          </a:p>
        </p:txBody>
      </p:sp>
      <p:pic>
        <p:nvPicPr>
          <p:cNvPr id="10" name="Afbeelding 9">
            <a:extLst>
              <a:ext uri="{FF2B5EF4-FFF2-40B4-BE49-F238E27FC236}">
                <a16:creationId xmlns:a16="http://schemas.microsoft.com/office/drawing/2014/main" id="{FCE524A9-6EA2-A1AA-E6E1-BCC651C0AE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1020" y="2060848"/>
            <a:ext cx="8849960" cy="3258005"/>
          </a:xfrm>
          <a:prstGeom prst="rect">
            <a:avLst/>
          </a:prstGeom>
        </p:spPr>
      </p:pic>
      <p:sp>
        <p:nvSpPr>
          <p:cNvPr id="11" name="Tekstvak 10">
            <a:extLst>
              <a:ext uri="{FF2B5EF4-FFF2-40B4-BE49-F238E27FC236}">
                <a16:creationId xmlns:a16="http://schemas.microsoft.com/office/drawing/2014/main" id="{2BE75D5D-D83C-6D72-DAEE-E2AE2A19CABE}"/>
              </a:ext>
            </a:extLst>
          </p:cNvPr>
          <p:cNvSpPr txBox="1"/>
          <p:nvPr/>
        </p:nvSpPr>
        <p:spPr>
          <a:xfrm>
            <a:off x="1919536" y="5373216"/>
            <a:ext cx="8123762" cy="369332"/>
          </a:xfrm>
          <a:prstGeom prst="rect">
            <a:avLst/>
          </a:prstGeom>
          <a:solidFill>
            <a:schemeClr val="bg1"/>
          </a:solidFill>
        </p:spPr>
        <p:txBody>
          <a:bodyPr wrap="none" rtlCol="0">
            <a:spAutoFit/>
          </a:bodyPr>
          <a:lstStyle/>
          <a:p>
            <a:r>
              <a:rPr lang="nl-NL" b="1" dirty="0"/>
              <a:t>   Voorspellingen 		            Verkenningen 		  Voorstellingen</a:t>
            </a:r>
          </a:p>
        </p:txBody>
      </p:sp>
      <p:pic>
        <p:nvPicPr>
          <p:cNvPr id="2" name="Afbeelding 1">
            <a:extLst>
              <a:ext uri="{FF2B5EF4-FFF2-40B4-BE49-F238E27FC236}">
                <a16:creationId xmlns:a16="http://schemas.microsoft.com/office/drawing/2014/main" id="{BEC23B80-8A29-FDA3-4D1F-94DD34D6339E}"/>
              </a:ext>
            </a:extLst>
          </p:cNvPr>
          <p:cNvPicPr>
            <a:picLocks noChangeAspect="1"/>
          </p:cNvPicPr>
          <p:nvPr/>
        </p:nvPicPr>
        <p:blipFill>
          <a:blip r:embed="rId4"/>
          <a:stretch>
            <a:fillRect/>
          </a:stretch>
        </p:blipFill>
        <p:spPr>
          <a:xfrm>
            <a:off x="5906285" y="0"/>
            <a:ext cx="2258079" cy="743343"/>
          </a:xfrm>
          <a:prstGeom prst="rect">
            <a:avLst/>
          </a:prstGeom>
        </p:spPr>
      </p:pic>
    </p:spTree>
    <p:extLst>
      <p:ext uri="{BB962C8B-B14F-4D97-AF65-F5344CB8AC3E}">
        <p14:creationId xmlns:p14="http://schemas.microsoft.com/office/powerpoint/2010/main" val="18031183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F5D85B-0772-40B3-A863-6CF74F7BD728}"/>
              </a:ext>
            </a:extLst>
          </p:cNvPr>
          <p:cNvSpPr>
            <a:spLocks noGrp="1"/>
          </p:cNvSpPr>
          <p:nvPr>
            <p:ph type="title"/>
          </p:nvPr>
        </p:nvSpPr>
        <p:spPr>
          <a:xfrm>
            <a:off x="0" y="548680"/>
            <a:ext cx="12192000" cy="1143000"/>
          </a:xfrm>
        </p:spPr>
        <p:txBody>
          <a:bodyPr>
            <a:noAutofit/>
          </a:bodyPr>
          <a:lstStyle/>
          <a:p>
            <a:br>
              <a:rPr lang="nl-NL" sz="3200" dirty="0">
                <a:solidFill>
                  <a:schemeClr val="tx2"/>
                </a:solidFill>
                <a:highlight>
                  <a:srgbClr val="FFFF00"/>
                </a:highlight>
                <a:latin typeface="+mn-lt"/>
              </a:rPr>
            </a:br>
            <a:br>
              <a:rPr lang="nl-NL" sz="3200" dirty="0">
                <a:solidFill>
                  <a:schemeClr val="tx2"/>
                </a:solidFill>
                <a:highlight>
                  <a:srgbClr val="FFFF00"/>
                </a:highlight>
                <a:latin typeface="+mn-lt"/>
              </a:rPr>
            </a:br>
            <a:r>
              <a:rPr lang="nl-NL" sz="3200" b="1" dirty="0">
                <a:solidFill>
                  <a:schemeClr val="tx2"/>
                </a:solidFill>
                <a:latin typeface="+mn-lt"/>
              </a:rPr>
              <a:t>Kenmerken van scenario’s</a:t>
            </a:r>
            <a:br>
              <a:rPr lang="nl-NL" sz="3200" b="1" dirty="0">
                <a:solidFill>
                  <a:schemeClr val="tx2"/>
                </a:solidFill>
                <a:latin typeface="+mn-lt"/>
              </a:rPr>
            </a:br>
            <a:endParaRPr lang="nl-NL" sz="3200" b="1" dirty="0">
              <a:solidFill>
                <a:schemeClr val="tx2"/>
              </a:solidFill>
              <a:latin typeface="+mn-lt"/>
            </a:endParaRPr>
          </a:p>
        </p:txBody>
      </p:sp>
      <p:sp>
        <p:nvSpPr>
          <p:cNvPr id="5" name="Tijdelijke aanduiding voor dianummer 5">
            <a:extLst>
              <a:ext uri="{FF2B5EF4-FFF2-40B4-BE49-F238E27FC236}">
                <a16:creationId xmlns:a16="http://schemas.microsoft.com/office/drawing/2014/main" id="{F0DC1106-8A6F-8780-2943-FE8DB63BDC41}"/>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8</a:t>
            </a:fld>
            <a:endParaRPr lang="nl-NL" altLang="nl-NL" sz="1200" b="1" dirty="0"/>
          </a:p>
        </p:txBody>
      </p:sp>
      <p:sp>
        <p:nvSpPr>
          <p:cNvPr id="4" name="Rectangle 5">
            <a:extLst>
              <a:ext uri="{FF2B5EF4-FFF2-40B4-BE49-F238E27FC236}">
                <a16:creationId xmlns:a16="http://schemas.microsoft.com/office/drawing/2014/main" id="{99C2E42E-86D4-BD63-ECEB-45552F9C80D0}"/>
              </a:ext>
            </a:extLst>
          </p:cNvPr>
          <p:cNvSpPr>
            <a:spLocks noGrp="1" noChangeArrowheads="1"/>
          </p:cNvSpPr>
          <p:nvPr>
            <p:ph idx="1"/>
          </p:nvPr>
        </p:nvSpPr>
        <p:spPr bwMode="auto">
          <a:xfrm>
            <a:off x="3575720" y="1888232"/>
            <a:ext cx="5256708" cy="370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marL="342900" indent="-342900" eaLnBrk="0" hangingPunct="0">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eaLnBrk="0" hangingPunct="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eaLnBrk="0" hangingPunct="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eaLnBrk="0" hangingPunct="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eaLnBrk="0" hangingPunct="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eaLnBrk="1" hangingPunct="1">
              <a:buClr>
                <a:schemeClr val="accent1">
                  <a:lumMod val="75000"/>
                </a:schemeClr>
              </a:buClr>
              <a:buFont typeface="Arial" panose="020B0604020202020204" pitchFamily="34" charset="0"/>
              <a:buChar char="•"/>
            </a:pPr>
            <a:r>
              <a:rPr lang="nl-NL" altLang="nl-NL" sz="2400" u="sng" dirty="0">
                <a:latin typeface="+mn-lt"/>
              </a:rPr>
              <a:t>Verhalen</a:t>
            </a:r>
            <a:r>
              <a:rPr lang="nl-NL" altLang="nl-NL" sz="2400" dirty="0">
                <a:latin typeface="+mn-lt"/>
              </a:rPr>
              <a:t> over de toekomst</a:t>
            </a:r>
          </a:p>
          <a:p>
            <a:pPr eaLnBrk="1" hangingPunct="1">
              <a:buClr>
                <a:schemeClr val="accent1">
                  <a:lumMod val="75000"/>
                </a:schemeClr>
              </a:buClr>
              <a:buFont typeface="Arial" panose="020B0604020202020204" pitchFamily="34" charset="0"/>
              <a:buChar char="•"/>
            </a:pPr>
            <a:r>
              <a:rPr lang="nl-NL" altLang="nl-NL" sz="2400" dirty="0">
                <a:latin typeface="+mn-lt"/>
              </a:rPr>
              <a:t>Via </a:t>
            </a:r>
            <a:r>
              <a:rPr lang="nl-NL" altLang="nl-NL" sz="2400" u="sng" dirty="0">
                <a:latin typeface="+mn-lt"/>
              </a:rPr>
              <a:t>woorden</a:t>
            </a:r>
            <a:r>
              <a:rPr lang="nl-NL" altLang="nl-NL" sz="2400" dirty="0">
                <a:latin typeface="+mn-lt"/>
              </a:rPr>
              <a:t>, </a:t>
            </a:r>
            <a:r>
              <a:rPr lang="nl-NL" altLang="nl-NL" sz="2400" u="sng" dirty="0">
                <a:latin typeface="+mn-lt"/>
              </a:rPr>
              <a:t>beelden</a:t>
            </a:r>
            <a:r>
              <a:rPr lang="nl-NL" altLang="nl-NL" sz="2400" dirty="0">
                <a:latin typeface="+mn-lt"/>
              </a:rPr>
              <a:t> en </a:t>
            </a:r>
            <a:r>
              <a:rPr lang="nl-NL" altLang="nl-NL" sz="2400" u="sng" dirty="0">
                <a:latin typeface="+mn-lt"/>
              </a:rPr>
              <a:t>cijfers</a:t>
            </a:r>
          </a:p>
          <a:p>
            <a:pPr eaLnBrk="1" hangingPunct="1">
              <a:buClr>
                <a:schemeClr val="accent1">
                  <a:lumMod val="75000"/>
                </a:schemeClr>
              </a:buClr>
              <a:buFont typeface="Arial" panose="020B0604020202020204" pitchFamily="34" charset="0"/>
              <a:buChar char="•"/>
            </a:pPr>
            <a:r>
              <a:rPr lang="nl-NL" altLang="nl-NL" sz="2400" dirty="0">
                <a:latin typeface="+mn-lt"/>
              </a:rPr>
              <a:t>Over </a:t>
            </a:r>
            <a:r>
              <a:rPr lang="nl-NL" altLang="nl-NL" sz="2400" u="sng" dirty="0">
                <a:latin typeface="+mn-lt"/>
              </a:rPr>
              <a:t>strategische vraagstukken</a:t>
            </a:r>
          </a:p>
          <a:p>
            <a:pPr eaLnBrk="1" hangingPunct="1">
              <a:buClr>
                <a:schemeClr val="accent1">
                  <a:lumMod val="75000"/>
                </a:schemeClr>
              </a:buClr>
              <a:buFont typeface="Arial" panose="020B0604020202020204" pitchFamily="34" charset="0"/>
              <a:buChar char="•"/>
            </a:pPr>
            <a:r>
              <a:rPr lang="nl-NL" altLang="nl-NL" sz="2400" dirty="0">
                <a:latin typeface="+mn-lt"/>
              </a:rPr>
              <a:t>Voor de </a:t>
            </a:r>
            <a:r>
              <a:rPr lang="nl-NL" altLang="nl-NL" sz="2400" u="sng" dirty="0">
                <a:latin typeface="+mn-lt"/>
              </a:rPr>
              <a:t>lange termijn</a:t>
            </a:r>
            <a:r>
              <a:rPr lang="nl-NL" altLang="nl-NL" sz="2400" dirty="0">
                <a:latin typeface="+mn-lt"/>
              </a:rPr>
              <a:t>: 10 tot 50 jaar</a:t>
            </a:r>
          </a:p>
          <a:p>
            <a:pPr eaLnBrk="1" hangingPunct="1">
              <a:buClr>
                <a:schemeClr val="accent1">
                  <a:lumMod val="75000"/>
                </a:schemeClr>
              </a:buClr>
              <a:buFont typeface="Arial" panose="020B0604020202020204" pitchFamily="34" charset="0"/>
              <a:buChar char="•"/>
            </a:pPr>
            <a:r>
              <a:rPr lang="nl-NL" altLang="nl-NL" sz="2400" dirty="0">
                <a:latin typeface="+mn-lt"/>
              </a:rPr>
              <a:t>In </a:t>
            </a:r>
            <a:r>
              <a:rPr lang="nl-NL" altLang="nl-NL" sz="2400" u="sng" dirty="0">
                <a:latin typeface="+mn-lt"/>
              </a:rPr>
              <a:t>meervoud</a:t>
            </a:r>
            <a:r>
              <a:rPr lang="nl-NL" altLang="nl-NL" sz="2400" dirty="0">
                <a:latin typeface="+mn-lt"/>
              </a:rPr>
              <a:t>: alternatieve richtingen</a:t>
            </a:r>
          </a:p>
          <a:p>
            <a:pPr eaLnBrk="1" hangingPunct="1">
              <a:buClr>
                <a:schemeClr val="accent1">
                  <a:lumMod val="75000"/>
                </a:schemeClr>
              </a:buClr>
              <a:buFont typeface="Arial" panose="020B0604020202020204" pitchFamily="34" charset="0"/>
              <a:buChar char="•"/>
            </a:pPr>
            <a:r>
              <a:rPr lang="nl-NL" altLang="nl-NL" sz="2400" dirty="0">
                <a:latin typeface="+mn-lt"/>
              </a:rPr>
              <a:t>Met </a:t>
            </a:r>
            <a:r>
              <a:rPr lang="nl-NL" altLang="nl-NL" sz="2400" u="sng" dirty="0">
                <a:latin typeface="+mn-lt"/>
              </a:rPr>
              <a:t>verbeeldingskracht</a:t>
            </a:r>
            <a:r>
              <a:rPr lang="nl-NL" altLang="nl-NL" sz="2400" dirty="0">
                <a:latin typeface="+mn-lt"/>
              </a:rPr>
              <a:t> en </a:t>
            </a:r>
            <a:r>
              <a:rPr lang="nl-NL" altLang="nl-NL" sz="2400" u="sng" dirty="0">
                <a:latin typeface="+mn-lt"/>
              </a:rPr>
              <a:t>realisme</a:t>
            </a:r>
          </a:p>
        </p:txBody>
      </p:sp>
      <p:pic>
        <p:nvPicPr>
          <p:cNvPr id="3" name="Afbeelding 2">
            <a:extLst>
              <a:ext uri="{FF2B5EF4-FFF2-40B4-BE49-F238E27FC236}">
                <a16:creationId xmlns:a16="http://schemas.microsoft.com/office/drawing/2014/main" id="{5476933E-2CD6-7058-0E55-96AFC9F1BCEF}"/>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30227831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F5D85B-0772-40B3-A863-6CF74F7BD728}"/>
              </a:ext>
            </a:extLst>
          </p:cNvPr>
          <p:cNvSpPr>
            <a:spLocks noGrp="1"/>
          </p:cNvSpPr>
          <p:nvPr>
            <p:ph type="title"/>
          </p:nvPr>
        </p:nvSpPr>
        <p:spPr>
          <a:xfrm>
            <a:off x="0" y="529798"/>
            <a:ext cx="12192000" cy="1143000"/>
          </a:xfrm>
        </p:spPr>
        <p:txBody>
          <a:bodyPr>
            <a:noAutofit/>
          </a:bodyPr>
          <a:lstStyle/>
          <a:p>
            <a:pPr algn="ctr"/>
            <a:br>
              <a:rPr lang="nl-NL" sz="3200" dirty="0">
                <a:solidFill>
                  <a:srgbClr val="002060"/>
                </a:solidFill>
                <a:highlight>
                  <a:srgbClr val="FFFF00"/>
                </a:highlight>
                <a:latin typeface="+mn-lt"/>
              </a:rPr>
            </a:br>
            <a:br>
              <a:rPr lang="nl-NL" sz="3200" dirty="0">
                <a:solidFill>
                  <a:srgbClr val="002060"/>
                </a:solidFill>
                <a:highlight>
                  <a:srgbClr val="FFFF00"/>
                </a:highlight>
                <a:latin typeface="+mn-lt"/>
              </a:rPr>
            </a:br>
            <a:r>
              <a:rPr lang="nl-NL" sz="3200" b="1" dirty="0">
                <a:solidFill>
                  <a:srgbClr val="002060"/>
                </a:solidFill>
                <a:latin typeface="+mn-lt"/>
              </a:rPr>
              <a:t>Elementen van omgevingsvisie</a:t>
            </a:r>
            <a:br>
              <a:rPr lang="nl-NL" sz="3200" b="1" dirty="0">
                <a:solidFill>
                  <a:srgbClr val="002060"/>
                </a:solidFill>
                <a:latin typeface="+mn-lt"/>
              </a:rPr>
            </a:br>
            <a:endParaRPr lang="nl-NL" sz="3200" b="1" dirty="0">
              <a:solidFill>
                <a:srgbClr val="002060"/>
              </a:solidFill>
              <a:latin typeface="+mn-lt"/>
            </a:endParaRPr>
          </a:p>
        </p:txBody>
      </p:sp>
      <p:sp>
        <p:nvSpPr>
          <p:cNvPr id="3" name="Tijdelijke aanduiding voor inhoud 2">
            <a:extLst>
              <a:ext uri="{FF2B5EF4-FFF2-40B4-BE49-F238E27FC236}">
                <a16:creationId xmlns:a16="http://schemas.microsoft.com/office/drawing/2014/main" id="{26746597-C688-4B96-B9A8-F42E85E99EB9}"/>
              </a:ext>
            </a:extLst>
          </p:cNvPr>
          <p:cNvSpPr>
            <a:spLocks noGrp="1"/>
          </p:cNvSpPr>
          <p:nvPr>
            <p:ph idx="1"/>
          </p:nvPr>
        </p:nvSpPr>
        <p:spPr>
          <a:xfrm>
            <a:off x="1559496" y="1855365"/>
            <a:ext cx="9001000" cy="4525963"/>
          </a:xfrm>
        </p:spPr>
        <p:txBody>
          <a:bodyPr>
            <a:normAutofit/>
          </a:bodyPr>
          <a:lstStyle/>
          <a:p>
            <a:pPr marL="0" indent="0">
              <a:buClr>
                <a:srgbClr val="0070C0"/>
              </a:buClr>
              <a:buNone/>
            </a:pPr>
            <a:endParaRPr lang="nl-NL" sz="2400" dirty="0"/>
          </a:p>
          <a:p>
            <a:pPr marL="0" indent="0">
              <a:buClr>
                <a:srgbClr val="0070C0"/>
              </a:buClr>
              <a:buNone/>
            </a:pPr>
            <a:r>
              <a:rPr lang="nl-NL" sz="2400" dirty="0"/>
              <a:t>Een omgevingsvisie is </a:t>
            </a:r>
            <a:r>
              <a:rPr lang="nl-NL" sz="2400" u="sng" dirty="0"/>
              <a:t>vormvrij</a:t>
            </a:r>
            <a:r>
              <a:rPr lang="nl-NL" sz="2400" dirty="0"/>
              <a:t>, maar moet wel de volgende </a:t>
            </a:r>
            <a:r>
              <a:rPr lang="nl-NL" sz="2400" u="sng" dirty="0"/>
              <a:t>elementen</a:t>
            </a:r>
            <a:r>
              <a:rPr lang="nl-NL" sz="2400" dirty="0"/>
              <a:t> bevatten:</a:t>
            </a:r>
          </a:p>
          <a:p>
            <a:pPr>
              <a:buClr>
                <a:srgbClr val="0070C0"/>
              </a:buClr>
            </a:pPr>
            <a:r>
              <a:rPr lang="nl-NL" sz="2400" kern="0" dirty="0">
                <a:effectLst/>
                <a:ea typeface="Times New Roman" panose="02020603050405020304" pitchFamily="18" charset="0"/>
                <a:cs typeface="Calibri" panose="020F0502020204030204" pitchFamily="34" charset="0"/>
              </a:rPr>
              <a:t>Een </a:t>
            </a:r>
            <a:r>
              <a:rPr lang="nl-NL" sz="2400" u="sng" kern="0" dirty="0">
                <a:effectLst/>
                <a:ea typeface="Times New Roman" panose="02020603050405020304" pitchFamily="18" charset="0"/>
                <a:cs typeface="Calibri" panose="020F0502020204030204" pitchFamily="34" charset="0"/>
              </a:rPr>
              <a:t>beschrijving</a:t>
            </a:r>
            <a:r>
              <a:rPr lang="nl-NL" sz="2400" kern="0" dirty="0">
                <a:effectLst/>
                <a:ea typeface="Times New Roman" panose="02020603050405020304" pitchFamily="18" charset="0"/>
                <a:cs typeface="Calibri" panose="020F0502020204030204" pitchFamily="34" charset="0"/>
              </a:rPr>
              <a:t> in </a:t>
            </a:r>
            <a:r>
              <a:rPr lang="nl-NL" sz="2400" u="sng" kern="0" dirty="0">
                <a:effectLst/>
                <a:ea typeface="Times New Roman" panose="02020603050405020304" pitchFamily="18" charset="0"/>
                <a:cs typeface="Calibri" panose="020F0502020204030204" pitchFamily="34" charset="0"/>
              </a:rPr>
              <a:t>hoofdlijnen</a:t>
            </a:r>
            <a:r>
              <a:rPr lang="nl-NL" sz="2400" kern="0" dirty="0">
                <a:effectLst/>
                <a:ea typeface="Times New Roman" panose="02020603050405020304" pitchFamily="18" charset="0"/>
                <a:cs typeface="Calibri" panose="020F0502020204030204" pitchFamily="34" charset="0"/>
              </a:rPr>
              <a:t> van waar de </a:t>
            </a:r>
            <a:r>
              <a:rPr lang="nl-NL" sz="2400" u="sng" kern="0" dirty="0">
                <a:effectLst/>
                <a:ea typeface="Times New Roman" panose="02020603050405020304" pitchFamily="18" charset="0"/>
                <a:cs typeface="Calibri" panose="020F0502020204030204" pitchFamily="34" charset="0"/>
              </a:rPr>
              <a:t>fysieke leefomgeving</a:t>
            </a:r>
            <a:r>
              <a:rPr lang="nl-NL" sz="2400" kern="0" dirty="0">
                <a:effectLst/>
                <a:ea typeface="Times New Roman" panose="02020603050405020304" pitchFamily="18" charset="0"/>
                <a:cs typeface="Calibri" panose="020F0502020204030204" pitchFamily="34" charset="0"/>
              </a:rPr>
              <a:t> uit bestaat en wat de </a:t>
            </a:r>
            <a:r>
              <a:rPr lang="nl-NL" sz="2400" u="sng" kern="0" dirty="0">
                <a:effectLst/>
                <a:ea typeface="Times New Roman" panose="02020603050405020304" pitchFamily="18" charset="0"/>
                <a:cs typeface="Calibri" panose="020F0502020204030204" pitchFamily="34" charset="0"/>
              </a:rPr>
              <a:t>kwaliteit</a:t>
            </a:r>
            <a:r>
              <a:rPr lang="nl-NL" sz="2400" kern="0" dirty="0">
                <a:effectLst/>
                <a:ea typeface="Times New Roman" panose="02020603050405020304" pitchFamily="18" charset="0"/>
                <a:cs typeface="Calibri" panose="020F0502020204030204" pitchFamily="34" charset="0"/>
              </a:rPr>
              <a:t> van de leefomgeving is</a:t>
            </a:r>
            <a:endParaRPr lang="nl-NL" sz="2400" kern="100" dirty="0">
              <a:ea typeface="Calibri" panose="020F0502020204030204" pitchFamily="34" charset="0"/>
              <a:cs typeface="Times New Roman" panose="02020603050405020304" pitchFamily="18" charset="0"/>
            </a:endParaRPr>
          </a:p>
          <a:p>
            <a:pPr>
              <a:buClr>
                <a:srgbClr val="0070C0"/>
              </a:buClr>
            </a:pPr>
            <a:r>
              <a:rPr lang="nl-NL" sz="2400" kern="0" dirty="0">
                <a:effectLst/>
                <a:ea typeface="Times New Roman" panose="02020603050405020304" pitchFamily="18" charset="0"/>
                <a:cs typeface="Calibri" panose="020F0502020204030204" pitchFamily="34" charset="0"/>
              </a:rPr>
              <a:t>De hoofdlijnen van de </a:t>
            </a:r>
            <a:r>
              <a:rPr lang="nl-NL" sz="2400" u="sng" kern="0" dirty="0">
                <a:effectLst/>
                <a:ea typeface="Times New Roman" panose="02020603050405020304" pitchFamily="18" charset="0"/>
                <a:cs typeface="Calibri" panose="020F0502020204030204" pitchFamily="34" charset="0"/>
              </a:rPr>
              <a:t>voorgenomen</a:t>
            </a:r>
            <a:r>
              <a:rPr lang="nl-NL" sz="2400" kern="0" dirty="0">
                <a:effectLst/>
                <a:ea typeface="Times New Roman" panose="02020603050405020304" pitchFamily="18" charset="0"/>
                <a:cs typeface="Calibri" panose="020F0502020204030204" pitchFamily="34" charset="0"/>
              </a:rPr>
              <a:t> ontwikkeling, gebruik, beheer, bescherming en behoud van het grondgebied</a:t>
            </a:r>
            <a:endParaRPr lang="nl-NL" sz="2400" kern="100" dirty="0">
              <a:ea typeface="Calibri" panose="020F0502020204030204" pitchFamily="34" charset="0"/>
              <a:cs typeface="Times New Roman" panose="02020603050405020304" pitchFamily="18" charset="0"/>
            </a:endParaRPr>
          </a:p>
          <a:p>
            <a:pPr>
              <a:buClr>
                <a:srgbClr val="0070C0"/>
              </a:buClr>
            </a:pPr>
            <a:r>
              <a:rPr lang="nl-NL" sz="2400" kern="0" dirty="0">
                <a:effectLst/>
                <a:ea typeface="Times New Roman" panose="02020603050405020304" pitchFamily="18" charset="0"/>
                <a:cs typeface="Calibri" panose="020F0502020204030204" pitchFamily="34" charset="0"/>
              </a:rPr>
              <a:t>De </a:t>
            </a:r>
            <a:r>
              <a:rPr lang="nl-NL" sz="2400" u="sng" kern="0" dirty="0">
                <a:effectLst/>
                <a:ea typeface="Times New Roman" panose="02020603050405020304" pitchFamily="18" charset="0"/>
                <a:cs typeface="Calibri" panose="020F0502020204030204" pitchFamily="34" charset="0"/>
              </a:rPr>
              <a:t>hoofdzaken</a:t>
            </a:r>
            <a:r>
              <a:rPr lang="nl-NL" sz="2400" kern="0" dirty="0">
                <a:effectLst/>
                <a:ea typeface="Times New Roman" panose="02020603050405020304" pitchFamily="18" charset="0"/>
                <a:cs typeface="Calibri" panose="020F0502020204030204" pitchFamily="34" charset="0"/>
              </a:rPr>
              <a:t> van het voor de fysieke leefomgeving te voeren </a:t>
            </a:r>
            <a:r>
              <a:rPr lang="nl-NL" sz="2400" u="sng" kern="0" dirty="0">
                <a:effectLst/>
                <a:ea typeface="Times New Roman" panose="02020603050405020304" pitchFamily="18" charset="0"/>
                <a:cs typeface="Calibri" panose="020F0502020204030204" pitchFamily="34" charset="0"/>
              </a:rPr>
              <a:t>integrale beleid</a:t>
            </a:r>
            <a:r>
              <a:rPr lang="nl-NL" sz="2400" kern="0" dirty="0">
                <a:effectLst/>
                <a:ea typeface="Times New Roman" panose="02020603050405020304" pitchFamily="18" charset="0"/>
                <a:cs typeface="Calibri" panose="020F0502020204030204" pitchFamily="34" charset="0"/>
              </a:rPr>
              <a:t>: na te streven doelen en hoe die te bereiken</a:t>
            </a:r>
            <a:endParaRPr lang="nl-NL" sz="2400" kern="100" dirty="0">
              <a:effectLst/>
              <a:ea typeface="Calibri" panose="020F0502020204030204" pitchFamily="34" charset="0"/>
              <a:cs typeface="Times New Roman" panose="02020603050405020304" pitchFamily="18" charset="0"/>
            </a:endParaRPr>
          </a:p>
          <a:p>
            <a:pPr>
              <a:buClr>
                <a:srgbClr val="0070C0"/>
              </a:buClr>
            </a:pPr>
            <a:endParaRPr lang="nl-NL" sz="2400" dirty="0"/>
          </a:p>
          <a:p>
            <a:pPr marL="0" indent="0">
              <a:buClr>
                <a:srgbClr val="0070C0"/>
              </a:buClr>
              <a:buNone/>
            </a:pPr>
            <a:endParaRPr lang="nl-NL" sz="2400" dirty="0"/>
          </a:p>
        </p:txBody>
      </p:sp>
      <p:sp>
        <p:nvSpPr>
          <p:cNvPr id="5" name="Tijdelijke aanduiding voor dianummer 5">
            <a:extLst>
              <a:ext uri="{FF2B5EF4-FFF2-40B4-BE49-F238E27FC236}">
                <a16:creationId xmlns:a16="http://schemas.microsoft.com/office/drawing/2014/main" id="{F0DC1106-8A6F-8780-2943-FE8DB63BDC41}"/>
              </a:ext>
            </a:extLst>
          </p:cNvPr>
          <p:cNvSpPr>
            <a:spLocks noGrp="1"/>
          </p:cNvSpPr>
          <p:nvPr>
            <p:ph type="sldNum" sz="quarter" idx="12"/>
          </p:nvPr>
        </p:nvSpPr>
        <p:spPr>
          <a:xfrm>
            <a:off x="5735960" y="6506316"/>
            <a:ext cx="540222" cy="3790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7BC7"/>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1pPr>
            <a:lvl2pPr marL="742950" indent="-285750">
              <a:spcBef>
                <a:spcPct val="20000"/>
              </a:spcBef>
              <a:buClr>
                <a:srgbClr val="007BC7"/>
              </a:buClr>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a:spcBef>
                <a:spcPct val="0"/>
              </a:spcBef>
              <a:buClrTx/>
              <a:buFontTx/>
              <a:buNone/>
            </a:pPr>
            <a:fld id="{BDA88954-AF29-4740-BE89-9B023ABE1242}" type="slidenum">
              <a:rPr lang="nl-NL" altLang="nl-NL" sz="1200" b="1" smtClean="0"/>
              <a:pPr>
                <a:spcBef>
                  <a:spcPct val="0"/>
                </a:spcBef>
                <a:buClrTx/>
                <a:buFontTx/>
                <a:buNone/>
              </a:pPr>
              <a:t>9</a:t>
            </a:fld>
            <a:endParaRPr lang="nl-NL" altLang="nl-NL" sz="1200" b="1" dirty="0"/>
          </a:p>
        </p:txBody>
      </p:sp>
      <p:pic>
        <p:nvPicPr>
          <p:cNvPr id="6" name="Afbeelding 5">
            <a:extLst>
              <a:ext uri="{FF2B5EF4-FFF2-40B4-BE49-F238E27FC236}">
                <a16:creationId xmlns:a16="http://schemas.microsoft.com/office/drawing/2014/main" id="{C5422C9C-8290-AEE3-B241-9CD6CA32ABF8}"/>
              </a:ext>
            </a:extLst>
          </p:cNvPr>
          <p:cNvPicPr>
            <a:picLocks noChangeAspect="1"/>
          </p:cNvPicPr>
          <p:nvPr/>
        </p:nvPicPr>
        <p:blipFill>
          <a:blip r:embed="rId3"/>
          <a:stretch>
            <a:fillRect/>
          </a:stretch>
        </p:blipFill>
        <p:spPr>
          <a:xfrm>
            <a:off x="5906285" y="0"/>
            <a:ext cx="2258079" cy="743343"/>
          </a:xfrm>
          <a:prstGeom prst="rect">
            <a:avLst/>
          </a:prstGeom>
        </p:spPr>
      </p:pic>
    </p:spTree>
    <p:extLst>
      <p:ext uri="{BB962C8B-B14F-4D97-AF65-F5344CB8AC3E}">
        <p14:creationId xmlns:p14="http://schemas.microsoft.com/office/powerpoint/2010/main" val="12397507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solidFill>
          <a:schemeClr val="bg1"/>
        </a:solidFill>
      </a:spPr>
      <a:bodyPr wrap="square" rtlCol="0">
        <a:spAutoFit/>
      </a:bodyPr>
      <a:lstStyle>
        <a:defPPr>
          <a:defRPr dirty="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11060</TotalTime>
  <Words>2398</Words>
  <Application>Microsoft Office PowerPoint</Application>
  <PresentationFormat>Breedbeeld</PresentationFormat>
  <Paragraphs>437</Paragraphs>
  <Slides>66</Slides>
  <Notes>43</Notes>
  <HiddenSlides>0</HiddenSlides>
  <MMClips>0</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66</vt:i4>
      </vt:variant>
    </vt:vector>
  </HeadingPairs>
  <TitlesOfParts>
    <vt:vector size="74" baseType="lpstr">
      <vt:lpstr>Arial</vt:lpstr>
      <vt:lpstr>Calibri</vt:lpstr>
      <vt:lpstr>Carlito</vt:lpstr>
      <vt:lpstr>RijksoverheidSansText</vt:lpstr>
      <vt:lpstr>Symbol</vt:lpstr>
      <vt:lpstr>Times New Roman</vt:lpstr>
      <vt:lpstr>Verdana</vt:lpstr>
      <vt:lpstr>Office Theme</vt:lpstr>
      <vt:lpstr>  Gebruik van de Ruimtelijke Verkenning 2023 voor omgevingsvisie en gebiedsontwikkeling    [Namen invullen] [Datum invullen] </vt:lpstr>
      <vt:lpstr>  Doelen van de gebruikersworkshop </vt:lpstr>
      <vt:lpstr>  Facilitators </vt:lpstr>
      <vt:lpstr>  Aanpak van atelier </vt:lpstr>
      <vt:lpstr>Programma</vt:lpstr>
      <vt:lpstr>Ruimtelijke Verkenning en gebruik  bij omgevingsvisies</vt:lpstr>
      <vt:lpstr>Drie soorten toekomstverkenning</vt:lpstr>
      <vt:lpstr>  Kenmerken van scenario’s </vt:lpstr>
      <vt:lpstr>  Elementen van omgevingsvisie </vt:lpstr>
      <vt:lpstr>  Activiteiten bij visievorming </vt:lpstr>
      <vt:lpstr>  Gebruik van scenario’s </vt:lpstr>
      <vt:lpstr>Hoofdonderdelen van scenariostudie</vt:lpstr>
      <vt:lpstr>Nulsituatie</vt:lpstr>
      <vt:lpstr>Contextscenario’s</vt:lpstr>
      <vt:lpstr>Beleidsscenario’s</vt:lpstr>
      <vt:lpstr>Boodschappen</vt:lpstr>
      <vt:lpstr>PowerPoint-presentatie</vt:lpstr>
      <vt:lpstr>Doel van Ruimtelijke Verkenning</vt:lpstr>
      <vt:lpstr>Opbouw van normatieve scenario’s</vt:lpstr>
      <vt:lpstr>Mondiaal Ondernemend</vt:lpstr>
      <vt:lpstr>PowerPoint-presentatie</vt:lpstr>
      <vt:lpstr>Mondiaal Ondernemend</vt:lpstr>
      <vt:lpstr>PowerPoint-presentatie</vt:lpstr>
      <vt:lpstr>Mondiaal Ondernemend</vt:lpstr>
      <vt:lpstr>PowerPoint-presentatie</vt:lpstr>
      <vt:lpstr>Snelle Wereld</vt:lpstr>
      <vt:lpstr>PowerPoint-presentatie</vt:lpstr>
      <vt:lpstr>Snelle Wereld</vt:lpstr>
      <vt:lpstr>PowerPoint-presentatie</vt:lpstr>
      <vt:lpstr>Snelle Wereld</vt:lpstr>
      <vt:lpstr>PowerPoint-presentatie</vt:lpstr>
      <vt:lpstr>Groen Land</vt:lpstr>
      <vt:lpstr>PowerPoint-presentatie</vt:lpstr>
      <vt:lpstr>Groen Land</vt:lpstr>
      <vt:lpstr>PowerPoint-presentatie</vt:lpstr>
      <vt:lpstr>Groen Land</vt:lpstr>
      <vt:lpstr>PowerPoint-presentatie</vt:lpstr>
      <vt:lpstr>Regionaal Geworteld</vt:lpstr>
      <vt:lpstr>PowerPoint-presentatie</vt:lpstr>
      <vt:lpstr>Regionaal Geworteld</vt:lpstr>
      <vt:lpstr>PowerPoint-presentatie</vt:lpstr>
      <vt:lpstr>Regionaal Geworteld</vt:lpstr>
      <vt:lpstr>PowerPoint-presentatie</vt:lpstr>
      <vt:lpstr>Gebied …</vt:lpstr>
      <vt:lpstr>Gebied</vt:lpstr>
      <vt:lpstr>Strategische omgevingsvraagstukken</vt:lpstr>
      <vt:lpstr>Sectoren die met vraagstukken zijn verbonden</vt:lpstr>
      <vt:lpstr>Toekomstige opgaven</vt:lpstr>
      <vt:lpstr>Huidige ambities</vt:lpstr>
      <vt:lpstr>Oefening, ronde I: de nationale scenario’s                                 naar het gebied vertalen</vt:lpstr>
      <vt:lpstr>  Stappen  </vt:lpstr>
      <vt:lpstr>  Ruimtegebruik </vt:lpstr>
      <vt:lpstr>  Omgevingskwaliteiten </vt:lpstr>
      <vt:lpstr>  Resultaten </vt:lpstr>
      <vt:lpstr>  Methode </vt:lpstr>
      <vt:lpstr>  Spelregels </vt:lpstr>
      <vt:lpstr>  Groepsindeling ronde I </vt:lpstr>
      <vt:lpstr>PowerPoint-presentatie</vt:lpstr>
      <vt:lpstr>PowerPoint-presentatie</vt:lpstr>
      <vt:lpstr>Oefening, ronde II: een voorkeursvariant                                      en -strategie maken</vt:lpstr>
      <vt:lpstr>  Stappen  </vt:lpstr>
      <vt:lpstr>  Groepsindeling ronde 2 </vt:lpstr>
      <vt:lpstr>Pitches en reflectie</vt:lpstr>
      <vt:lpstr>PowerPoint-presentatie</vt:lpstr>
      <vt:lpstr>PowerPoint-presentatie</vt:lpstr>
      <vt:lpstr>Hartelijk dank voor jullie aandacht  en voor jullie bijdragen</vt:lpstr>
    </vt:vector>
  </TitlesOfParts>
  <Company>PBL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PBL RV2022/NL-Later2</dc:creator>
  <cp:lastModifiedBy>Fidel Vernooy</cp:lastModifiedBy>
  <cp:revision>1272</cp:revision>
  <cp:lastPrinted>2023-08-31T06:51:41Z</cp:lastPrinted>
  <dcterms:created xsi:type="dcterms:W3CDTF">2016-10-27T08:15:03Z</dcterms:created>
  <dcterms:modified xsi:type="dcterms:W3CDTF">2025-01-16T19:37:12Z</dcterms:modified>
</cp:coreProperties>
</file>