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media/image12.jpg" ContentType="image/jpg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2"/>
  </p:notesMasterIdLst>
  <p:handoutMasterIdLst>
    <p:handoutMasterId r:id="rId63"/>
  </p:handoutMasterIdLst>
  <p:sldIdLst>
    <p:sldId id="2925" r:id="rId2"/>
    <p:sldId id="3150" r:id="rId3"/>
    <p:sldId id="3158" r:id="rId4"/>
    <p:sldId id="3074" r:id="rId5"/>
    <p:sldId id="3101" r:id="rId6"/>
    <p:sldId id="3094" r:id="rId7"/>
    <p:sldId id="3215" r:id="rId8"/>
    <p:sldId id="3159" r:id="rId9"/>
    <p:sldId id="3153" r:id="rId10"/>
    <p:sldId id="3135" r:id="rId11"/>
    <p:sldId id="825" r:id="rId12"/>
    <p:sldId id="3123" r:id="rId13"/>
    <p:sldId id="747" r:id="rId14"/>
    <p:sldId id="3216" r:id="rId15"/>
    <p:sldId id="3217" r:id="rId16"/>
    <p:sldId id="3237" r:id="rId17"/>
    <p:sldId id="3238" r:id="rId18"/>
    <p:sldId id="2765" r:id="rId19"/>
    <p:sldId id="262" r:id="rId20"/>
    <p:sldId id="3239" r:id="rId21"/>
    <p:sldId id="3240" r:id="rId22"/>
    <p:sldId id="2766" r:id="rId23"/>
    <p:sldId id="2764" r:id="rId24"/>
    <p:sldId id="3241" r:id="rId25"/>
    <p:sldId id="3242" r:id="rId26"/>
    <p:sldId id="2767" r:id="rId27"/>
    <p:sldId id="268" r:id="rId28"/>
    <p:sldId id="3243" r:id="rId29"/>
    <p:sldId id="3244" r:id="rId30"/>
    <p:sldId id="3195" r:id="rId31"/>
    <p:sldId id="3245" r:id="rId32"/>
    <p:sldId id="3246" r:id="rId33"/>
    <p:sldId id="3253" r:id="rId34"/>
    <p:sldId id="3188" r:id="rId35"/>
    <p:sldId id="3189" r:id="rId36"/>
    <p:sldId id="3190" r:id="rId37"/>
    <p:sldId id="3192" r:id="rId38"/>
    <p:sldId id="3258" r:id="rId39"/>
    <p:sldId id="3154" r:id="rId40"/>
    <p:sldId id="3177" r:id="rId41"/>
    <p:sldId id="3172" r:id="rId42"/>
    <p:sldId id="3178" r:id="rId43"/>
    <p:sldId id="3229" r:id="rId44"/>
    <p:sldId id="3180" r:id="rId45"/>
    <p:sldId id="3181" r:id="rId46"/>
    <p:sldId id="3136" r:id="rId47"/>
    <p:sldId id="3155" r:id="rId48"/>
    <p:sldId id="3184" r:id="rId49"/>
    <p:sldId id="3231" r:id="rId50"/>
    <p:sldId id="3257" r:id="rId51"/>
    <p:sldId id="3127" r:id="rId52"/>
    <p:sldId id="3248" r:id="rId53"/>
    <p:sldId id="3252" r:id="rId54"/>
    <p:sldId id="3249" r:id="rId55"/>
    <p:sldId id="3115" r:id="rId56"/>
    <p:sldId id="3100" r:id="rId57"/>
    <p:sldId id="3256" r:id="rId58"/>
    <p:sldId id="3145" r:id="rId59"/>
    <p:sldId id="3255" r:id="rId60"/>
    <p:sldId id="3006" r:id="rId61"/>
  </p:sldIdLst>
  <p:sldSz cx="12192000" cy="6858000"/>
  <p:notesSz cx="6888163" cy="100203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72C"/>
    <a:srgbClr val="008000"/>
    <a:srgbClr val="CC0000"/>
    <a:srgbClr val="FF5050"/>
    <a:srgbClr val="FF662B"/>
    <a:srgbClr val="FF682F"/>
    <a:srgbClr val="FF672B"/>
    <a:srgbClr val="FBAD05"/>
    <a:srgbClr val="401563"/>
    <a:srgbClr val="B600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84136" autoAdjust="0"/>
  </p:normalViewPr>
  <p:slideViewPr>
    <p:cSldViewPr>
      <p:cViewPr varScale="1">
        <p:scale>
          <a:sx n="113" d="100"/>
          <a:sy n="113" d="100"/>
        </p:scale>
        <p:origin x="456" y="11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200" d="100"/>
        <a:sy n="200" d="100"/>
      </p:scale>
      <p:origin x="0" y="-593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5665" cy="502526"/>
          </a:xfrm>
          <a:prstGeom prst="rect">
            <a:avLst/>
          </a:prstGeom>
        </p:spPr>
        <p:txBody>
          <a:bodyPr vert="horz" lIns="91568" tIns="45784" rIns="91568" bIns="45784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900909" y="0"/>
            <a:ext cx="2985664" cy="502526"/>
          </a:xfrm>
          <a:prstGeom prst="rect">
            <a:avLst/>
          </a:prstGeom>
        </p:spPr>
        <p:txBody>
          <a:bodyPr vert="horz" lIns="91568" tIns="45784" rIns="91568" bIns="45784" rtlCol="0"/>
          <a:lstStyle>
            <a:lvl1pPr algn="r">
              <a:defRPr sz="1200"/>
            </a:lvl1pPr>
          </a:lstStyle>
          <a:p>
            <a:fld id="{8293B405-073C-413A-9E07-4D4174CFF04B}" type="datetimeFigureOut">
              <a:rPr lang="nl-NL" smtClean="0"/>
              <a:t>16-1-2025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1" y="9517774"/>
            <a:ext cx="2985665" cy="502526"/>
          </a:xfrm>
          <a:prstGeom prst="rect">
            <a:avLst/>
          </a:prstGeom>
        </p:spPr>
        <p:txBody>
          <a:bodyPr vert="horz" lIns="91568" tIns="45784" rIns="91568" bIns="45784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900909" y="9517774"/>
            <a:ext cx="2985664" cy="502526"/>
          </a:xfrm>
          <a:prstGeom prst="rect">
            <a:avLst/>
          </a:prstGeom>
        </p:spPr>
        <p:txBody>
          <a:bodyPr vert="horz" lIns="91568" tIns="45784" rIns="91568" bIns="45784" rtlCol="0" anchor="b"/>
          <a:lstStyle>
            <a:lvl1pPr algn="r">
              <a:defRPr sz="1200"/>
            </a:lvl1pPr>
          </a:lstStyle>
          <a:p>
            <a:fld id="{494A7AA5-7F75-4448-BE7D-C80269EEECF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515821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871" cy="501015"/>
          </a:xfrm>
          <a:prstGeom prst="rect">
            <a:avLst/>
          </a:prstGeom>
        </p:spPr>
        <p:txBody>
          <a:bodyPr vert="horz" lIns="92267" tIns="46134" rIns="92267" bIns="46134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700" y="0"/>
            <a:ext cx="2984871" cy="501015"/>
          </a:xfrm>
          <a:prstGeom prst="rect">
            <a:avLst/>
          </a:prstGeom>
        </p:spPr>
        <p:txBody>
          <a:bodyPr vert="horz" lIns="92267" tIns="46134" rIns="92267" bIns="46134" rtlCol="0"/>
          <a:lstStyle>
            <a:lvl1pPr algn="r">
              <a:defRPr sz="1200"/>
            </a:lvl1pPr>
          </a:lstStyle>
          <a:p>
            <a:fld id="{F7D2735E-3DD8-4C27-8DA6-0D086BED8661}" type="datetimeFigureOut">
              <a:rPr lang="nl-NL" smtClean="0"/>
              <a:t>16-1-2025</a:t>
            </a:fld>
            <a:endParaRPr lang="nl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6363" y="752475"/>
            <a:ext cx="6675437" cy="37560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67" tIns="46134" rIns="92267" bIns="46134" rtlCol="0" anchor="ctr"/>
          <a:lstStyle/>
          <a:p>
            <a:endParaRPr lang="nl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759644"/>
            <a:ext cx="5510530" cy="4509135"/>
          </a:xfrm>
          <a:prstGeom prst="rect">
            <a:avLst/>
          </a:prstGeom>
        </p:spPr>
        <p:txBody>
          <a:bodyPr vert="horz" lIns="92267" tIns="46134" rIns="92267" bIns="4613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517546"/>
            <a:ext cx="2984871" cy="501015"/>
          </a:xfrm>
          <a:prstGeom prst="rect">
            <a:avLst/>
          </a:prstGeom>
        </p:spPr>
        <p:txBody>
          <a:bodyPr vert="horz" lIns="92267" tIns="46134" rIns="92267" bIns="46134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700" y="9517546"/>
            <a:ext cx="2984871" cy="501015"/>
          </a:xfrm>
          <a:prstGeom prst="rect">
            <a:avLst/>
          </a:prstGeom>
        </p:spPr>
        <p:txBody>
          <a:bodyPr vert="horz" lIns="92267" tIns="46134" rIns="92267" bIns="46134" rtlCol="0" anchor="b"/>
          <a:lstStyle>
            <a:lvl1pPr algn="r">
              <a:defRPr sz="1200"/>
            </a:lvl1pPr>
          </a:lstStyle>
          <a:p>
            <a:fld id="{0064805C-F7E5-478F-AF2C-6B8A48D931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68813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6225" cy="372745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Algemene slide voor begin event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087737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194503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6363" y="752475"/>
            <a:ext cx="6675437" cy="3756025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029" indent="-173029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484127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7950" y="750888"/>
            <a:ext cx="6665913" cy="3749675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2787" indent="-172787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12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081168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7950" y="750888"/>
            <a:ext cx="6665913" cy="3749675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2787" indent="-172787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13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493767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6363" y="752475"/>
            <a:ext cx="6675437" cy="3756025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029" indent="-173029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14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856857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6363" y="752475"/>
            <a:ext cx="6675437" cy="3756025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029" indent="-173029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16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529173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6363" y="752475"/>
            <a:ext cx="6675437" cy="3756025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029" indent="-173029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17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183140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6363" y="752475"/>
            <a:ext cx="6675437" cy="3756025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029" indent="-173029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18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625111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6363" y="752475"/>
            <a:ext cx="6675437" cy="3756025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029" indent="-173029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20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568792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6363" y="752475"/>
            <a:ext cx="6675437" cy="3756025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029" indent="-173029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21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598774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1FA003-8176-7A42-B3DB-0F56E4E4E2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B62DF604-14D1-9667-32AD-0070CA541B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7950" y="750888"/>
            <a:ext cx="6665913" cy="3749675"/>
          </a:xfrm>
        </p:spPr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24A79EDA-0C32-C5E4-D814-E2CDDAD861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2787" indent="-172787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893E1DBB-D695-7D0D-33DE-07A6E7ECE33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528793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6363" y="752475"/>
            <a:ext cx="6675437" cy="3756025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029" indent="-173029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22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935218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6363" y="752475"/>
            <a:ext cx="6675437" cy="3756025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029" indent="-173029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24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017691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6363" y="752475"/>
            <a:ext cx="6675437" cy="3756025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029" indent="-173029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25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8577614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6363" y="752475"/>
            <a:ext cx="6675437" cy="3756025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029" indent="-173029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26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21157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6363" y="752475"/>
            <a:ext cx="6675437" cy="3756025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029" indent="-173029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28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4780219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6363" y="752475"/>
            <a:ext cx="6675437" cy="3756025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029" indent="-173029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29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4796130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30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2715402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31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6586520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61B8BD-333D-E0A2-256C-C6706B342B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2A9E237B-4D90-0E33-C402-C1E60CFCF0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FDAAB177-9D30-6AFB-AF90-A865CB7DCA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A2088D4-CFD9-3198-990F-23A045F295B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32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6818092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61B8BD-333D-E0A2-256C-C6706B342B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2A9E237B-4D90-0E33-C402-C1E60CFCF0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FDAAB177-9D30-6AFB-AF90-A865CB7DCA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A2088D4-CFD9-3198-990F-23A045F295B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33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765056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3908988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61B8BD-333D-E0A2-256C-C6706B342B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2A9E237B-4D90-0E33-C402-C1E60CFCF0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FDAAB177-9D30-6AFB-AF90-A865CB7DCA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A2088D4-CFD9-3198-990F-23A045F295B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34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0345480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3E353B-21DE-D34E-CAEE-06F1126B9D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C068DBA8-9377-FEC3-D34A-12CC80BB12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2F9269C6-2162-5C2E-9403-9191699E068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25FA197-DBF1-22CD-95A5-5B025A9DF3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35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4778591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6E0C2C-844E-5170-E1E1-94B663423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DDCAC47E-BE8F-0708-52DF-F8EA82BEB4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0FD73E45-D6F2-B27F-68EC-1F794B8AD7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14FF6BA1-13DA-D201-6BDB-6F63EC6D9D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36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885698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05E8C7-29F6-18DA-4EF9-7A51A988CC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533E48EF-C4C6-11F8-5B68-19AFD440B6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9F6D29FA-1C45-C5F0-5729-0812CA7BA5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B5BD2298-7044-548D-3E80-58E2E142056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37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9370172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6363" y="752475"/>
            <a:ext cx="6675437" cy="3756025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029" indent="-173029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38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6254776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EB9AE7-4DB7-C39A-FE01-A904D6564B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44D4C710-359A-B40F-E7AF-B55D91B7AC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6363" y="752475"/>
            <a:ext cx="6675437" cy="3756025"/>
          </a:xfrm>
        </p:spPr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ED988631-ABBB-88D5-427D-BF6F625857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029" indent="-173029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CC9DB59A-1B39-7AF0-2DB5-46E044AFBD8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39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1399505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40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436770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41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2138142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42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3997089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46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586832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8887433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6363" y="752475"/>
            <a:ext cx="6675437" cy="3756025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029" indent="-173029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47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0180825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48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630955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6363" y="752475"/>
            <a:ext cx="6675437" cy="3756025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029" indent="-173029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49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0880888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81D399-85C7-1EB8-FEF2-6845902639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EB072DFD-365C-202B-8B10-05B7DAC086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EEED6AD4-5744-2824-1536-8295D58039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4A692A3B-B1BB-E8C7-3188-E06A7CD358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50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6685800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51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639981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52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7944225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53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7002533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54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4014974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55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8024692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6363" y="752475"/>
            <a:ext cx="6675437" cy="3756025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029" indent="-173029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56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669544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7468740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6E0C2C-844E-5170-E1E1-94B663423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DDCAC47E-BE8F-0708-52DF-F8EA82BEB4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0FD73E45-D6F2-B27F-68EC-1F794B8AD7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14FF6BA1-13DA-D201-6BDB-6F63EC6D9D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57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0621876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58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16454789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61B8BD-333D-E0A2-256C-C6706B342B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2A9E237B-4D90-0E33-C402-C1E60CFCF0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FDAAB177-9D30-6AFB-AF90-A865CB7DCA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A2088D4-CFD9-3198-990F-23A045F295B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59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2319699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6363" y="752475"/>
            <a:ext cx="6675437" cy="3756025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029" indent="-173029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60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894662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6363" y="752475"/>
            <a:ext cx="6675437" cy="3756025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029" indent="-173029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013535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680403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328439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6363" y="752475"/>
            <a:ext cx="6675437" cy="3756025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029" indent="-173029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05858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David Hamers | 29 september 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C8C53-02E6-4493-9744-9EB4A6C932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350161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David Hamers | 29 september 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C8C53-02E6-4493-9744-9EB4A6C932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40029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3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David Hamers | 29 september 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C8C53-02E6-4493-9744-9EB4A6C932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83666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David Hamers | 29 september 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C8C53-02E6-4493-9744-9EB4A6C932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115735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David Hamers | 29 september 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C8C53-02E6-4493-9744-9EB4A6C932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59404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David Hamers | 29 september 2020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C8C53-02E6-4493-9744-9EB4A6C932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39314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David Hamers | 29 september 2020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C8C53-02E6-4493-9744-9EB4A6C932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27335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David Hamers | 29 september 2020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C8C53-02E6-4493-9744-9EB4A6C932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734063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David Hamers | 29 september 2020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C8C53-02E6-4493-9744-9EB4A6C932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2576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David Hamers | 29 september 2020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C8C53-02E6-4493-9744-9EB4A6C932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562741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David Hamers | 29 september 2020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C8C53-02E6-4493-9744-9EB4A6C932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13666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nl-NL"/>
              <a:t>David Hamers | 29 september 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1C8C53-02E6-4493-9744-9EB4A6C932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87364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hyperlink" Target="https://vng.nl/artikelen/over-ambitieniveau-en-invoeringsstrategie" TargetMode="External"/><Relationship Id="rId3" Type="http://schemas.openxmlformats.org/officeDocument/2006/relationships/image" Target="../media/image3.png"/><Relationship Id="rId7" Type="http://schemas.openxmlformats.org/officeDocument/2006/relationships/hyperlink" Target="https://vng.nl/publicaties/handreiking-gebiedsgericht-werken" TargetMode="Externa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pbl.nl/publicaties/scenarios-maken-voor-milieu-natuur-en-ruimte-een-handreiking" TargetMode="External"/><Relationship Id="rId5" Type="http://schemas.openxmlformats.org/officeDocument/2006/relationships/hyperlink" Target="https://www.pbl.nl/publicaties/scenarios-voor-milieu-natuur-en-ruimte-gebruiken-een-handreiking" TargetMode="External"/><Relationship Id="rId4" Type="http://schemas.openxmlformats.org/officeDocument/2006/relationships/hyperlink" Target="https://www.pbl.nl/publicaties/ruimtelijke-verkenning-2023-vier-scenarios-voor-de-inrichting-van-nederland-in-2050" TargetMode="Externa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D5FB5116-23FF-6CC9-58AB-BCFC6D1F2F3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8000"/>
          </a:blip>
          <a:stretch>
            <a:fillRect/>
          </a:stretch>
        </p:blipFill>
        <p:spPr>
          <a:xfrm>
            <a:off x="-1" y="-1"/>
            <a:ext cx="13085095" cy="6855963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8A009897-BC24-4EB8-B79A-B08FEF1B2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356992"/>
            <a:ext cx="13085094" cy="1143000"/>
          </a:xfrm>
        </p:spPr>
        <p:txBody>
          <a:bodyPr>
            <a:noAutofit/>
          </a:bodyPr>
          <a:lstStyle/>
          <a:p>
            <a:br>
              <a:rPr lang="nl-NL" b="1" dirty="0"/>
            </a:br>
            <a:br>
              <a:rPr lang="nl-NL" b="1" dirty="0"/>
            </a:br>
            <a:r>
              <a:rPr lang="nl-NL" b="1" dirty="0"/>
              <a:t>Praktijkgemeenschap </a:t>
            </a:r>
            <a:r>
              <a:rPr lang="nl-NL" sz="4000" b="1" i="1" dirty="0"/>
              <a:t>Omgevingsvisies:                                    werken met scenario’s</a:t>
            </a:r>
            <a:br>
              <a:rPr lang="nl-NL" b="1" i="1" dirty="0"/>
            </a:br>
            <a:br>
              <a:rPr lang="nl-NL" b="1" dirty="0"/>
            </a:br>
            <a:r>
              <a:rPr lang="nl-NL" b="1" dirty="0"/>
              <a:t>Vierde a</a:t>
            </a:r>
            <a:r>
              <a:rPr lang="nl-NL" sz="4000" b="1" dirty="0"/>
              <a:t>telier: voorkeursstrategie bedenken</a:t>
            </a:r>
            <a:br>
              <a:rPr lang="nl-NL" b="1" dirty="0"/>
            </a:br>
            <a:br>
              <a:rPr lang="nl-NL" b="1" dirty="0"/>
            </a:br>
            <a:br>
              <a:rPr lang="nl-NL" sz="3200" dirty="0"/>
            </a:br>
            <a:r>
              <a:rPr lang="nl-NL" sz="3200" dirty="0"/>
              <a:t>[Namen invullen]</a:t>
            </a:r>
            <a:br>
              <a:rPr lang="nl-NL" sz="3200" dirty="0"/>
            </a:br>
            <a:r>
              <a:rPr lang="nl-NL" sz="3200" dirty="0"/>
              <a:t>[Datum invullen]</a:t>
            </a:r>
            <a:br>
              <a:rPr lang="nl-NL" sz="3200" dirty="0"/>
            </a:br>
            <a:endParaRPr lang="nl-NL" sz="4800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DA2D65E7-0DD1-6BB1-BA4A-414F201009A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68008" y="1341"/>
            <a:ext cx="648072" cy="6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522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9F5D85B-0772-40B3-A863-6CF74F7BD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29798"/>
            <a:ext cx="12192000" cy="1143000"/>
          </a:xfrm>
        </p:spPr>
        <p:txBody>
          <a:bodyPr>
            <a:noAutofit/>
          </a:bodyPr>
          <a:lstStyle/>
          <a:p>
            <a:pPr algn="ctr"/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Elementen van omgevingsvisie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6746597-C688-4B96-B9A8-F42E85E99E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9496" y="1855365"/>
            <a:ext cx="9001000" cy="4525963"/>
          </a:xfrm>
        </p:spPr>
        <p:txBody>
          <a:bodyPr>
            <a:normAutofit/>
          </a:bodyPr>
          <a:lstStyle/>
          <a:p>
            <a:pPr marL="0" indent="0">
              <a:buClr>
                <a:srgbClr val="0070C0"/>
              </a:buClr>
              <a:buNone/>
            </a:pPr>
            <a:endParaRPr lang="nl-NL" sz="2400" dirty="0"/>
          </a:p>
          <a:p>
            <a:pPr marL="0" indent="0">
              <a:buClr>
                <a:srgbClr val="0070C0"/>
              </a:buClr>
              <a:buNone/>
            </a:pPr>
            <a:r>
              <a:rPr lang="nl-NL" sz="2400" dirty="0"/>
              <a:t>Een omgevingsvisie is </a:t>
            </a:r>
            <a:r>
              <a:rPr lang="nl-NL" sz="2400" u="sng" dirty="0"/>
              <a:t>vormvrij</a:t>
            </a:r>
            <a:r>
              <a:rPr lang="nl-NL" sz="2400" dirty="0"/>
              <a:t>, maar moet wel de volgende </a:t>
            </a:r>
            <a:r>
              <a:rPr lang="nl-NL" sz="2400" u="sng" dirty="0"/>
              <a:t>elementen</a:t>
            </a:r>
            <a:r>
              <a:rPr lang="nl-NL" sz="2400" dirty="0"/>
              <a:t> bevatten:</a:t>
            </a:r>
          </a:p>
          <a:p>
            <a:pPr>
              <a:buClr>
                <a:srgbClr val="0070C0"/>
              </a:buClr>
            </a:pPr>
            <a:r>
              <a:rPr lang="nl-NL" sz="2400" kern="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Een </a:t>
            </a:r>
            <a:r>
              <a:rPr lang="nl-NL" sz="2400" u="sng" kern="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beschrijving</a:t>
            </a:r>
            <a:r>
              <a:rPr lang="nl-NL" sz="2400" kern="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 in </a:t>
            </a:r>
            <a:r>
              <a:rPr lang="nl-NL" sz="2400" u="sng" kern="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hoofdlijnen</a:t>
            </a:r>
            <a:r>
              <a:rPr lang="nl-NL" sz="2400" kern="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 van waar de </a:t>
            </a:r>
            <a:r>
              <a:rPr lang="nl-NL" sz="2400" u="sng" kern="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fysieke leefomgeving</a:t>
            </a:r>
            <a:r>
              <a:rPr lang="nl-NL" sz="2400" kern="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 uit bestaat en wat de </a:t>
            </a:r>
            <a:r>
              <a:rPr lang="nl-NL" sz="2400" u="sng" kern="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kwaliteit</a:t>
            </a:r>
            <a:r>
              <a:rPr lang="nl-NL" sz="2400" kern="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 van de leefomgeving is</a:t>
            </a:r>
            <a:endParaRPr lang="nl-NL" sz="2400" kern="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Clr>
                <a:srgbClr val="0070C0"/>
              </a:buClr>
            </a:pPr>
            <a:r>
              <a:rPr lang="nl-NL" sz="2400" kern="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De hoofdlijnen van de </a:t>
            </a:r>
            <a:r>
              <a:rPr lang="nl-NL" sz="2400" u="sng" kern="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voorgenomen</a:t>
            </a:r>
            <a:r>
              <a:rPr lang="nl-NL" sz="2400" kern="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 ontwikkeling, gebruik, beheer, bescherming en behoud van het grondgebied</a:t>
            </a:r>
            <a:endParaRPr lang="nl-NL" sz="2400" kern="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Clr>
                <a:srgbClr val="0070C0"/>
              </a:buClr>
            </a:pPr>
            <a:r>
              <a:rPr lang="nl-NL" sz="2400" kern="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De </a:t>
            </a:r>
            <a:r>
              <a:rPr lang="nl-NL" sz="2400" u="sng" kern="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hoofdzaken</a:t>
            </a:r>
            <a:r>
              <a:rPr lang="nl-NL" sz="2400" kern="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 van het voor de fysieke leefomgeving te voeren </a:t>
            </a:r>
            <a:r>
              <a:rPr lang="nl-NL" sz="2400" u="sng" kern="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integrale beleid</a:t>
            </a:r>
            <a:r>
              <a:rPr lang="nl-NL" sz="2400" kern="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: na te streven doelen en hoe die te bereiken</a:t>
            </a:r>
            <a:endParaRPr lang="nl-NL" sz="2400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Clr>
                <a:srgbClr val="0070C0"/>
              </a:buClr>
            </a:pPr>
            <a:endParaRPr lang="nl-NL" sz="2400" dirty="0"/>
          </a:p>
          <a:p>
            <a:pPr marL="0" indent="0">
              <a:buClr>
                <a:srgbClr val="0070C0"/>
              </a:buClr>
              <a:buNone/>
            </a:pPr>
            <a:endParaRPr lang="nl-NL" sz="2400" dirty="0"/>
          </a:p>
        </p:txBody>
      </p:sp>
      <p:sp>
        <p:nvSpPr>
          <p:cNvPr id="5" name="Tijdelijke aanduiding voor dianummer 5">
            <a:extLst>
              <a:ext uri="{FF2B5EF4-FFF2-40B4-BE49-F238E27FC236}">
                <a16:creationId xmlns:a16="http://schemas.microsoft.com/office/drawing/2014/main" id="{F0DC1106-8A6F-8780-2943-FE8DB63BDC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10</a:t>
            </a:fld>
            <a:endParaRPr lang="nl-NL" altLang="nl-NL" sz="1200" b="1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C5422C9C-8290-AEE3-B241-9CD6CA32AB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728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526612C-A69D-4737-8893-9730F411D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31377"/>
            <a:ext cx="12192000" cy="1143000"/>
          </a:xfrm>
        </p:spPr>
        <p:txBody>
          <a:bodyPr>
            <a:normAutofit/>
          </a:bodyPr>
          <a:lstStyle/>
          <a:p>
            <a:pPr algn="ctr"/>
            <a:r>
              <a:rPr lang="nl-NL" sz="3200" b="1" dirty="0">
                <a:solidFill>
                  <a:srgbClr val="0070C0"/>
                </a:solidFill>
                <a:latin typeface="+mn-lt"/>
              </a:rPr>
              <a:t>Onderdelen van scenariostudie</a:t>
            </a: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11</a:t>
            </a:fld>
            <a:endParaRPr lang="nl-NL" altLang="nl-NL" sz="1200" b="1" dirty="0"/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CAFF58F2-D557-24DC-5572-CC244920EF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0275" y="1974377"/>
            <a:ext cx="7791450" cy="4238625"/>
          </a:xfrm>
          <a:prstGeom prst="rect">
            <a:avLst/>
          </a:prstGeo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59176BCB-A8E1-7B54-A322-B463216200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3" name="Ovaal 2">
            <a:extLst>
              <a:ext uri="{FF2B5EF4-FFF2-40B4-BE49-F238E27FC236}">
                <a16:creationId xmlns:a16="http://schemas.microsoft.com/office/drawing/2014/main" id="{0CE50C66-BE9B-82A8-209B-B6E8EB0690DA}"/>
              </a:ext>
            </a:extLst>
          </p:cNvPr>
          <p:cNvSpPr/>
          <p:nvPr/>
        </p:nvSpPr>
        <p:spPr>
          <a:xfrm>
            <a:off x="7824192" y="1942154"/>
            <a:ext cx="1944216" cy="1920042"/>
          </a:xfrm>
          <a:prstGeom prst="ellipse">
            <a:avLst/>
          </a:prstGeom>
          <a:noFill/>
          <a:ln>
            <a:solidFill>
              <a:srgbClr val="008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596568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526612C-A69D-4737-8893-9730F411D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31377"/>
            <a:ext cx="12192000" cy="1143000"/>
          </a:xfrm>
        </p:spPr>
        <p:txBody>
          <a:bodyPr>
            <a:normAutofit/>
          </a:bodyPr>
          <a:lstStyle/>
          <a:p>
            <a:pPr algn="ctr"/>
            <a:r>
              <a:rPr lang="nl-NL" sz="3200" b="1" dirty="0">
                <a:solidFill>
                  <a:srgbClr val="0070C0"/>
                </a:solidFill>
                <a:latin typeface="+mn-lt"/>
              </a:rPr>
              <a:t>Beleidsscenario’s – functies</a:t>
            </a:r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D8BF8BE9-BDBA-46A5-BEBE-24C0230547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95600" y="2132856"/>
            <a:ext cx="7344816" cy="3960440"/>
          </a:xfrm>
        </p:spPr>
        <p:txBody>
          <a:bodyPr>
            <a:noAutofit/>
          </a:bodyPr>
          <a:lstStyle/>
          <a:p>
            <a:pPr marL="0" lvl="0" indent="0">
              <a:buClr>
                <a:srgbClr val="0070C0"/>
              </a:buClr>
              <a:buNone/>
            </a:pPr>
            <a:r>
              <a:rPr lang="nl-NL" sz="2400" dirty="0"/>
              <a:t>Een meer </a:t>
            </a:r>
            <a:r>
              <a:rPr lang="nl-NL" sz="2400" u="sng" dirty="0"/>
              <a:t>samenhangende</a:t>
            </a:r>
            <a:r>
              <a:rPr lang="nl-NL" sz="2400" dirty="0"/>
              <a:t> en </a:t>
            </a:r>
            <a:r>
              <a:rPr lang="nl-NL" sz="2400" u="sng" dirty="0"/>
              <a:t>toekomstbestendige omgevingsvisie</a:t>
            </a:r>
            <a:r>
              <a:rPr lang="nl-NL" sz="2400" dirty="0"/>
              <a:t> maken door: </a:t>
            </a:r>
          </a:p>
          <a:p>
            <a:pPr lvl="0">
              <a:buClr>
                <a:srgbClr val="0070C0"/>
              </a:buClr>
            </a:pPr>
            <a:endParaRPr lang="nl-NL" sz="2400" dirty="0"/>
          </a:p>
          <a:p>
            <a:pPr lvl="0">
              <a:buClr>
                <a:srgbClr val="0070C0"/>
              </a:buClr>
            </a:pPr>
            <a:r>
              <a:rPr lang="nl-NL" sz="2400" dirty="0"/>
              <a:t>Inzicht in verschillende </a:t>
            </a:r>
            <a:r>
              <a:rPr lang="nl-NL" sz="2400" u="sng" dirty="0"/>
              <a:t>beleidsalternatieven</a:t>
            </a:r>
            <a:r>
              <a:rPr lang="nl-NL" sz="2400" dirty="0"/>
              <a:t> te geven</a:t>
            </a:r>
          </a:p>
          <a:p>
            <a:pPr lvl="0">
              <a:buClr>
                <a:srgbClr val="0070C0"/>
              </a:buClr>
            </a:pPr>
            <a:r>
              <a:rPr lang="nl-NL" sz="2400" dirty="0"/>
              <a:t>Verschillende </a:t>
            </a:r>
            <a:r>
              <a:rPr lang="nl-NL" sz="2400" u="sng" dirty="0"/>
              <a:t>thema’s</a:t>
            </a:r>
            <a:r>
              <a:rPr lang="nl-NL" sz="2400" dirty="0"/>
              <a:t> in samenhang te presenteren</a:t>
            </a:r>
          </a:p>
          <a:p>
            <a:pPr lvl="0">
              <a:buClr>
                <a:srgbClr val="0070C0"/>
              </a:buClr>
            </a:pPr>
            <a:r>
              <a:rPr lang="nl-NL" sz="2400" u="sng" dirty="0"/>
              <a:t>(Neven)effecten</a:t>
            </a:r>
            <a:r>
              <a:rPr lang="nl-NL" sz="2400" dirty="0"/>
              <a:t> van alternatieven in beeld te brengen</a:t>
            </a:r>
          </a:p>
          <a:p>
            <a:pPr lvl="0">
              <a:buClr>
                <a:srgbClr val="0070C0"/>
              </a:buClr>
            </a:pPr>
            <a:r>
              <a:rPr lang="nl-NL" sz="2400" u="sng" dirty="0"/>
              <a:t>Open discussie</a:t>
            </a:r>
            <a:r>
              <a:rPr lang="nl-NL" sz="2400" dirty="0"/>
              <a:t> over ambities en doelen te bevorderen</a:t>
            </a:r>
          </a:p>
          <a:p>
            <a:pPr lvl="0">
              <a:buClr>
                <a:srgbClr val="0070C0"/>
              </a:buClr>
            </a:pPr>
            <a:r>
              <a:rPr lang="nl-NL" sz="2400" dirty="0"/>
              <a:t>Tot inslaan van </a:t>
            </a:r>
            <a:r>
              <a:rPr lang="nl-NL" sz="2400" u="sng" dirty="0"/>
              <a:t>nieuwe weg</a:t>
            </a:r>
            <a:r>
              <a:rPr lang="nl-NL" sz="2400" dirty="0"/>
              <a:t> te inspireren</a:t>
            </a:r>
          </a:p>
          <a:p>
            <a:pPr lvl="0">
              <a:buClr>
                <a:srgbClr val="0070C0"/>
              </a:buClr>
            </a:pPr>
            <a:r>
              <a:rPr lang="nl-NL" sz="2400" u="sng" dirty="0"/>
              <a:t>Commitment</a:t>
            </a:r>
            <a:r>
              <a:rPr lang="nl-NL" sz="2400" dirty="0"/>
              <a:t> voor omgevingsbeleid te vergroten</a:t>
            </a:r>
          </a:p>
          <a:p>
            <a:pPr lvl="0">
              <a:buClr>
                <a:srgbClr val="0070C0"/>
              </a:buClr>
            </a:pPr>
            <a:endParaRPr lang="nl-NL" sz="2400" dirty="0"/>
          </a:p>
          <a:p>
            <a:pPr lvl="0"/>
            <a:endParaRPr lang="nl-NL" sz="2400" dirty="0"/>
          </a:p>
          <a:p>
            <a:pPr lvl="2"/>
            <a:endParaRPr lang="nl-NL" dirty="0"/>
          </a:p>
        </p:txBody>
      </p:sp>
      <p:sp>
        <p:nvSpPr>
          <p:cNvPr id="3" name="Tijdelijke aanduiding voor dianummer 5">
            <a:extLst>
              <a:ext uri="{FF2B5EF4-FFF2-40B4-BE49-F238E27FC236}">
                <a16:creationId xmlns:a16="http://schemas.microsoft.com/office/drawing/2014/main" id="{E38F3750-7B9E-38D6-1CC9-D78D547FD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12</a:t>
            </a:fld>
            <a:endParaRPr lang="nl-NL" altLang="nl-NL" sz="1200" b="1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9FFD7910-5635-9A06-A25E-AECBDEB5E8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4050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526612C-A69D-4737-8893-9730F411D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31377"/>
            <a:ext cx="12192000" cy="1143000"/>
          </a:xfrm>
        </p:spPr>
        <p:txBody>
          <a:bodyPr>
            <a:normAutofit/>
          </a:bodyPr>
          <a:lstStyle/>
          <a:p>
            <a:pPr algn="ctr"/>
            <a:r>
              <a:rPr lang="nl-NL" sz="3200" b="1" dirty="0">
                <a:solidFill>
                  <a:srgbClr val="0070C0"/>
                </a:solidFill>
                <a:latin typeface="+mn-lt"/>
              </a:rPr>
              <a:t>Beleidsscenario’s – inhoud</a:t>
            </a:r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D8BF8BE9-BDBA-46A5-BEBE-24C0230547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23592" y="2022556"/>
            <a:ext cx="3744416" cy="3998732"/>
          </a:xfrm>
        </p:spPr>
        <p:txBody>
          <a:bodyPr>
            <a:noAutofit/>
          </a:bodyPr>
          <a:lstStyle/>
          <a:p>
            <a:pPr marL="0" lvl="0" indent="0">
              <a:buClr>
                <a:srgbClr val="0070C0"/>
              </a:buClr>
              <a:buNone/>
            </a:pPr>
            <a:endParaRPr lang="nl-NL" sz="24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lvl="0" indent="0">
              <a:buClr>
                <a:srgbClr val="0070C0"/>
              </a:buClr>
              <a:buNone/>
            </a:pPr>
            <a:r>
              <a:rPr lang="nl-NL" sz="2400" b="1" dirty="0">
                <a:solidFill>
                  <a:schemeClr val="bg1">
                    <a:lumMod val="50000"/>
                  </a:schemeClr>
                </a:solidFill>
              </a:rPr>
              <a:t>Wenselijke situaties</a:t>
            </a:r>
          </a:p>
          <a:p>
            <a:pPr lvl="0">
              <a:buClr>
                <a:schemeClr val="bg1">
                  <a:lumMod val="50000"/>
                </a:schemeClr>
              </a:buClr>
            </a:pPr>
            <a:r>
              <a:rPr lang="nl-NL" sz="2400" dirty="0">
                <a:solidFill>
                  <a:schemeClr val="bg1">
                    <a:lumMod val="50000"/>
                  </a:schemeClr>
                </a:solidFill>
              </a:rPr>
              <a:t>Samenleving</a:t>
            </a:r>
          </a:p>
          <a:p>
            <a:pPr lvl="0">
              <a:buClr>
                <a:schemeClr val="bg1">
                  <a:lumMod val="50000"/>
                </a:schemeClr>
              </a:buClr>
            </a:pPr>
            <a:r>
              <a:rPr lang="nl-NL" sz="2400" dirty="0">
                <a:solidFill>
                  <a:schemeClr val="bg1">
                    <a:lumMod val="50000"/>
                  </a:schemeClr>
                </a:solidFill>
              </a:rPr>
              <a:t>Economie </a:t>
            </a:r>
          </a:p>
          <a:p>
            <a:pPr lvl="0">
              <a:buClr>
                <a:schemeClr val="bg1">
                  <a:lumMod val="50000"/>
                </a:schemeClr>
              </a:buClr>
            </a:pPr>
            <a:r>
              <a:rPr lang="nl-NL" sz="2400" dirty="0">
                <a:solidFill>
                  <a:schemeClr val="bg1">
                    <a:lumMod val="50000"/>
                  </a:schemeClr>
                </a:solidFill>
              </a:rPr>
              <a:t>Omgevingsbeleid</a:t>
            </a:r>
          </a:p>
          <a:p>
            <a:pPr lvl="0">
              <a:buClr>
                <a:schemeClr val="bg1">
                  <a:lumMod val="50000"/>
                </a:schemeClr>
              </a:buClr>
            </a:pPr>
            <a:r>
              <a:rPr lang="nl-NL" sz="2400" dirty="0">
                <a:solidFill>
                  <a:schemeClr val="bg1">
                    <a:lumMod val="50000"/>
                  </a:schemeClr>
                </a:solidFill>
              </a:rPr>
              <a:t>Ruimtegebruik</a:t>
            </a:r>
          </a:p>
          <a:p>
            <a:pPr lvl="0">
              <a:buClr>
                <a:schemeClr val="bg1">
                  <a:lumMod val="50000"/>
                </a:schemeClr>
              </a:buClr>
            </a:pPr>
            <a:r>
              <a:rPr lang="nl-NL" sz="2400" dirty="0">
                <a:solidFill>
                  <a:schemeClr val="bg1">
                    <a:lumMod val="50000"/>
                  </a:schemeClr>
                </a:solidFill>
              </a:rPr>
              <a:t>Ruimtelijk patronen</a:t>
            </a:r>
          </a:p>
          <a:p>
            <a:pPr lvl="0">
              <a:buClr>
                <a:schemeClr val="bg1">
                  <a:lumMod val="50000"/>
                </a:schemeClr>
              </a:buClr>
            </a:pPr>
            <a:r>
              <a:rPr lang="nl-NL" sz="2400" dirty="0">
                <a:solidFill>
                  <a:schemeClr val="bg1">
                    <a:lumMod val="50000"/>
                  </a:schemeClr>
                </a:solidFill>
              </a:rPr>
              <a:t>Ruimtelijke samenhangen</a:t>
            </a:r>
          </a:p>
          <a:p>
            <a:pPr marL="0" lvl="0" indent="0">
              <a:buClr>
                <a:srgbClr val="0070C0"/>
              </a:buClr>
              <a:buNone/>
            </a:pPr>
            <a:endParaRPr lang="nl-NL" sz="2400" dirty="0">
              <a:solidFill>
                <a:schemeClr val="bg1">
                  <a:lumMod val="50000"/>
                </a:schemeClr>
              </a:solidFill>
            </a:endParaRPr>
          </a:p>
          <a:p>
            <a:pPr lvl="0"/>
            <a:endParaRPr lang="nl-NL" sz="2400" dirty="0">
              <a:solidFill>
                <a:schemeClr val="bg1">
                  <a:lumMod val="50000"/>
                </a:schemeClr>
              </a:solidFill>
            </a:endParaRPr>
          </a:p>
          <a:p>
            <a:pPr lvl="2"/>
            <a:endParaRPr lang="nl-NL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ijdelijke aanduiding voor dianummer 5">
            <a:extLst>
              <a:ext uri="{FF2B5EF4-FFF2-40B4-BE49-F238E27FC236}">
                <a16:creationId xmlns:a16="http://schemas.microsoft.com/office/drawing/2014/main" id="{E38F3750-7B9E-38D6-1CC9-D78D547FD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13</a:t>
            </a:fld>
            <a:endParaRPr lang="nl-NL" altLang="nl-NL" sz="1200" b="1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0B861935-4813-25FA-64B8-0A45227B2C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2" name="Tijdelijke aanduiding voor inhoud 7">
            <a:extLst>
              <a:ext uri="{FF2B5EF4-FFF2-40B4-BE49-F238E27FC236}">
                <a16:creationId xmlns:a16="http://schemas.microsoft.com/office/drawing/2014/main" id="{831C706A-6DA0-C665-5EF3-C2CAC6CE8F5C}"/>
              </a:ext>
            </a:extLst>
          </p:cNvPr>
          <p:cNvSpPr txBox="1">
            <a:spLocks/>
          </p:cNvSpPr>
          <p:nvPr/>
        </p:nvSpPr>
        <p:spPr>
          <a:xfrm>
            <a:off x="6312024" y="2022556"/>
            <a:ext cx="3744416" cy="39987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0070C0"/>
              </a:buClr>
              <a:buFont typeface="Arial" panose="020B0604020202020204" pitchFamily="34" charset="0"/>
              <a:buNone/>
            </a:pPr>
            <a:endParaRPr lang="nl-NL" sz="2400" b="1" dirty="0"/>
          </a:p>
          <a:p>
            <a:pPr marL="0" indent="0">
              <a:buClr>
                <a:srgbClr val="0070C0"/>
              </a:buClr>
              <a:buFont typeface="Arial" panose="020B0604020202020204" pitchFamily="34" charset="0"/>
              <a:buNone/>
            </a:pPr>
            <a:r>
              <a:rPr lang="nl-NL" sz="2400" b="1" dirty="0"/>
              <a:t>Paden naar situaties</a:t>
            </a:r>
          </a:p>
          <a:p>
            <a:pPr>
              <a:buClr>
                <a:srgbClr val="0070C0"/>
              </a:buClr>
            </a:pPr>
            <a:r>
              <a:rPr lang="nl-NL" sz="2400" dirty="0"/>
              <a:t>Veranderingen</a:t>
            </a:r>
          </a:p>
          <a:p>
            <a:pPr>
              <a:buClr>
                <a:srgbClr val="0070C0"/>
              </a:buClr>
            </a:pPr>
            <a:r>
              <a:rPr lang="nl-NL" sz="2400" dirty="0"/>
              <a:t>Aanleidingen</a:t>
            </a:r>
          </a:p>
          <a:p>
            <a:pPr>
              <a:buClr>
                <a:srgbClr val="0070C0"/>
              </a:buClr>
            </a:pPr>
            <a:r>
              <a:rPr lang="nl-NL" sz="2400" dirty="0"/>
              <a:t>Initiatiefnemers</a:t>
            </a:r>
          </a:p>
          <a:p>
            <a:pPr>
              <a:buClr>
                <a:srgbClr val="0070C0"/>
              </a:buClr>
            </a:pPr>
            <a:r>
              <a:rPr lang="nl-NL" sz="2400" dirty="0"/>
              <a:t>Samenwerkingsvormen</a:t>
            </a:r>
          </a:p>
          <a:p>
            <a:pPr>
              <a:buClr>
                <a:srgbClr val="0070C0"/>
              </a:buClr>
            </a:pPr>
            <a:r>
              <a:rPr lang="nl-NL" sz="2400" dirty="0"/>
              <a:t>Maatregelen en acties</a:t>
            </a:r>
          </a:p>
          <a:p>
            <a:pPr>
              <a:buClr>
                <a:srgbClr val="0070C0"/>
              </a:buClr>
            </a:pPr>
            <a:r>
              <a:rPr lang="nl-NL" sz="2400" dirty="0"/>
              <a:t>Voorwaarden</a:t>
            </a:r>
          </a:p>
          <a:p>
            <a:pPr marL="0" indent="0">
              <a:buClr>
                <a:srgbClr val="0070C0"/>
              </a:buClr>
              <a:buFont typeface="Arial" panose="020B0604020202020204" pitchFamily="34" charset="0"/>
              <a:buNone/>
            </a:pPr>
            <a:endParaRPr lang="nl-NL" sz="2400" dirty="0"/>
          </a:p>
          <a:p>
            <a:endParaRPr lang="nl-NL" sz="2400" dirty="0"/>
          </a:p>
          <a:p>
            <a:pPr lvl="2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324933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526612C-A69D-4737-8893-9730F411D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31377"/>
            <a:ext cx="12192000" cy="1143000"/>
          </a:xfrm>
        </p:spPr>
        <p:txBody>
          <a:bodyPr>
            <a:normAutofit/>
          </a:bodyPr>
          <a:lstStyle/>
          <a:p>
            <a:r>
              <a:rPr lang="nl-NL" sz="3200" b="1" dirty="0">
                <a:solidFill>
                  <a:srgbClr val="0070C0"/>
                </a:solidFill>
              </a:rPr>
              <a:t>Mondiaal Ondernemend</a:t>
            </a:r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D8BF8BE9-BDBA-46A5-BEBE-24C0230547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5520" y="1600205"/>
            <a:ext cx="8856984" cy="4637107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endParaRPr lang="nl-NL" sz="2400" dirty="0">
              <a:solidFill>
                <a:srgbClr val="0A0A02"/>
              </a:solidFill>
            </a:endParaRPr>
          </a:p>
          <a:p>
            <a:pPr lvl="0">
              <a:buClr>
                <a:srgbClr val="0070C0"/>
              </a:buClr>
            </a:pP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 samenleving is prestatiegericht, individualistisch en hedonistisch. </a:t>
            </a:r>
            <a:r>
              <a:rPr lang="nl-NL" sz="24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Profit</a:t>
            </a:r>
            <a:r>
              <a:rPr lang="nl-NL" sz="2400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staat voorop. De </a:t>
            </a:r>
            <a:r>
              <a:rPr lang="nl-NL" sz="24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ongelijkheid</a:t>
            </a: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is groot. Technologie zorgt voor meer welvaart en minder milieubelasting.</a:t>
            </a:r>
            <a:endParaRPr lang="nl-NL" sz="2400" dirty="0">
              <a:effectLst/>
              <a:latin typeface="RijksoverheidSansTex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0070C0"/>
              </a:buClr>
            </a:pPr>
            <a:r>
              <a:rPr lang="nl-NL" sz="24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Grote, internationale bedrijven</a:t>
            </a: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domineren de economie, inclusief de infrastructuur en de stedelijke ontwikkeling (oligopolie). De economie is gericht op groene groei. </a:t>
            </a:r>
            <a:endParaRPr lang="nl-NL" sz="2400" dirty="0">
              <a:effectLst/>
              <a:latin typeface="RijksoverheidSansTex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0070C0"/>
              </a:buClr>
            </a:pP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 </a:t>
            </a:r>
            <a:r>
              <a:rPr lang="nl-NL" sz="24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overheid faciliteert</a:t>
            </a: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het bedrijfsleven, maar stelt strenge eisen wat betreft verduurzaming. Negatieve milieueffecten worden in rekening gebracht: </a:t>
            </a:r>
            <a:r>
              <a:rPr lang="nl-NL" sz="24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vervuiler betaalt</a:t>
            </a: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nl-NL" sz="2400" dirty="0">
              <a:effectLst/>
              <a:latin typeface="RijksoverheidSansTex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0070C0"/>
              </a:buClr>
            </a:pPr>
            <a:endParaRPr lang="nl-NL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300"/>
              </a:spcAft>
              <a:buClr>
                <a:srgbClr val="00B0F0"/>
              </a:buClr>
            </a:pPr>
            <a:endParaRPr lang="nl-NL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300"/>
              </a:spcAft>
              <a:buClr>
                <a:srgbClr val="00B0F0"/>
              </a:buClr>
            </a:pPr>
            <a:endParaRPr lang="nl-NL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endParaRPr lang="nl-NL" sz="2400" i="1" dirty="0"/>
          </a:p>
          <a:p>
            <a:pPr lvl="0"/>
            <a:endParaRPr lang="nl-NL" sz="2400" dirty="0"/>
          </a:p>
          <a:p>
            <a:pPr lvl="0"/>
            <a:endParaRPr lang="nl-NL" altLang="nl-NL" sz="2400" dirty="0">
              <a:solidFill>
                <a:srgbClr val="0A0A02"/>
              </a:solidFill>
            </a:endParaRP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14</a:t>
            </a:fld>
            <a:endParaRPr lang="nl-NL" altLang="nl-NL" sz="1200" b="1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7EEDB5A-84A0-1DF4-F822-EEA034175B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5966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5">
            <a:extLst>
              <a:ext uri="{FF2B5EF4-FFF2-40B4-BE49-F238E27FC236}">
                <a16:creationId xmlns:a16="http://schemas.microsoft.com/office/drawing/2014/main" id="{B63962F6-C9E5-381B-172A-4BF8863FBA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15</a:t>
            </a:fld>
            <a:endParaRPr lang="nl-NL" altLang="nl-NL" sz="1200" b="1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9EE4B016-3360-D38B-E6F3-792331724E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688" y="0"/>
            <a:ext cx="11084624" cy="6858000"/>
          </a:xfrm>
          <a:prstGeom prst="rect">
            <a:avLst/>
          </a:prstGeom>
        </p:spPr>
      </p:pic>
      <p:sp>
        <p:nvSpPr>
          <p:cNvPr id="5" name="Tijdelijke aanduiding voor dianummer 5">
            <a:extLst>
              <a:ext uri="{FF2B5EF4-FFF2-40B4-BE49-F238E27FC236}">
                <a16:creationId xmlns:a16="http://schemas.microsoft.com/office/drawing/2014/main" id="{D7471179-FCD3-FC5A-D366-81F5506828FB}"/>
              </a:ext>
            </a:extLst>
          </p:cNvPr>
          <p:cNvSpPr txBox="1">
            <a:spLocks/>
          </p:cNvSpPr>
          <p:nvPr/>
        </p:nvSpPr>
        <p:spPr>
          <a:xfrm>
            <a:off x="5735960" y="6434308"/>
            <a:ext cx="540222" cy="37906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defPPr>
              <a:defRPr lang="nl-NL"/>
            </a:defPPr>
            <a:lvl1pPr marL="0" algn="r" defTabSz="914400" rtl="0" eaLnBrk="1" latinLnBrk="0" hangingPunct="1"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Verdana" panose="020B0604030504040204" pitchFamily="34" charset="0"/>
              <a:buChar char="›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Verdana" panose="020B0604030504040204" pitchFamily="34" charset="0"/>
              <a:buChar char="●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Verdana" panose="020B0604030504040204" pitchFamily="34" charset="0"/>
              <a:buChar char="–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15</a:t>
            </a:fld>
            <a:endParaRPr lang="nl-NL" altLang="nl-NL" sz="1200" b="1" dirty="0"/>
          </a:p>
        </p:txBody>
      </p:sp>
    </p:spTree>
    <p:extLst>
      <p:ext uri="{BB962C8B-B14F-4D97-AF65-F5344CB8AC3E}">
        <p14:creationId xmlns:p14="http://schemas.microsoft.com/office/powerpoint/2010/main" val="16637472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526612C-A69D-4737-8893-9730F411D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31377"/>
            <a:ext cx="12192000" cy="1143000"/>
          </a:xfrm>
        </p:spPr>
        <p:txBody>
          <a:bodyPr>
            <a:normAutofit/>
          </a:bodyPr>
          <a:lstStyle/>
          <a:p>
            <a:r>
              <a:rPr lang="nl-NL" sz="3200" b="1" dirty="0">
                <a:solidFill>
                  <a:srgbClr val="0070C0"/>
                </a:solidFill>
              </a:rPr>
              <a:t>Mondiaal Ondernemend</a:t>
            </a:r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D8BF8BE9-BDBA-46A5-BEBE-24C0230547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5520" y="1600205"/>
            <a:ext cx="8856984" cy="4637107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endParaRPr lang="nl-NL" sz="2400" dirty="0">
              <a:solidFill>
                <a:srgbClr val="0A0A02"/>
              </a:solidFill>
            </a:endParaRPr>
          </a:p>
          <a:p>
            <a:pPr>
              <a:buClr>
                <a:srgbClr val="0070C0"/>
              </a:buClr>
            </a:pPr>
            <a:r>
              <a:rPr lang="nl-NL" sz="24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Veranderingen</a:t>
            </a: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eerst kleine stappen, daarna een stroomversnelling en uiteindelijk een verzadiging</a:t>
            </a:r>
          </a:p>
          <a:p>
            <a:pPr>
              <a:buClr>
                <a:srgbClr val="0070C0"/>
              </a:buClr>
            </a:pPr>
            <a:r>
              <a:rPr lang="nl-NL" sz="2400" u="sng" kern="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Aanleidingen</a:t>
            </a:r>
            <a:r>
              <a:rPr lang="nl-NL" sz="2400" kern="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: schaarsere grondstoffen, grotere weersextremen en snellere zeespiegelstijging dan verwacht</a:t>
            </a:r>
          </a:p>
          <a:p>
            <a:pPr>
              <a:buClr>
                <a:srgbClr val="0070C0"/>
              </a:buClr>
            </a:pPr>
            <a:r>
              <a:rPr lang="nl-NL" sz="2400" u="sng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Initiatiefnemers</a:t>
            </a:r>
            <a:r>
              <a:rPr lang="nl-NL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: milieuorganisaties, institutionele beleggers, Rijksoverheid en grote internationale bedrijven</a:t>
            </a:r>
            <a:endParaRPr lang="nl-NL" sz="24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0070C0"/>
              </a:buClr>
            </a:pPr>
            <a:endParaRPr lang="nl-NL" sz="2400" dirty="0">
              <a:effectLst/>
              <a:latin typeface="RijksoverheidSansTex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0070C0"/>
              </a:buClr>
            </a:pPr>
            <a:endParaRPr lang="nl-NL" sz="2400" dirty="0">
              <a:effectLst/>
              <a:latin typeface="RijksoverheidSansTex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0070C0"/>
              </a:buClr>
            </a:pPr>
            <a:endParaRPr lang="nl-NL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300"/>
              </a:spcAft>
              <a:buClr>
                <a:srgbClr val="00B0F0"/>
              </a:buClr>
            </a:pPr>
            <a:endParaRPr lang="nl-NL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300"/>
              </a:spcAft>
              <a:buClr>
                <a:srgbClr val="00B0F0"/>
              </a:buClr>
            </a:pPr>
            <a:endParaRPr lang="nl-NL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endParaRPr lang="nl-NL" sz="2400" i="1" dirty="0"/>
          </a:p>
          <a:p>
            <a:pPr lvl="0"/>
            <a:endParaRPr lang="nl-NL" sz="2400" dirty="0"/>
          </a:p>
          <a:p>
            <a:pPr lvl="0"/>
            <a:endParaRPr lang="nl-NL" altLang="nl-NL" sz="2400" dirty="0">
              <a:solidFill>
                <a:srgbClr val="0A0A02"/>
              </a:solidFill>
            </a:endParaRP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16</a:t>
            </a:fld>
            <a:endParaRPr lang="nl-NL" altLang="nl-NL" sz="1200" b="1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7EEDB5A-84A0-1DF4-F822-EEA034175B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8786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526612C-A69D-4737-8893-9730F411D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31377"/>
            <a:ext cx="12192000" cy="1143000"/>
          </a:xfrm>
        </p:spPr>
        <p:txBody>
          <a:bodyPr>
            <a:normAutofit/>
          </a:bodyPr>
          <a:lstStyle/>
          <a:p>
            <a:r>
              <a:rPr lang="nl-NL" sz="3200" b="1" dirty="0">
                <a:solidFill>
                  <a:srgbClr val="0070C0"/>
                </a:solidFill>
              </a:rPr>
              <a:t>Mondiaal Ondernemend</a:t>
            </a:r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D8BF8BE9-BDBA-46A5-BEBE-24C0230547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7488" y="1600205"/>
            <a:ext cx="9433048" cy="4637107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endParaRPr lang="nl-NL" sz="2400" dirty="0">
              <a:solidFill>
                <a:srgbClr val="0A0A02"/>
              </a:solidFill>
            </a:endParaRPr>
          </a:p>
          <a:p>
            <a:pPr>
              <a:buClr>
                <a:srgbClr val="0070C0"/>
              </a:buClr>
            </a:pPr>
            <a:r>
              <a:rPr lang="nl-NL" sz="24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Samenwerkingsvormen</a:t>
            </a: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van conflict naar overleg, privaat-publieke samenwerking, Rijk faciliteert grote internationale bedrijven, maar stelt strenge milieueisen; bedrijven krijgen formele rol in omgevingsbeleid</a:t>
            </a:r>
            <a:endParaRPr lang="nl-NL" sz="2400" dirty="0">
              <a:effectLst/>
              <a:latin typeface="RijksoverheidSansTex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0070C0"/>
              </a:buClr>
            </a:pPr>
            <a:r>
              <a:rPr lang="nl-NL" sz="2400" u="sng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Maatregelen en acties</a:t>
            </a:r>
            <a:r>
              <a:rPr lang="nl-NL" sz="2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Rijk bouwt vervuilende subsidies af, voert </a:t>
            </a:r>
            <a:r>
              <a:rPr lang="nl-NL" sz="24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true</a:t>
            </a:r>
            <a:r>
              <a:rPr lang="nl-NL" sz="2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pricing in, creëert een investeringsfond en investeert in eigen capaciteiten, bedrijven en burgers nemen allerlei groene initiatieven </a:t>
            </a:r>
          </a:p>
          <a:p>
            <a:pPr lvl="0">
              <a:buClr>
                <a:srgbClr val="0070C0"/>
              </a:buClr>
            </a:pPr>
            <a:r>
              <a:rPr lang="nl-NL" sz="24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Voorwaarden</a:t>
            </a: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EU bevordert een duurzaam gelijk speelveld en bouwt niet-duurzame en marktverstorende subsidies af</a:t>
            </a:r>
            <a:endParaRPr lang="nl-NL" sz="2400" dirty="0">
              <a:effectLst/>
              <a:latin typeface="RijksoverheidSansTex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0070C0"/>
              </a:buClr>
            </a:pPr>
            <a:endParaRPr lang="nl-NL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300"/>
              </a:spcAft>
              <a:buClr>
                <a:srgbClr val="00B0F0"/>
              </a:buClr>
            </a:pPr>
            <a:endParaRPr lang="nl-NL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300"/>
              </a:spcAft>
              <a:buClr>
                <a:srgbClr val="00B0F0"/>
              </a:buClr>
            </a:pPr>
            <a:endParaRPr lang="nl-NL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endParaRPr lang="nl-NL" sz="2400" i="1" dirty="0"/>
          </a:p>
          <a:p>
            <a:pPr lvl="0"/>
            <a:endParaRPr lang="nl-NL" sz="2400" dirty="0"/>
          </a:p>
          <a:p>
            <a:pPr lvl="0"/>
            <a:endParaRPr lang="nl-NL" altLang="nl-NL" sz="2400" dirty="0">
              <a:solidFill>
                <a:srgbClr val="0A0A02"/>
              </a:solidFill>
            </a:endParaRP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17</a:t>
            </a:fld>
            <a:endParaRPr lang="nl-NL" altLang="nl-NL" sz="1200" b="1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7EEDB5A-84A0-1DF4-F822-EEA034175B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3449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526612C-A69D-4737-8893-9730F411D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31377"/>
            <a:ext cx="12192000" cy="1143000"/>
          </a:xfrm>
        </p:spPr>
        <p:txBody>
          <a:bodyPr>
            <a:normAutofit/>
          </a:bodyPr>
          <a:lstStyle/>
          <a:p>
            <a:r>
              <a:rPr lang="nl-NL" sz="3200" b="1" dirty="0">
                <a:solidFill>
                  <a:srgbClr val="0070C0"/>
                </a:solidFill>
              </a:rPr>
              <a:t>Snelle Wereld</a:t>
            </a:r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D8BF8BE9-BDBA-46A5-BEBE-24C0230547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9496" y="1600205"/>
            <a:ext cx="9289032" cy="4637107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endParaRPr lang="nl-NL" sz="2400" dirty="0">
              <a:solidFill>
                <a:srgbClr val="0A0A02"/>
              </a:solidFill>
            </a:endParaRPr>
          </a:p>
          <a:p>
            <a:pPr lvl="0">
              <a:buClr>
                <a:srgbClr val="0070C0"/>
              </a:buClr>
            </a:pPr>
            <a:r>
              <a:rPr lang="nl-NL" sz="24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Digitale leefstijlgroepen</a:t>
            </a: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zijn vluchtig, maar ondernemen veel initiatieven. De voorkeur voor </a:t>
            </a:r>
            <a:r>
              <a:rPr lang="nl-NL" sz="2400" u="sng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nl-NL" sz="24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lanet</a:t>
            </a: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nl-NL" sz="24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of </a:t>
            </a:r>
            <a:r>
              <a:rPr lang="nl-NL" sz="24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Profit</a:t>
            </a: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verschilt per bubbel. Er is veel vertrouwen in technologie.</a:t>
            </a:r>
            <a:endParaRPr lang="nl-NL" sz="2400" dirty="0">
              <a:effectLst/>
              <a:latin typeface="RijksoverheidSansTex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0070C0"/>
              </a:buClr>
            </a:pP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Nederland is economisch welvarend. </a:t>
            </a:r>
            <a:r>
              <a:rPr lang="nl-NL" sz="24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Kleine hightechbedrijven</a:t>
            </a: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zijn leidend. De </a:t>
            </a:r>
            <a:r>
              <a:rPr lang="nl-NL" sz="24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beleveniseconomie</a:t>
            </a: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draait op volle toeren en de deeleconomie en de bezorgdiensten bloeien.</a:t>
            </a:r>
            <a:endParaRPr lang="nl-NL" sz="2400" dirty="0">
              <a:effectLst/>
              <a:latin typeface="RijksoverheidSansTex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0070C0"/>
              </a:buClr>
            </a:pP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Een </a:t>
            </a:r>
            <a:r>
              <a:rPr lang="nl-NL" sz="24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sterke mededingautoriteit</a:t>
            </a: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garandeert een vrijemarkt. De overheid investeert in energienetwerken, datanetwerken en cyberveiligheid. Het </a:t>
            </a:r>
            <a:r>
              <a:rPr lang="nl-NL" sz="24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omgevingsbeleid</a:t>
            </a: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is geminimaliseerd en door </a:t>
            </a:r>
            <a:r>
              <a:rPr lang="nl-NL" sz="24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gestuurd. </a:t>
            </a:r>
            <a:r>
              <a:rPr lang="nl-NL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nl-NL" sz="2400" dirty="0">
              <a:effectLst/>
              <a:latin typeface="RijksoverheidSansTex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0070C0"/>
              </a:buClr>
            </a:pPr>
            <a:endParaRPr lang="nl-NL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300"/>
              </a:spcAft>
              <a:buClr>
                <a:srgbClr val="00B0F0"/>
              </a:buClr>
            </a:pPr>
            <a:endParaRPr lang="nl-NL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300"/>
              </a:spcAft>
              <a:buClr>
                <a:srgbClr val="00B0F0"/>
              </a:buClr>
            </a:pPr>
            <a:endParaRPr lang="nl-NL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endParaRPr lang="nl-NL" sz="2400" i="1" dirty="0"/>
          </a:p>
          <a:p>
            <a:pPr lvl="0"/>
            <a:endParaRPr lang="nl-NL" sz="2400" dirty="0"/>
          </a:p>
          <a:p>
            <a:pPr lvl="0"/>
            <a:endParaRPr lang="nl-NL" altLang="nl-NL" sz="2400" dirty="0">
              <a:solidFill>
                <a:srgbClr val="0A0A02"/>
              </a:solidFill>
            </a:endParaRP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18</a:t>
            </a:fld>
            <a:endParaRPr lang="nl-NL" altLang="nl-NL" sz="1200" b="1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BD60E055-3812-B0CE-E265-D1AB0C7BCC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2423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5">
            <a:extLst>
              <a:ext uri="{FF2B5EF4-FFF2-40B4-BE49-F238E27FC236}">
                <a16:creationId xmlns:a16="http://schemas.microsoft.com/office/drawing/2014/main" id="{51AF9192-9AA6-04FD-54D0-F80286C2D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19</a:t>
            </a:fld>
            <a:endParaRPr lang="nl-NL" altLang="nl-NL" sz="1200" b="1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06721CBF-A7B6-DB73-14D3-CEC04C02C7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688" y="0"/>
            <a:ext cx="11084624" cy="6858000"/>
          </a:xfrm>
          <a:prstGeom prst="rect">
            <a:avLst/>
          </a:prstGeom>
        </p:spPr>
      </p:pic>
      <p:sp>
        <p:nvSpPr>
          <p:cNvPr id="5" name="Tijdelijke aanduiding voor dianummer 5">
            <a:extLst>
              <a:ext uri="{FF2B5EF4-FFF2-40B4-BE49-F238E27FC236}">
                <a16:creationId xmlns:a16="http://schemas.microsoft.com/office/drawing/2014/main" id="{D3E93E98-8D83-8826-617D-D25B7CD62283}"/>
              </a:ext>
            </a:extLst>
          </p:cNvPr>
          <p:cNvSpPr txBox="1">
            <a:spLocks/>
          </p:cNvSpPr>
          <p:nvPr/>
        </p:nvSpPr>
        <p:spPr>
          <a:xfrm>
            <a:off x="5735960" y="6434308"/>
            <a:ext cx="540222" cy="37906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defPPr>
              <a:defRPr lang="nl-NL"/>
            </a:defPPr>
            <a:lvl1pPr marL="0" algn="r" defTabSz="914400" rtl="0" eaLnBrk="1" latinLnBrk="0" hangingPunct="1"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Verdana" panose="020B0604030504040204" pitchFamily="34" charset="0"/>
              <a:buChar char="›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Verdana" panose="020B0604030504040204" pitchFamily="34" charset="0"/>
              <a:buChar char="●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Verdana" panose="020B0604030504040204" pitchFamily="34" charset="0"/>
              <a:buChar char="–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19</a:t>
            </a:fld>
            <a:endParaRPr lang="nl-NL" altLang="nl-NL" sz="1200" b="1" dirty="0"/>
          </a:p>
        </p:txBody>
      </p:sp>
    </p:spTree>
    <p:extLst>
      <p:ext uri="{BB962C8B-B14F-4D97-AF65-F5344CB8AC3E}">
        <p14:creationId xmlns:p14="http://schemas.microsoft.com/office/powerpoint/2010/main" val="2490469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E12A55-B5FC-FE91-A26E-187252BAC6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0B508BAD-8684-CE90-8D60-8BD5934AFD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31377"/>
            <a:ext cx="12192000" cy="1143000"/>
          </a:xfrm>
        </p:spPr>
        <p:txBody>
          <a:bodyPr>
            <a:normAutofit/>
          </a:bodyPr>
          <a:lstStyle/>
          <a:p>
            <a:pPr algn="ctr"/>
            <a:r>
              <a:rPr lang="nl-NL" sz="3200" b="1" dirty="0">
                <a:solidFill>
                  <a:srgbClr val="0070C0"/>
                </a:solidFill>
                <a:latin typeface="+mn-lt"/>
              </a:rPr>
              <a:t>Praktijkgemeenschap</a:t>
            </a:r>
          </a:p>
        </p:txBody>
      </p:sp>
      <p:sp>
        <p:nvSpPr>
          <p:cNvPr id="16" name="Tijdelijke aanduiding voor dianummer 5">
            <a:extLst>
              <a:ext uri="{FF2B5EF4-FFF2-40B4-BE49-F238E27FC236}">
                <a16:creationId xmlns:a16="http://schemas.microsoft.com/office/drawing/2014/main" id="{8831D6C4-CF55-BDB1-FAA6-06F7151FD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2</a:t>
            </a:fld>
            <a:endParaRPr lang="nl-NL" altLang="nl-NL" sz="1200" b="1" dirty="0"/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618A8758-D553-0BE4-A2A5-D054F5A536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6B989734-8314-222B-71DE-99666EC2371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4256" y="1916832"/>
            <a:ext cx="7752184" cy="4344544"/>
          </a:xfrm>
          <a:prstGeom prst="rect">
            <a:avLst/>
          </a:prstGeom>
        </p:spPr>
      </p:pic>
      <p:sp>
        <p:nvSpPr>
          <p:cNvPr id="2" name="Ovaal 1">
            <a:extLst>
              <a:ext uri="{FF2B5EF4-FFF2-40B4-BE49-F238E27FC236}">
                <a16:creationId xmlns:a16="http://schemas.microsoft.com/office/drawing/2014/main" id="{7E2A3C8E-62F2-0D6F-6912-82B03FE5FF91}"/>
              </a:ext>
            </a:extLst>
          </p:cNvPr>
          <p:cNvSpPr/>
          <p:nvPr/>
        </p:nvSpPr>
        <p:spPr>
          <a:xfrm>
            <a:off x="8112224" y="3933056"/>
            <a:ext cx="1944216" cy="1872208"/>
          </a:xfrm>
          <a:prstGeom prst="ellipse">
            <a:avLst/>
          </a:prstGeom>
          <a:noFill/>
          <a:ln>
            <a:solidFill>
              <a:srgbClr val="CC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2498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526612C-A69D-4737-8893-9730F411D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31377"/>
            <a:ext cx="12192000" cy="1143000"/>
          </a:xfrm>
        </p:spPr>
        <p:txBody>
          <a:bodyPr>
            <a:normAutofit/>
          </a:bodyPr>
          <a:lstStyle/>
          <a:p>
            <a:r>
              <a:rPr lang="nl-NL" sz="3200" b="1" dirty="0">
                <a:solidFill>
                  <a:srgbClr val="0070C0"/>
                </a:solidFill>
              </a:rPr>
              <a:t>Snelle Wereld</a:t>
            </a:r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D8BF8BE9-BDBA-46A5-BEBE-24C0230547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7448" y="1600205"/>
            <a:ext cx="10153128" cy="4637107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endParaRPr lang="nl-NL" sz="2400" dirty="0">
              <a:solidFill>
                <a:srgbClr val="0A0A02"/>
              </a:solidFill>
            </a:endParaRPr>
          </a:p>
          <a:p>
            <a:pPr>
              <a:buClr>
                <a:srgbClr val="0070C0"/>
              </a:buClr>
            </a:pPr>
            <a:r>
              <a:rPr lang="nl-NL" sz="24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Veranderingen</a:t>
            </a: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De introductie van nieuwe technologieën gaat eerst langzaam door maatschappelijke weerstand, maar als er werk wordt gemaakt van mededinging en de weerstand wegebt ontstaat een stroomversnelling</a:t>
            </a:r>
            <a:endParaRPr lang="nl-NL" sz="2400" dirty="0">
              <a:effectLst/>
              <a:latin typeface="RijksoverheidSansTex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0070C0"/>
              </a:buClr>
            </a:pPr>
            <a:r>
              <a:rPr lang="nl-NL" sz="24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Aanleidingen</a:t>
            </a: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snelle ontwikkeling van ICT en andere technologieën, schaarser worden van grondstoffen en gevolgen van klimaatverandering</a:t>
            </a:r>
            <a:endParaRPr lang="nl-NL" sz="2400" dirty="0">
              <a:effectLst/>
              <a:latin typeface="RijksoverheidSansTex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0070C0"/>
              </a:buClr>
            </a:pPr>
            <a:r>
              <a:rPr lang="nl-NL" sz="2400" u="sng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Initiatiefnemers</a:t>
            </a:r>
            <a:r>
              <a:rPr lang="nl-NL" sz="2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nl-NL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bubbels waarin burgers en bedrijven zich begeven, kleine innovatieve technologiebedrijven en Rijksoverheid </a:t>
            </a:r>
            <a:endParaRPr lang="nl-NL" sz="24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0070C0"/>
              </a:buClr>
            </a:pPr>
            <a:endParaRPr lang="nl-NL" sz="2400" dirty="0">
              <a:solidFill>
                <a:srgbClr val="00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0070C0"/>
              </a:buClr>
            </a:pPr>
            <a:endParaRPr lang="nl-NL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300"/>
              </a:spcAft>
              <a:buClr>
                <a:srgbClr val="00B0F0"/>
              </a:buClr>
            </a:pPr>
            <a:endParaRPr lang="nl-NL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300"/>
              </a:spcAft>
              <a:buClr>
                <a:srgbClr val="00B0F0"/>
              </a:buClr>
            </a:pPr>
            <a:endParaRPr lang="nl-NL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endParaRPr lang="nl-NL" sz="2400" i="1" dirty="0"/>
          </a:p>
          <a:p>
            <a:pPr lvl="0"/>
            <a:endParaRPr lang="nl-NL" sz="2400" dirty="0"/>
          </a:p>
          <a:p>
            <a:pPr lvl="0"/>
            <a:endParaRPr lang="nl-NL" altLang="nl-NL" sz="2400" dirty="0">
              <a:solidFill>
                <a:srgbClr val="0A0A02"/>
              </a:solidFill>
            </a:endParaRP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20</a:t>
            </a:fld>
            <a:endParaRPr lang="nl-NL" altLang="nl-NL" sz="1200" b="1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BD60E055-3812-B0CE-E265-D1AB0C7BCC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0242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526612C-A69D-4737-8893-9730F411D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31377"/>
            <a:ext cx="12192000" cy="1143000"/>
          </a:xfrm>
        </p:spPr>
        <p:txBody>
          <a:bodyPr>
            <a:normAutofit/>
          </a:bodyPr>
          <a:lstStyle/>
          <a:p>
            <a:r>
              <a:rPr lang="nl-NL" sz="3200" b="1" dirty="0">
                <a:solidFill>
                  <a:srgbClr val="0070C0"/>
                </a:solidFill>
              </a:rPr>
              <a:t>Snelle Wereld</a:t>
            </a:r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D8BF8BE9-BDBA-46A5-BEBE-24C0230547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5440" y="1600205"/>
            <a:ext cx="10009112" cy="4637107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endParaRPr lang="nl-NL" sz="2400" dirty="0">
              <a:solidFill>
                <a:srgbClr val="0A0A02"/>
              </a:solidFill>
            </a:endParaRPr>
          </a:p>
          <a:p>
            <a:pPr lvl="0">
              <a:buClr>
                <a:srgbClr val="0070C0"/>
              </a:buClr>
            </a:pPr>
            <a:r>
              <a:rPr lang="nl-NL" sz="2400" u="sng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Samenwerkingsvormen</a:t>
            </a:r>
            <a:r>
              <a:rPr lang="nl-NL" sz="2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g</a:t>
            </a: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rote bedrijven verzetten zich aanvankelijk maar leggen zich er uiteindelijk bij neer, platformdiscussies, innovatienetwerken, partnerschappen, samenwerkingscontracten e.d.</a:t>
            </a:r>
            <a:endParaRPr lang="nl-NL" sz="2400" dirty="0">
              <a:effectLst/>
              <a:latin typeface="RijksoverheidSansTex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0070C0"/>
              </a:buClr>
            </a:pPr>
            <a:r>
              <a:rPr lang="nl-NL" sz="2400" u="sng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Maatregelen en acties</a:t>
            </a:r>
            <a:r>
              <a:rPr lang="nl-NL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marktautoriteit dwing grote bedrijven te </a:t>
            </a:r>
            <a:r>
              <a:rPr lang="nl-NL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splitsen, het Rijk stimuleert innovatie, investeert in digitale infrastructuur en digitale capaciteit en gebruikt AI; </a:t>
            </a:r>
            <a:r>
              <a:rPr lang="nl-NL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bedrijven en burgers nemen veel initiatieven</a:t>
            </a:r>
          </a:p>
          <a:p>
            <a:pPr>
              <a:buClr>
                <a:srgbClr val="0070C0"/>
              </a:buClr>
            </a:pPr>
            <a:r>
              <a:rPr lang="nl-NL" sz="2400" u="sng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Voorwaarden</a:t>
            </a:r>
            <a:r>
              <a:rPr lang="nl-NL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de </a:t>
            </a: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EU scherpt het mededingingsbeleid en privacy-beleid </a:t>
            </a:r>
            <a:r>
              <a:rPr lang="nl-NL" sz="2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sterk </a:t>
            </a: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aan en maakt het gebruik van gentechnologie mogelijk </a:t>
            </a:r>
            <a:endParaRPr lang="nl-NL" sz="2400" dirty="0">
              <a:effectLst/>
              <a:latin typeface="RijksoverheidSansTex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0070C0"/>
              </a:buClr>
            </a:pPr>
            <a:endParaRPr lang="nl-NL" sz="2400" dirty="0">
              <a:effectLst/>
              <a:latin typeface="RijksoverheidSansTex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0070C0"/>
              </a:buClr>
            </a:pPr>
            <a:endParaRPr lang="nl-NL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300"/>
              </a:spcAft>
              <a:buClr>
                <a:srgbClr val="00B0F0"/>
              </a:buClr>
            </a:pPr>
            <a:endParaRPr lang="nl-NL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300"/>
              </a:spcAft>
              <a:buClr>
                <a:srgbClr val="00B0F0"/>
              </a:buClr>
            </a:pPr>
            <a:endParaRPr lang="nl-NL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endParaRPr lang="nl-NL" sz="2400" i="1" dirty="0"/>
          </a:p>
          <a:p>
            <a:pPr lvl="0"/>
            <a:endParaRPr lang="nl-NL" sz="2400" dirty="0"/>
          </a:p>
          <a:p>
            <a:pPr lvl="0"/>
            <a:endParaRPr lang="nl-NL" altLang="nl-NL" sz="2400" dirty="0">
              <a:solidFill>
                <a:srgbClr val="0A0A02"/>
              </a:solidFill>
            </a:endParaRP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21</a:t>
            </a:fld>
            <a:endParaRPr lang="nl-NL" altLang="nl-NL" sz="1200" b="1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BD60E055-3812-B0CE-E265-D1AB0C7BCC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1043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526612C-A69D-4737-8893-9730F411D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31377"/>
            <a:ext cx="12192000" cy="1143000"/>
          </a:xfrm>
        </p:spPr>
        <p:txBody>
          <a:bodyPr>
            <a:normAutofit/>
          </a:bodyPr>
          <a:lstStyle/>
          <a:p>
            <a:r>
              <a:rPr lang="nl-NL" sz="3200" b="1" dirty="0">
                <a:solidFill>
                  <a:srgbClr val="0070C0"/>
                </a:solidFill>
              </a:rPr>
              <a:t>Groen Land</a:t>
            </a:r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D8BF8BE9-BDBA-46A5-BEBE-24C0230547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15480" y="1600205"/>
            <a:ext cx="9433048" cy="4637107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endParaRPr lang="nl-NL" sz="2400" dirty="0">
              <a:solidFill>
                <a:srgbClr val="0A0A02"/>
              </a:solidFill>
            </a:endParaRPr>
          </a:p>
          <a:p>
            <a:pPr lvl="0">
              <a:buClr>
                <a:srgbClr val="0070C0"/>
              </a:buClr>
            </a:pP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Mensen zien zichzelf als </a:t>
            </a:r>
            <a:r>
              <a:rPr lang="nl-NL" sz="24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onderdeel</a:t>
            </a: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van de </a:t>
            </a:r>
            <a:r>
              <a:rPr lang="nl-NL" sz="24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natuur</a:t>
            </a: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en als actieve leden van de samenleving. </a:t>
            </a:r>
            <a:r>
              <a:rPr lang="nl-NL" sz="24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Planet</a:t>
            </a:r>
            <a:r>
              <a:rPr lang="nl-NL" sz="2400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staat voorop. Natuurlijke oplossingen hebben de voorkeur boven technische. </a:t>
            </a:r>
            <a:endParaRPr lang="nl-NL" sz="2400" dirty="0">
              <a:effectLst/>
              <a:latin typeface="RijksoverheidSansTex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0070C0"/>
              </a:buClr>
            </a:pP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 </a:t>
            </a:r>
            <a:r>
              <a:rPr lang="nl-NL" sz="24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economie</a:t>
            </a: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is </a:t>
            </a:r>
            <a:r>
              <a:rPr lang="nl-NL" sz="24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niet meer op groei gericht</a:t>
            </a: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Het materiaalgebruik is geminimaliseerd. Er is veel </a:t>
            </a:r>
            <a:r>
              <a:rPr lang="nl-NL" sz="24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publieke rijkdom</a:t>
            </a: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en weinig private rijkdom. De inkomens- en vermogensverschillen zijn klein.</a:t>
            </a:r>
            <a:endParaRPr lang="nl-NL" sz="2400" dirty="0">
              <a:effectLst/>
              <a:latin typeface="RijksoverheidSansTex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0070C0"/>
              </a:buClr>
            </a:pP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Het </a:t>
            </a:r>
            <a:r>
              <a:rPr lang="nl-NL" sz="24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Rijk voert</a:t>
            </a: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nl-NL" sz="24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regie</a:t>
            </a: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binnen internationale afspraken. Het maakt integrale visies en past veel </a:t>
            </a:r>
            <a:r>
              <a:rPr lang="nl-NL" sz="24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regelgeving</a:t>
            </a: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en </a:t>
            </a:r>
            <a:r>
              <a:rPr lang="nl-NL" sz="24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normering</a:t>
            </a: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toe.</a:t>
            </a:r>
            <a:r>
              <a:rPr lang="nl-NL" sz="24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Als onderdeel hiervan voert het en </a:t>
            </a:r>
            <a:r>
              <a:rPr lang="nl-NL" sz="24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planeetpuntensysteem</a:t>
            </a: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in. </a:t>
            </a:r>
            <a:endParaRPr lang="nl-NL" sz="2400" dirty="0">
              <a:effectLst/>
              <a:latin typeface="RijksoverheidSansTex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0070C0"/>
              </a:buClr>
            </a:pPr>
            <a:endParaRPr lang="nl-NL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300"/>
              </a:spcAft>
              <a:buClr>
                <a:srgbClr val="00B0F0"/>
              </a:buClr>
            </a:pPr>
            <a:endParaRPr lang="nl-NL" sz="2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300"/>
              </a:spcAft>
              <a:buClr>
                <a:srgbClr val="00B0F0"/>
              </a:buClr>
            </a:pPr>
            <a:endParaRPr lang="nl-NL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endParaRPr lang="nl-NL" sz="2400" i="1" dirty="0"/>
          </a:p>
          <a:p>
            <a:pPr lvl="0"/>
            <a:endParaRPr lang="nl-NL" sz="2400" dirty="0"/>
          </a:p>
          <a:p>
            <a:pPr lvl="0"/>
            <a:endParaRPr lang="nl-NL" altLang="nl-NL" sz="2400" dirty="0">
              <a:solidFill>
                <a:srgbClr val="0A0A02"/>
              </a:solidFill>
            </a:endParaRP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22</a:t>
            </a:fld>
            <a:endParaRPr lang="nl-NL" altLang="nl-NL" sz="1200" b="1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1DA3950A-974B-BACA-BAB5-2FE4602C9F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5270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5">
            <a:extLst>
              <a:ext uri="{FF2B5EF4-FFF2-40B4-BE49-F238E27FC236}">
                <a16:creationId xmlns:a16="http://schemas.microsoft.com/office/drawing/2014/main" id="{B77B91B8-9D5A-5537-8603-E23BDA4B4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23</a:t>
            </a:fld>
            <a:endParaRPr lang="nl-NL" altLang="nl-NL" sz="1200" b="1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C1E6FA2B-7C23-9BD0-17ED-903E7E16AE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688" y="0"/>
            <a:ext cx="11084624" cy="6858000"/>
          </a:xfrm>
          <a:prstGeom prst="rect">
            <a:avLst/>
          </a:prstGeom>
        </p:spPr>
      </p:pic>
      <p:sp>
        <p:nvSpPr>
          <p:cNvPr id="5" name="Tijdelijke aanduiding voor dianummer 5">
            <a:extLst>
              <a:ext uri="{FF2B5EF4-FFF2-40B4-BE49-F238E27FC236}">
                <a16:creationId xmlns:a16="http://schemas.microsoft.com/office/drawing/2014/main" id="{B2FEC479-78C3-81EB-5368-9E9095A80277}"/>
              </a:ext>
            </a:extLst>
          </p:cNvPr>
          <p:cNvSpPr txBox="1">
            <a:spLocks/>
          </p:cNvSpPr>
          <p:nvPr/>
        </p:nvSpPr>
        <p:spPr>
          <a:xfrm>
            <a:off x="5735960" y="6434308"/>
            <a:ext cx="540222" cy="37906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defPPr>
              <a:defRPr lang="nl-NL"/>
            </a:defPPr>
            <a:lvl1pPr marL="0" algn="r" defTabSz="914400" rtl="0" eaLnBrk="1" latinLnBrk="0" hangingPunct="1"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Verdana" panose="020B0604030504040204" pitchFamily="34" charset="0"/>
              <a:buChar char="›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Verdana" panose="020B0604030504040204" pitchFamily="34" charset="0"/>
              <a:buChar char="●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Verdana" panose="020B0604030504040204" pitchFamily="34" charset="0"/>
              <a:buChar char="–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23</a:t>
            </a:fld>
            <a:endParaRPr lang="nl-NL" altLang="nl-NL" sz="1200" b="1" dirty="0"/>
          </a:p>
        </p:txBody>
      </p:sp>
    </p:spTree>
    <p:extLst>
      <p:ext uri="{BB962C8B-B14F-4D97-AF65-F5344CB8AC3E}">
        <p14:creationId xmlns:p14="http://schemas.microsoft.com/office/powerpoint/2010/main" val="40193230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526612C-A69D-4737-8893-9730F411D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31377"/>
            <a:ext cx="12192000" cy="1143000"/>
          </a:xfrm>
        </p:spPr>
        <p:txBody>
          <a:bodyPr>
            <a:normAutofit/>
          </a:bodyPr>
          <a:lstStyle/>
          <a:p>
            <a:r>
              <a:rPr lang="nl-NL" sz="3200" b="1" dirty="0">
                <a:solidFill>
                  <a:srgbClr val="0070C0"/>
                </a:solidFill>
              </a:rPr>
              <a:t>Groen Land</a:t>
            </a:r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D8BF8BE9-BDBA-46A5-BEBE-24C0230547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15480" y="1600205"/>
            <a:ext cx="9433048" cy="4637107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endParaRPr lang="nl-NL" sz="2400" dirty="0">
              <a:solidFill>
                <a:srgbClr val="0A0A02"/>
              </a:solidFill>
            </a:endParaRPr>
          </a:p>
          <a:p>
            <a:pPr>
              <a:buClr>
                <a:srgbClr val="0070C0"/>
              </a:buClr>
            </a:pPr>
            <a:r>
              <a:rPr lang="nl-NL" sz="24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Veranderingen</a:t>
            </a: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nl-NL" sz="2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 zijn verschillende transitiepaden naar de natuur-inclusieve samenleving en de post-groei-economie, waarbij de </a:t>
            </a:r>
            <a:r>
              <a:rPr lang="nl-NL" sz="24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systeem-veranderingen</a:t>
            </a: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op het ene pad sneller verlopen dan op het andere  </a:t>
            </a:r>
          </a:p>
          <a:p>
            <a:pPr>
              <a:buClr>
                <a:srgbClr val="0070C0"/>
              </a:buClr>
            </a:pPr>
            <a:r>
              <a:rPr lang="nl-NL" sz="2400" u="sng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Aanleidingen</a:t>
            </a:r>
            <a:r>
              <a:rPr lang="nl-NL" sz="2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 teruggang in biodiversiteit, de effecten van klimaatverandering en de maatschappelijke tweedeling </a:t>
            </a:r>
            <a:endParaRPr lang="nl-NL" sz="2400" dirty="0">
              <a:effectLst/>
              <a:latin typeface="RijksoverheidSansTex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0070C0"/>
              </a:buClr>
            </a:pPr>
            <a:r>
              <a:rPr lang="nl-NL" sz="24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Initiatiefnemers</a:t>
            </a: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de natuur- en milieuorganisaties, de Rijksoverheid, het Parlement der Dingen en de Dienst Landelijke Inricht </a:t>
            </a:r>
            <a:endParaRPr lang="nl-NL" sz="2400" dirty="0">
              <a:effectLst/>
              <a:latin typeface="RijksoverheidSansTex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0070C0"/>
              </a:buClr>
            </a:pPr>
            <a:endParaRPr lang="nl-NL" sz="2400" dirty="0">
              <a:effectLst/>
              <a:latin typeface="RijksoverheidSansTex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0070C0"/>
              </a:buClr>
            </a:pPr>
            <a:endParaRPr lang="nl-NL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300"/>
              </a:spcAft>
              <a:buClr>
                <a:srgbClr val="00B0F0"/>
              </a:buClr>
            </a:pPr>
            <a:endParaRPr lang="nl-NL" sz="2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300"/>
              </a:spcAft>
              <a:buClr>
                <a:srgbClr val="00B0F0"/>
              </a:buClr>
            </a:pPr>
            <a:endParaRPr lang="nl-NL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endParaRPr lang="nl-NL" sz="2400" i="1" dirty="0"/>
          </a:p>
          <a:p>
            <a:pPr lvl="0"/>
            <a:endParaRPr lang="nl-NL" sz="2400" dirty="0"/>
          </a:p>
          <a:p>
            <a:pPr lvl="0"/>
            <a:endParaRPr lang="nl-NL" altLang="nl-NL" sz="2400" dirty="0">
              <a:solidFill>
                <a:srgbClr val="0A0A02"/>
              </a:solidFill>
            </a:endParaRP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24</a:t>
            </a:fld>
            <a:endParaRPr lang="nl-NL" altLang="nl-NL" sz="1200" b="1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1DA3950A-974B-BACA-BAB5-2FE4602C9F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9390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526612C-A69D-4737-8893-9730F411D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31377"/>
            <a:ext cx="12192000" cy="1143000"/>
          </a:xfrm>
        </p:spPr>
        <p:txBody>
          <a:bodyPr>
            <a:normAutofit/>
          </a:bodyPr>
          <a:lstStyle/>
          <a:p>
            <a:r>
              <a:rPr lang="nl-NL" sz="3200" b="1" dirty="0">
                <a:solidFill>
                  <a:srgbClr val="0070C0"/>
                </a:solidFill>
              </a:rPr>
              <a:t>Groen Land</a:t>
            </a:r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D8BF8BE9-BDBA-46A5-BEBE-24C0230547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5440" y="1600205"/>
            <a:ext cx="9865096" cy="4637107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endParaRPr lang="nl-NL" sz="2400" dirty="0">
              <a:solidFill>
                <a:srgbClr val="0A0A02"/>
              </a:solidFill>
            </a:endParaRPr>
          </a:p>
          <a:p>
            <a:pPr lvl="0">
              <a:buClr>
                <a:srgbClr val="0070C0"/>
              </a:buClr>
            </a:pPr>
            <a:r>
              <a:rPr lang="nl-NL" sz="24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Samenwerkingsvormen</a:t>
            </a: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natuur- en milieuorganisaties procederen eerst maar werken later samen, het Rijk organiseert maatschappelijke discussies, maakt wervende visies en mobiliseert andere partijen</a:t>
            </a:r>
          </a:p>
          <a:p>
            <a:pPr lvl="0">
              <a:buClr>
                <a:srgbClr val="0070C0"/>
              </a:buClr>
            </a:pPr>
            <a:r>
              <a:rPr lang="nl-NL" sz="24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Maatregelen en acties</a:t>
            </a: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het Rijk richt het Parlement der Dingen op, hanteert strenge milieunormen (incl. </a:t>
            </a:r>
            <a:r>
              <a:rPr lang="nl-NL" sz="2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planeetpunten), </a:t>
            </a: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handhaaft daadwerkelijk, richt de Dienst Landinrichting 2.0 op en investeert in de eigen capaciteit</a:t>
            </a:r>
          </a:p>
          <a:p>
            <a:pPr>
              <a:buClr>
                <a:srgbClr val="0070C0"/>
              </a:buClr>
            </a:pPr>
            <a:r>
              <a:rPr lang="nl-NL" sz="24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Voorwaarden</a:t>
            </a: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nl-NL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EU scherpt de milieunormen verder aan en ziet toe op de daadwerkelijk handhaving door de lidstaten</a:t>
            </a:r>
            <a:endParaRPr lang="nl-NL" sz="2400" dirty="0">
              <a:effectLst/>
              <a:latin typeface="RijksoverheidSansTex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0070C0"/>
              </a:buClr>
            </a:pPr>
            <a:endParaRPr lang="nl-NL" sz="2400" dirty="0">
              <a:effectLst/>
              <a:latin typeface="RijksoverheidSansTex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0070C0"/>
              </a:buClr>
            </a:pPr>
            <a:endParaRPr lang="nl-NL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300"/>
              </a:spcAft>
              <a:buClr>
                <a:srgbClr val="00B0F0"/>
              </a:buClr>
            </a:pPr>
            <a:endParaRPr lang="nl-NL" sz="2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300"/>
              </a:spcAft>
              <a:buClr>
                <a:srgbClr val="00B0F0"/>
              </a:buClr>
            </a:pPr>
            <a:endParaRPr lang="nl-NL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endParaRPr lang="nl-NL" sz="2400" i="1" dirty="0"/>
          </a:p>
          <a:p>
            <a:pPr lvl="0"/>
            <a:endParaRPr lang="nl-NL" sz="2400" dirty="0"/>
          </a:p>
          <a:p>
            <a:pPr lvl="0"/>
            <a:endParaRPr lang="nl-NL" altLang="nl-NL" sz="2400" dirty="0">
              <a:solidFill>
                <a:srgbClr val="0A0A02"/>
              </a:solidFill>
            </a:endParaRP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25</a:t>
            </a:fld>
            <a:endParaRPr lang="nl-NL" altLang="nl-NL" sz="1200" b="1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1DA3950A-974B-BACA-BAB5-2FE4602C9F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8973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526612C-A69D-4737-8893-9730F411D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31377"/>
            <a:ext cx="12192000" cy="1143000"/>
          </a:xfrm>
        </p:spPr>
        <p:txBody>
          <a:bodyPr>
            <a:normAutofit/>
          </a:bodyPr>
          <a:lstStyle/>
          <a:p>
            <a:r>
              <a:rPr lang="nl-NL" sz="3200" b="1" dirty="0">
                <a:solidFill>
                  <a:srgbClr val="0070C0"/>
                </a:solidFill>
              </a:rPr>
              <a:t>Regionaal Geworteld</a:t>
            </a:r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D8BF8BE9-BDBA-46A5-BEBE-24C0230547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1464" y="1600205"/>
            <a:ext cx="9577064" cy="4637107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endParaRPr lang="nl-NL" sz="2400" dirty="0">
              <a:solidFill>
                <a:srgbClr val="0A0A02"/>
              </a:solidFill>
            </a:endParaRPr>
          </a:p>
          <a:p>
            <a:pPr lvl="0">
              <a:buClr>
                <a:srgbClr val="0070C0"/>
              </a:buClr>
            </a:pP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Burgers zorgen via </a:t>
            </a:r>
            <a:r>
              <a:rPr lang="nl-NL" sz="24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gemeenschappen</a:t>
            </a: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voor elkaar en voor de natuur en het landschap. Vertrouwen, samenredzaamheid en menselijke maat zijn belangrijk. </a:t>
            </a:r>
            <a:r>
              <a:rPr lang="nl-NL" sz="24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gaat voor Planet en Profit.</a:t>
            </a:r>
            <a:endParaRPr lang="nl-NL" sz="2400" dirty="0">
              <a:effectLst/>
              <a:latin typeface="RijksoverheidSansTex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0070C0"/>
              </a:buClr>
            </a:pP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Kleine en middelgrote bedrijven spelen een voorname rol. </a:t>
            </a:r>
            <a:r>
              <a:rPr lang="nl-NL" sz="24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Burgers</a:t>
            </a: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en </a:t>
            </a:r>
            <a:r>
              <a:rPr lang="nl-NL" sz="24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bedrijven</a:t>
            </a: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werken veel samen. Regionale zelfvoorziening staat voorop. De informele economie is sterk gegroeid.</a:t>
            </a:r>
            <a:endParaRPr lang="nl-NL" sz="2400" dirty="0">
              <a:effectLst/>
              <a:latin typeface="RijksoverheidSansTex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0070C0"/>
              </a:buClr>
            </a:pP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Het </a:t>
            </a:r>
            <a:r>
              <a:rPr lang="nl-NL" sz="24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beleid</a:t>
            </a: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is sterk </a:t>
            </a:r>
            <a:r>
              <a:rPr lang="nl-NL" sz="24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gedecentraliseerd</a:t>
            </a: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naar regioprovincies, gemeenten, buurt-raden en coöperaties. Burgers nemen veel initiatieven. Het Rijk zorgt voor de hoofdinfrastructuur en de basiskwaliteit.</a:t>
            </a:r>
            <a:r>
              <a:rPr lang="nl-NL" sz="24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nl-NL" sz="2400" dirty="0">
              <a:effectLst/>
              <a:latin typeface="RijksoverheidSansTex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0070C0"/>
              </a:buClr>
            </a:pPr>
            <a:endParaRPr lang="nl-NL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300"/>
              </a:spcAft>
              <a:buClr>
                <a:srgbClr val="00B0F0"/>
              </a:buClr>
            </a:pPr>
            <a:endParaRPr lang="nl-NL" sz="2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300"/>
              </a:spcAft>
              <a:buClr>
                <a:srgbClr val="00B0F0"/>
              </a:buClr>
            </a:pPr>
            <a:endParaRPr lang="nl-NL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endParaRPr lang="nl-NL" sz="2400" i="1" dirty="0"/>
          </a:p>
          <a:p>
            <a:pPr lvl="0"/>
            <a:endParaRPr lang="nl-NL" sz="2400" dirty="0"/>
          </a:p>
          <a:p>
            <a:pPr lvl="0"/>
            <a:endParaRPr lang="nl-NL" altLang="nl-NL" sz="2400" dirty="0">
              <a:solidFill>
                <a:srgbClr val="0A0A02"/>
              </a:solidFill>
            </a:endParaRP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26</a:t>
            </a:fld>
            <a:endParaRPr lang="nl-NL" altLang="nl-NL" sz="1200" b="1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527DA4B5-06B7-8ABF-8A3E-F61F37A01C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933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5">
            <a:extLst>
              <a:ext uri="{FF2B5EF4-FFF2-40B4-BE49-F238E27FC236}">
                <a16:creationId xmlns:a16="http://schemas.microsoft.com/office/drawing/2014/main" id="{709F0E68-EAC1-534F-D908-EA710B3F2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27</a:t>
            </a:fld>
            <a:endParaRPr lang="nl-NL" altLang="nl-NL" sz="1200" b="1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683AEA5E-02F2-50F2-ADCD-4580E49696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688" y="0"/>
            <a:ext cx="11084624" cy="6858000"/>
          </a:xfrm>
          <a:prstGeom prst="rect">
            <a:avLst/>
          </a:prstGeom>
        </p:spPr>
      </p:pic>
      <p:sp>
        <p:nvSpPr>
          <p:cNvPr id="5" name="Tijdelijke aanduiding voor dianummer 5">
            <a:extLst>
              <a:ext uri="{FF2B5EF4-FFF2-40B4-BE49-F238E27FC236}">
                <a16:creationId xmlns:a16="http://schemas.microsoft.com/office/drawing/2014/main" id="{DE9D74BC-6681-F3D4-8B75-23D0F7884BE3}"/>
              </a:ext>
            </a:extLst>
          </p:cNvPr>
          <p:cNvSpPr txBox="1">
            <a:spLocks/>
          </p:cNvSpPr>
          <p:nvPr/>
        </p:nvSpPr>
        <p:spPr>
          <a:xfrm>
            <a:off x="5735960" y="6434308"/>
            <a:ext cx="540222" cy="37906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defPPr>
              <a:defRPr lang="nl-NL"/>
            </a:defPPr>
            <a:lvl1pPr marL="0" algn="r" defTabSz="914400" rtl="0" eaLnBrk="1" latinLnBrk="0" hangingPunct="1"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Verdana" panose="020B0604030504040204" pitchFamily="34" charset="0"/>
              <a:buChar char="›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Verdana" panose="020B0604030504040204" pitchFamily="34" charset="0"/>
              <a:buChar char="●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Verdana" panose="020B0604030504040204" pitchFamily="34" charset="0"/>
              <a:buChar char="–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27</a:t>
            </a:fld>
            <a:endParaRPr lang="nl-NL" altLang="nl-NL" sz="1200" b="1" dirty="0"/>
          </a:p>
        </p:txBody>
      </p:sp>
    </p:spTree>
    <p:extLst>
      <p:ext uri="{BB962C8B-B14F-4D97-AF65-F5344CB8AC3E}">
        <p14:creationId xmlns:p14="http://schemas.microsoft.com/office/powerpoint/2010/main" val="272584543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526612C-A69D-4737-8893-9730F411D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31377"/>
            <a:ext cx="12192000" cy="1143000"/>
          </a:xfrm>
        </p:spPr>
        <p:txBody>
          <a:bodyPr>
            <a:normAutofit/>
          </a:bodyPr>
          <a:lstStyle/>
          <a:p>
            <a:r>
              <a:rPr lang="nl-NL" sz="3200" b="1" dirty="0">
                <a:solidFill>
                  <a:srgbClr val="0070C0"/>
                </a:solidFill>
              </a:rPr>
              <a:t>Regionaal Geworteld</a:t>
            </a:r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D8BF8BE9-BDBA-46A5-BEBE-24C0230547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1464" y="1600205"/>
            <a:ext cx="9721080" cy="4637107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endParaRPr lang="nl-NL" sz="2400" dirty="0">
              <a:solidFill>
                <a:srgbClr val="0A0A02"/>
              </a:solidFill>
            </a:endParaRPr>
          </a:p>
          <a:p>
            <a:pPr>
              <a:buClr>
                <a:srgbClr val="0070C0"/>
              </a:buClr>
            </a:pPr>
            <a:r>
              <a:rPr lang="nl-NL" sz="24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Veranderingen</a:t>
            </a: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t</a:t>
            </a:r>
            <a:r>
              <a:rPr lang="nl-NL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oenemende initiatieven van lokale en regionale gemeenschappen zorgen voor grote aantallen kleine veranderingen die op elkaar voortbouwen en tot grote veranderingen leiden </a:t>
            </a:r>
            <a:endParaRPr lang="nl-NL" sz="24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0070C0"/>
              </a:buClr>
            </a:pPr>
            <a:r>
              <a:rPr lang="nl-NL" sz="2400" u="sng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Aanleidingen</a:t>
            </a:r>
            <a:r>
              <a:rPr lang="nl-NL" sz="2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nl-NL" sz="24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l-NL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de herontdekking van de leefomgeving sinds corona, de ver-rommeling van het landschap en de dierziektes in de landbouw</a:t>
            </a:r>
            <a:endParaRPr lang="nl-NL" sz="24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0070C0"/>
              </a:buClr>
            </a:pPr>
            <a:r>
              <a:rPr lang="nl-NL" sz="24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Initiatiefnemers</a:t>
            </a: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nl-NL" sz="2400" i="1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l-NL" sz="2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lokale en regionale gemeenschappen, het midden- en kleinbedrijf, gemeenten, regioprovincies en de Rijksoverheid</a:t>
            </a:r>
            <a:r>
              <a:rPr lang="nl-NL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nl-NL" sz="1800" dirty="0">
              <a:effectLst/>
              <a:latin typeface="RijksoverheidSansTex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0070C0"/>
              </a:buClr>
            </a:pPr>
            <a:endParaRPr lang="nl-NL" sz="2400" dirty="0">
              <a:effectLst/>
              <a:latin typeface="RijksoverheidSansTex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0070C0"/>
              </a:buClr>
            </a:pPr>
            <a:endParaRPr lang="nl-NL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300"/>
              </a:spcAft>
              <a:buClr>
                <a:srgbClr val="00B0F0"/>
              </a:buClr>
            </a:pPr>
            <a:endParaRPr lang="nl-NL" sz="2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300"/>
              </a:spcAft>
              <a:buClr>
                <a:srgbClr val="00B0F0"/>
              </a:buClr>
            </a:pPr>
            <a:endParaRPr lang="nl-NL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endParaRPr lang="nl-NL" sz="2400" i="1" dirty="0"/>
          </a:p>
          <a:p>
            <a:pPr lvl="0"/>
            <a:endParaRPr lang="nl-NL" sz="2400" dirty="0"/>
          </a:p>
          <a:p>
            <a:pPr lvl="0"/>
            <a:endParaRPr lang="nl-NL" altLang="nl-NL" sz="2400" dirty="0">
              <a:solidFill>
                <a:srgbClr val="0A0A02"/>
              </a:solidFill>
            </a:endParaRP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28</a:t>
            </a:fld>
            <a:endParaRPr lang="nl-NL" altLang="nl-NL" sz="1200" b="1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527DA4B5-06B7-8ABF-8A3E-F61F37A01C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0801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526612C-A69D-4737-8893-9730F411D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31377"/>
            <a:ext cx="12192000" cy="1143000"/>
          </a:xfrm>
        </p:spPr>
        <p:txBody>
          <a:bodyPr>
            <a:normAutofit/>
          </a:bodyPr>
          <a:lstStyle/>
          <a:p>
            <a:r>
              <a:rPr lang="nl-NL" sz="3200" b="1" dirty="0">
                <a:solidFill>
                  <a:srgbClr val="0070C0"/>
                </a:solidFill>
              </a:rPr>
              <a:t>Regionaal Geworteld</a:t>
            </a:r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D8BF8BE9-BDBA-46A5-BEBE-24C0230547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5440" y="1600205"/>
            <a:ext cx="9937104" cy="4637107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endParaRPr lang="nl-NL" sz="2400" dirty="0">
              <a:solidFill>
                <a:srgbClr val="0A0A02"/>
              </a:solidFill>
            </a:endParaRPr>
          </a:p>
          <a:p>
            <a:pPr lvl="0">
              <a:buClr>
                <a:srgbClr val="0070C0"/>
              </a:buClr>
            </a:pPr>
            <a:r>
              <a:rPr lang="nl-NL" sz="24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nl-NL" sz="2400" u="sng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amenwerkingsvormen</a:t>
            </a:r>
            <a:r>
              <a:rPr lang="nl-NL" sz="2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nl-NL" sz="2400" kern="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gemeenschappen nemen initiatieven, </a:t>
            </a:r>
            <a:r>
              <a:rPr lang="nl-NL" sz="2400" kern="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regiopro-vincies</a:t>
            </a:r>
            <a:r>
              <a:rPr lang="nl-NL" sz="2400" kern="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en gemeenten geven ruimte en ondersteunen, het Rijk voert decentralisatie verder door; veel dialogen, overleggen en partnerschappen </a:t>
            </a:r>
            <a:endParaRPr lang="nl-NL" sz="2400" dirty="0">
              <a:solidFill>
                <a:srgbClr val="00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0070C0"/>
              </a:buClr>
            </a:pPr>
            <a:r>
              <a:rPr lang="nl-NL" sz="24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Maatregelen en acties</a:t>
            </a:r>
            <a:r>
              <a:rPr lang="nl-NL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regioprovincies, meer belastinginning door provincies en gemeenten, participatieve democratie (buurtplanrecht), ondersteuning van gemeenschappen, grote bedrijven </a:t>
            </a:r>
            <a:r>
              <a:rPr lang="nl-NL" sz="24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opgedeel</a:t>
            </a:r>
            <a:endParaRPr lang="nl-NL" sz="24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0070C0"/>
              </a:buClr>
            </a:pPr>
            <a:r>
              <a:rPr lang="nl-NL" sz="2400" u="sng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Voorwaarden</a:t>
            </a:r>
            <a:r>
              <a:rPr lang="nl-NL" sz="2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nl-NL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 EU zorgt via het mededingingsbeleid voor een sterkere positie van kleine en middelgrote bedrijven en ondersteunt via het regiobeleid lokale en regionale initiatieven</a:t>
            </a:r>
            <a:endParaRPr lang="nl-NL" sz="2400" dirty="0">
              <a:effectLst/>
              <a:latin typeface="RijksoverheidSansTex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0070C0"/>
              </a:buClr>
            </a:pPr>
            <a:endParaRPr lang="nl-NL" sz="2400" dirty="0">
              <a:effectLst/>
              <a:latin typeface="RijksoverheidSansTex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0070C0"/>
              </a:buClr>
            </a:pPr>
            <a:endParaRPr lang="nl-NL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300"/>
              </a:spcAft>
              <a:buClr>
                <a:srgbClr val="00B0F0"/>
              </a:buClr>
            </a:pPr>
            <a:endParaRPr lang="nl-NL" sz="2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300"/>
              </a:spcAft>
              <a:buClr>
                <a:srgbClr val="00B0F0"/>
              </a:buClr>
            </a:pPr>
            <a:endParaRPr lang="nl-NL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endParaRPr lang="nl-NL" sz="2400" i="1" dirty="0"/>
          </a:p>
          <a:p>
            <a:pPr lvl="0"/>
            <a:endParaRPr lang="nl-NL" sz="2400" dirty="0"/>
          </a:p>
          <a:p>
            <a:pPr lvl="0"/>
            <a:endParaRPr lang="nl-NL" altLang="nl-NL" sz="2400" dirty="0">
              <a:solidFill>
                <a:srgbClr val="0A0A02"/>
              </a:solidFill>
            </a:endParaRP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29</a:t>
            </a:fld>
            <a:endParaRPr lang="nl-NL" altLang="nl-NL" sz="1200" b="1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527DA4B5-06B7-8ABF-8A3E-F61F37A01C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2653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2207568" y="1772816"/>
            <a:ext cx="7992888" cy="2774157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lvl="0" algn="ctr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tabLst>
                <a:tab pos="457200" algn="l"/>
              </a:tabLst>
            </a:pPr>
            <a:endParaRPr lang="nl-NL" sz="2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tabLst>
                <a:tab pos="457200" algn="l"/>
              </a:tabLs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Inzichten en vaardigheden ontwikkelen in </a:t>
            </a: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hoe beleidsscenario’s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kunnen </a:t>
            </a: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helpen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om de </a:t>
            </a: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wenselijke situatie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van de leefomgeving te </a:t>
            </a: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realiseren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en om  hier zelf mee aan de slag te gaan</a:t>
            </a:r>
          </a:p>
          <a:p>
            <a:pPr lvl="0" algn="ctr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tabLst>
                <a:tab pos="457200" algn="l"/>
              </a:tabLst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6710" indent="-342900" algn="ctr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dirty="0">
              <a:latin typeface="Carlito"/>
              <a:cs typeface="Carlito"/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Doel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96549062-95A9-3A14-E8E0-22380D67F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nl-NL" altLang="nl-NL" sz="1200" b="1" dirty="0"/>
          </a:p>
        </p:txBody>
      </p:sp>
    </p:spTree>
    <p:extLst>
      <p:ext uri="{BB962C8B-B14F-4D97-AF65-F5344CB8AC3E}">
        <p14:creationId xmlns:p14="http://schemas.microsoft.com/office/powerpoint/2010/main" val="208399681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b="1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Scenario’s naar regionaal of lokaal niveau vertalen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96549062-95A9-3A14-E8E0-22380D67F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30</a:t>
            </a:fld>
            <a:endParaRPr lang="nl-NL" altLang="nl-NL" sz="1200" b="1" dirty="0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80E5EEB9-C2FF-E532-51CB-8E8E6051DDE6}"/>
              </a:ext>
            </a:extLst>
          </p:cNvPr>
          <p:cNvSpPr txBox="1"/>
          <p:nvPr/>
        </p:nvSpPr>
        <p:spPr>
          <a:xfrm>
            <a:off x="2063552" y="2132856"/>
            <a:ext cx="3456384" cy="313932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chemeClr val="accent3">
                    <a:lumMod val="50000"/>
                  </a:schemeClr>
                </a:solidFill>
              </a:rPr>
              <a:t>MO - landelijk</a:t>
            </a:r>
          </a:p>
          <a:p>
            <a:r>
              <a:rPr lang="nl-NL" i="1" dirty="0"/>
              <a:t>Initiatiefnemers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dirty="0"/>
              <a:t>Grote internationale bedrijven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dirty="0"/>
              <a:t>Institutionele beleggers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dirty="0"/>
              <a:t>Rijk</a:t>
            </a:r>
          </a:p>
          <a:p>
            <a:r>
              <a:rPr lang="nl-NL" i="1" dirty="0"/>
              <a:t>Maatregelen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dirty="0"/>
              <a:t>Vervuilende subsidies stoppen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dirty="0"/>
              <a:t>Nationaal investeringsfonds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dirty="0"/>
              <a:t>Nationale initiatieven van burgers en bedrijven</a:t>
            </a:r>
          </a:p>
          <a:p>
            <a:endParaRPr lang="nl-NL" dirty="0"/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699C40B5-2649-5A4E-41E3-0D5160946E4F}"/>
              </a:ext>
            </a:extLst>
          </p:cNvPr>
          <p:cNvSpPr txBox="1"/>
          <p:nvPr/>
        </p:nvSpPr>
        <p:spPr>
          <a:xfrm>
            <a:off x="6744072" y="2132856"/>
            <a:ext cx="3384376" cy="313932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chemeClr val="accent3">
                    <a:lumMod val="50000"/>
                  </a:schemeClr>
                </a:solidFill>
              </a:rPr>
              <a:t>MO - lokaal</a:t>
            </a:r>
          </a:p>
          <a:p>
            <a:r>
              <a:rPr lang="nl-NL" i="1" dirty="0"/>
              <a:t>Initiatiefnemers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dirty="0"/>
              <a:t>Grote bedrijven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dirty="0"/>
              <a:t>Institutionele beleggers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dirty="0"/>
              <a:t>Gemeente</a:t>
            </a:r>
          </a:p>
          <a:p>
            <a:r>
              <a:rPr lang="nl-NL" i="1" dirty="0"/>
              <a:t>Maatregelen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dirty="0"/>
              <a:t>Vervuilende subsidies stoppen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dirty="0"/>
              <a:t>Regionaal investeringsfonds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dirty="0"/>
              <a:t>Lokale initiatieven van burgers en bedrijven</a:t>
            </a:r>
          </a:p>
          <a:p>
            <a:endParaRPr lang="nl-NL" dirty="0"/>
          </a:p>
        </p:txBody>
      </p:sp>
      <p:cxnSp>
        <p:nvCxnSpPr>
          <p:cNvPr id="9" name="Rechte verbindingslijn met pijl 8">
            <a:extLst>
              <a:ext uri="{FF2B5EF4-FFF2-40B4-BE49-F238E27FC236}">
                <a16:creationId xmlns:a16="http://schemas.microsoft.com/office/drawing/2014/main" id="{BE838664-900B-B19B-3AE1-6F8CA4B66439}"/>
              </a:ext>
            </a:extLst>
          </p:cNvPr>
          <p:cNvCxnSpPr>
            <a:cxnSpLocks/>
          </p:cNvCxnSpPr>
          <p:nvPr/>
        </p:nvCxnSpPr>
        <p:spPr>
          <a:xfrm>
            <a:off x="5735958" y="3573016"/>
            <a:ext cx="864098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655671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b="1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Inzichten uit scenario’s combineren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96549062-95A9-3A14-E8E0-22380D67F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31</a:t>
            </a:fld>
            <a:endParaRPr lang="nl-NL" altLang="nl-NL" sz="1200" b="1" dirty="0"/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CB51A74B-5B01-905F-1950-3596A49782BC}"/>
              </a:ext>
            </a:extLst>
          </p:cNvPr>
          <p:cNvSpPr txBox="1"/>
          <p:nvPr/>
        </p:nvSpPr>
        <p:spPr>
          <a:xfrm>
            <a:off x="4439816" y="2132856"/>
            <a:ext cx="3312368" cy="369331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chemeClr val="accent3">
                    <a:lumMod val="50000"/>
                  </a:schemeClr>
                </a:solidFill>
              </a:rPr>
              <a:t>Combinatie</a:t>
            </a:r>
          </a:p>
          <a:p>
            <a:r>
              <a:rPr lang="nl-NL" i="1" dirty="0"/>
              <a:t>Initiatiefnemers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dirty="0"/>
              <a:t>Gemeente (GL)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dirty="0"/>
              <a:t>Grote bedrijven (MO)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dirty="0"/>
              <a:t>Gemeenschappen (RG)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dirty="0"/>
              <a:t>Innovatienetwerken (SW)</a:t>
            </a:r>
          </a:p>
          <a:p>
            <a:endParaRPr lang="nl-NL" i="1" dirty="0"/>
          </a:p>
          <a:p>
            <a:r>
              <a:rPr lang="nl-NL" i="1" dirty="0"/>
              <a:t>Maatregelen en acties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dirty="0"/>
              <a:t>Strenge milieunormen (GL)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dirty="0"/>
              <a:t>PPS verder ontwikkelen (MO)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dirty="0"/>
              <a:t>Burgerinitiatieven (RG)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dirty="0"/>
              <a:t>Groene innovaties (SW)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9180760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A6280E-1B78-93FB-B6B1-6A8B12B13E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9793F238-7974-6E46-3CA5-C9DF1E688C7C}"/>
              </a:ext>
            </a:extLst>
          </p:cNvPr>
          <p:cNvSpPr txBox="1"/>
          <p:nvPr/>
        </p:nvSpPr>
        <p:spPr>
          <a:xfrm>
            <a:off x="1271464" y="1772816"/>
            <a:ext cx="9793088" cy="4750018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Doeltreffend en doelmatig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het bestuur maakt de beleidsdoelen expliciet en neemt de beslissingen en maatregelen die nodig zijn om de doelen te halen</a:t>
            </a:r>
          </a:p>
          <a:p>
            <a:pPr marL="342900" lvl="0" indent="-34290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Rechtmatig en legitiem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de beslissingen en maatregelen zijn in </a:t>
            </a:r>
            <a:r>
              <a:rPr lang="nl-NL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overeen-stemming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met wet- en regelgeving en zijn te rechtvaardigen</a:t>
            </a:r>
          </a:p>
          <a:p>
            <a:pPr marL="342900" lvl="0" indent="-34290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Transparant en rekenschap gevend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het bestuur is open over zijn beslissingen en maatregelen en verantwoordt zich regelmatig en ruimhartig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Participatief, responsief en inclusief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het bestuur betrekt alle </a:t>
            </a:r>
            <a:r>
              <a:rPr lang="nl-NL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belang-hebbenden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volwaardig en houdt rekening met hun belangen 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dirty="0">
              <a:latin typeface="Carlito"/>
              <a:cs typeface="Carlito"/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942E9999-E5AA-8ED6-7D02-4A5E9D62C2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b="1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b="1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Goed bestuur: principes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9CC63E1-E7A2-AE59-97D0-F393511E53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BF3A70C5-DD4D-4F18-2C2F-02B861A08B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32</a:t>
            </a:fld>
            <a:endParaRPr lang="nl-NL" altLang="nl-NL" sz="1200" b="1" dirty="0"/>
          </a:p>
        </p:txBody>
      </p:sp>
    </p:spTree>
    <p:extLst>
      <p:ext uri="{BB962C8B-B14F-4D97-AF65-F5344CB8AC3E}">
        <p14:creationId xmlns:p14="http://schemas.microsoft.com/office/powerpoint/2010/main" val="225207210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A6280E-1B78-93FB-B6B1-6A8B12B13E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">
            <a:extLst>
              <a:ext uri="{FF2B5EF4-FFF2-40B4-BE49-F238E27FC236}">
                <a16:creationId xmlns:a16="http://schemas.microsoft.com/office/drawing/2014/main" id="{942E9999-E5AA-8ED6-7D02-4A5E9D62C2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b="1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b="1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Goed bestuur: in scenario’s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9CC63E1-E7A2-AE59-97D0-F393511E53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BF3A70C5-DD4D-4F18-2C2F-02B861A08B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33</a:t>
            </a:fld>
            <a:endParaRPr lang="nl-NL" altLang="nl-NL" sz="1200" b="1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3084E972-1A35-2518-4DFA-2F1D5B11B8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3399" y="2045006"/>
            <a:ext cx="7711033" cy="4336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4138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A6280E-1B78-93FB-B6B1-6A8B12B13E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9793F238-7974-6E46-3CA5-C9DF1E688C7C}"/>
              </a:ext>
            </a:extLst>
          </p:cNvPr>
          <p:cNvSpPr txBox="1"/>
          <p:nvPr/>
        </p:nvSpPr>
        <p:spPr>
          <a:xfrm>
            <a:off x="4583832" y="1772816"/>
            <a:ext cx="3384376" cy="2481577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Workshop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Literatuurverkenning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Modelberekeningen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dirty="0">
              <a:latin typeface="Carlito"/>
              <a:cs typeface="Carlito"/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942E9999-E5AA-8ED6-7D02-4A5E9D62C2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Technieken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9CC63E1-E7A2-AE59-97D0-F393511E53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BF3A70C5-DD4D-4F18-2C2F-02B861A08B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34</a:t>
            </a:fld>
            <a:endParaRPr lang="nl-NL" altLang="nl-NL" sz="1200" b="1" dirty="0"/>
          </a:p>
        </p:txBody>
      </p:sp>
    </p:spTree>
    <p:extLst>
      <p:ext uri="{BB962C8B-B14F-4D97-AF65-F5344CB8AC3E}">
        <p14:creationId xmlns:p14="http://schemas.microsoft.com/office/powerpoint/2010/main" val="64950505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E12590-D26E-C8B4-5FC5-B1F2C2DD2F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BE709927-51AF-B219-2827-B5648721351F}"/>
              </a:ext>
            </a:extLst>
          </p:cNvPr>
          <p:cNvSpPr txBox="1"/>
          <p:nvPr/>
        </p:nvSpPr>
        <p:spPr>
          <a:xfrm>
            <a:off x="2639616" y="1772816"/>
            <a:ext cx="7056784" cy="3105274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Deskundigen uit wetenschap, beleid en samenleving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Mogelijkheid om in korte tijd veel ideeën te bedenken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ideeën kunnen grijs of juist groen zijn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Er kan groepsvertekening optreden</a:t>
            </a:r>
            <a:endParaRPr lang="nl-NL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3200" dirty="0">
              <a:latin typeface="Carlito"/>
              <a:cs typeface="Carlito"/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16F9170B-0CBC-E82F-86E6-17E6763A7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Workshop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D41DD932-E6FD-07F1-7697-594DBEC582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52646E9A-F473-5FBE-ED59-89B5FCF5F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35</a:t>
            </a:fld>
            <a:endParaRPr lang="nl-NL" altLang="nl-NL" sz="1200" b="1" dirty="0"/>
          </a:p>
        </p:txBody>
      </p:sp>
    </p:spTree>
    <p:extLst>
      <p:ext uri="{BB962C8B-B14F-4D97-AF65-F5344CB8AC3E}">
        <p14:creationId xmlns:p14="http://schemas.microsoft.com/office/powerpoint/2010/main" val="33554891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2D3873-1A24-D68F-8E28-8348756431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1341375C-A693-4F18-F498-40625296D05B}"/>
              </a:ext>
            </a:extLst>
          </p:cNvPr>
          <p:cNvSpPr txBox="1"/>
          <p:nvPr/>
        </p:nvSpPr>
        <p:spPr>
          <a:xfrm>
            <a:off x="2351584" y="1772816"/>
            <a:ext cx="7560840" cy="3603038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Scenario’s, visies, plannen, onderzoek e.d.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Helpt om initiatiefnemers, maatregelen e.d. te benoemen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Vaak is vertaling naar provincie of gemeente nodig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Vaak is aanbrengen van samenhang nodig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Vaak moeten gaten worden opgevuld</a:t>
            </a:r>
          </a:p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3200" dirty="0">
              <a:latin typeface="Carlito"/>
              <a:cs typeface="Carlito"/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55725F95-041C-C44F-C56E-F3604E4F4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Literatuurverkenning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642C1162-98B4-7D7E-9DCF-99442E7029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9EB18DC8-4909-C2FF-F179-32FE481D27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36</a:t>
            </a:fld>
            <a:endParaRPr lang="nl-NL" altLang="nl-NL" sz="1200" b="1" dirty="0"/>
          </a:p>
        </p:txBody>
      </p:sp>
    </p:spTree>
    <p:extLst>
      <p:ext uri="{BB962C8B-B14F-4D97-AF65-F5344CB8AC3E}">
        <p14:creationId xmlns:p14="http://schemas.microsoft.com/office/powerpoint/2010/main" val="399440329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FEF08A-A1CF-6D6E-A4DC-E78D71B075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3678B694-F661-76A0-9789-77ADDE53677E}"/>
              </a:ext>
            </a:extLst>
          </p:cNvPr>
          <p:cNvSpPr txBox="1"/>
          <p:nvPr/>
        </p:nvSpPr>
        <p:spPr>
          <a:xfrm>
            <a:off x="2927648" y="1772816"/>
            <a:ext cx="6768752" cy="2481577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Helpt om maatregelen en effecten te kwantificeren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Maakt 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nauwkeurigere uitspraken mogelijk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Berekeningen zijn niet altijd mogelijk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Voor gemeenten is een vertaalslag nodig</a:t>
            </a:r>
            <a:endParaRPr lang="nl-NL" sz="2400" dirty="0">
              <a:latin typeface="Carlito"/>
              <a:cs typeface="Carlito"/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A526C7A4-16F1-C10A-928E-71556635D9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Modelberekeningen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E2951DC7-D216-892C-268C-7C99015140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A9F66853-B390-04EC-3015-035D18B9D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37</a:t>
            </a:fld>
            <a:endParaRPr lang="nl-NL" altLang="nl-NL" sz="1200" b="1" dirty="0"/>
          </a:p>
        </p:txBody>
      </p:sp>
    </p:spTree>
    <p:extLst>
      <p:ext uri="{BB962C8B-B14F-4D97-AF65-F5344CB8AC3E}">
        <p14:creationId xmlns:p14="http://schemas.microsoft.com/office/powerpoint/2010/main" val="162802474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38</a:t>
            </a:fld>
            <a:endParaRPr lang="nl-NL" altLang="nl-NL" sz="1200" b="1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DA227AC0-D00C-1FB7-FB01-03095FF980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pic>
        <p:nvPicPr>
          <p:cNvPr id="10" name="Afbeelding 6">
            <a:extLst>
              <a:ext uri="{FF2B5EF4-FFF2-40B4-BE49-F238E27FC236}">
                <a16:creationId xmlns:a16="http://schemas.microsoft.com/office/drawing/2014/main" id="{32B48456-5F6B-41C5-3E9F-4685734E31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1808" y="2205038"/>
            <a:ext cx="5624512" cy="346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318453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395F0-0964-EC85-FA3B-432FED418A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2E72770-7E5B-4F96-E6A3-3FBC9A00EA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924944"/>
            <a:ext cx="12192000" cy="1143000"/>
          </a:xfrm>
        </p:spPr>
        <p:txBody>
          <a:bodyPr>
            <a:normAutofit/>
          </a:bodyPr>
          <a:lstStyle/>
          <a:p>
            <a:r>
              <a:rPr lang="nl-NL" b="1" dirty="0">
                <a:solidFill>
                  <a:srgbClr val="0070C0"/>
                </a:solidFill>
              </a:rPr>
              <a:t>Zelf voorkeursstrategie bedenken</a:t>
            </a:r>
          </a:p>
        </p:txBody>
      </p:sp>
      <p:sp>
        <p:nvSpPr>
          <p:cNvPr id="9" name="Tijdelijke aanduiding voor dianummer 5">
            <a:extLst>
              <a:ext uri="{FF2B5EF4-FFF2-40B4-BE49-F238E27FC236}">
                <a16:creationId xmlns:a16="http://schemas.microsoft.com/office/drawing/2014/main" id="{DA42C1B8-E5C9-E1B5-C5A0-A138117E6D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39</a:t>
            </a:fld>
            <a:endParaRPr lang="nl-NL" altLang="nl-NL" sz="1200" b="1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6C6F38A6-4CF6-A3CF-43DD-DA465D9815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9200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215680" y="1772816"/>
            <a:ext cx="6696744" cy="3974871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899160" indent="-895350">
              <a:lnSpc>
                <a:spcPct val="107000"/>
              </a:lnSpc>
              <a:spcAft>
                <a:spcPts val="800"/>
              </a:spcAft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899160" indent="-895350">
              <a:lnSpc>
                <a:spcPct val="107000"/>
              </a:lnSpc>
              <a:spcAft>
                <a:spcPts val="800"/>
              </a:spcAf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13:00 u Welkom en programma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99160" indent="-895350">
              <a:lnSpc>
                <a:spcPct val="107000"/>
              </a:lnSpc>
              <a:spcAft>
                <a:spcPts val="800"/>
              </a:spcAf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13:05 u Terugblik op vervolgopdracht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99160" indent="-895350">
              <a:lnSpc>
                <a:spcPct val="107000"/>
              </a:lnSpc>
              <a:spcAft>
                <a:spcPts val="800"/>
              </a:spcAf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13:</a:t>
            </a: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35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u Voorkeursstrategie</a:t>
            </a: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bedenken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l-NL" sz="2400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14:</a:t>
            </a:r>
            <a:r>
              <a:rPr lang="nl-NL" sz="2400" i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15</a:t>
            </a:r>
            <a:r>
              <a:rPr lang="nl-NL" sz="2400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u Pauze 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99160" indent="-895350">
              <a:lnSpc>
                <a:spcPct val="107000"/>
              </a:lnSpc>
              <a:spcAft>
                <a:spcPts val="800"/>
              </a:spcAft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dirty="0">
              <a:latin typeface="Carlito"/>
              <a:cs typeface="Carlito"/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Programma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96549062-95A9-3A14-E8E0-22380D67F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4</a:t>
            </a:fld>
            <a:endParaRPr lang="nl-NL" altLang="nl-NL" sz="1200" b="1" dirty="0"/>
          </a:p>
        </p:txBody>
      </p:sp>
    </p:spTree>
    <p:extLst>
      <p:ext uri="{BB962C8B-B14F-4D97-AF65-F5344CB8AC3E}">
        <p14:creationId xmlns:p14="http://schemas.microsoft.com/office/powerpoint/2010/main" val="13455455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2351584" y="1772816"/>
            <a:ext cx="7704856" cy="1676036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lvl="0" algn="ctr">
              <a:lnSpc>
                <a:spcPct val="107000"/>
              </a:lnSpc>
              <a:buClr>
                <a:srgbClr val="0070C0"/>
              </a:buClr>
            </a:pPr>
            <a:endParaRPr lang="nl-NL" sz="2400" u="sng" kern="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07000"/>
              </a:lnSpc>
              <a:buClr>
                <a:srgbClr val="0070C0"/>
              </a:buClr>
            </a:pPr>
            <a:r>
              <a:rPr lang="nl-NL" sz="2400" dirty="0">
                <a:effectLst/>
                <a:ea typeface="Calibri" panose="020F0502020204030204" pitchFamily="34" charset="0"/>
              </a:rPr>
              <a:t>Geef in trefzinnen aan </a:t>
            </a:r>
            <a:r>
              <a:rPr lang="nl-NL" sz="2400" u="sng" dirty="0">
                <a:effectLst/>
                <a:ea typeface="Calibri" panose="020F0502020204030204" pitchFamily="34" charset="0"/>
              </a:rPr>
              <a:t>hoe</a:t>
            </a:r>
            <a:r>
              <a:rPr lang="nl-NL" sz="2400" dirty="0">
                <a:effectLst/>
                <a:ea typeface="Calibri" panose="020F0502020204030204" pitchFamily="34" charset="0"/>
              </a:rPr>
              <a:t> de </a:t>
            </a:r>
            <a:r>
              <a:rPr lang="nl-NL" sz="2400" u="sng" dirty="0">
                <a:effectLst/>
                <a:ea typeface="Calibri" panose="020F0502020204030204" pitchFamily="34" charset="0"/>
              </a:rPr>
              <a:t>gewenste situatie</a:t>
            </a:r>
            <a:r>
              <a:rPr lang="nl-NL" sz="2400" dirty="0">
                <a:effectLst/>
                <a:ea typeface="Calibri" panose="020F0502020204030204" pitchFamily="34" charset="0"/>
              </a:rPr>
              <a:t> kan worden </a:t>
            </a:r>
            <a:r>
              <a:rPr lang="nl-NL" sz="2400" u="sng" dirty="0">
                <a:effectLst/>
                <a:ea typeface="Calibri" panose="020F0502020204030204" pitchFamily="34" charset="0"/>
              </a:rPr>
              <a:t>gerealiseerd</a:t>
            </a:r>
            <a:r>
              <a:rPr lang="nl-NL" sz="2400" dirty="0">
                <a:effectLst/>
                <a:ea typeface="Calibri" panose="020F0502020204030204" pitchFamily="34" charset="0"/>
              </a:rPr>
              <a:t>  (voorkeursstrategie) en combineer hierbij inzichten uit de verschillende </a:t>
            </a:r>
            <a:r>
              <a:rPr lang="nl-NL" sz="2400" u="sng" dirty="0">
                <a:effectLst/>
                <a:ea typeface="Calibri" panose="020F0502020204030204" pitchFamily="34" charset="0"/>
              </a:rPr>
              <a:t>beleidsscenario’s</a:t>
            </a:r>
            <a:endParaRPr lang="nl-NL" sz="2400" u="sng" kern="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xfrm>
            <a:off x="5930138" y="6590276"/>
            <a:ext cx="292735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1200" b="1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lang="nl-NL" smtClean="0"/>
              <a:pPr marL="38100">
                <a:lnSpc>
                  <a:spcPct val="100000"/>
                </a:lnSpc>
                <a:spcBef>
                  <a:spcPts val="105"/>
                </a:spcBef>
              </a:pPr>
              <a:t>40</a:t>
            </a:fld>
            <a:endParaRPr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Opdracht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87904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199456" y="1772816"/>
            <a:ext cx="9937104" cy="4544834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Pak het </a:t>
            </a: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verslag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van het derde atelier en neem de beschrijving en de schets van de gewenste situatie m.b.t. het vraagstuk als vertrekpunt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Neem het </a:t>
            </a: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eerste beleidsscenario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dat tijdens het derde atelier is gebruikt en </a:t>
            </a: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lees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 </a:t>
            </a: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samenvatting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(deze samenvattingen zijn op de paden gericht)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Beschrijf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geïnspireerd door het scenario, hoe de gewenste situatie kan worden gerealiseerd (voorkeursstrategie), inclusief: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buFont typeface="Calibri" panose="020F0502020204030204" pitchFamily="34" charset="0"/>
              <a:buChar char="-"/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maatregelen en acties </a:t>
            </a:r>
          </a:p>
          <a:p>
            <a:pPr marL="742950" lvl="1" indent="-285750">
              <a:lnSpc>
                <a:spcPct val="107000"/>
              </a:lnSpc>
              <a:buFont typeface="Calibri" panose="020F0502020204030204" pitchFamily="34" charset="0"/>
              <a:buChar char="-"/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initiatiefnemers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buFont typeface="Calibri" panose="020F0502020204030204" pitchFamily="34" charset="0"/>
              <a:buChar char="-"/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samenwerkingsvormen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Calibri" panose="020F0502020204030204" pitchFamily="34" charset="0"/>
              <a:buChar char="-"/>
            </a:pPr>
            <a:r>
              <a:rPr lang="nl-NL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voorwaarden</a:t>
            </a:r>
            <a:endParaRPr lang="nl-NL" sz="2400" dirty="0">
              <a:latin typeface="Carlito"/>
              <a:cs typeface="Carlito"/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Stappen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96549062-95A9-3A14-E8E0-22380D67F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41</a:t>
            </a:fld>
            <a:endParaRPr lang="nl-NL" altLang="nl-NL" sz="1200" b="1" dirty="0"/>
          </a:p>
        </p:txBody>
      </p:sp>
    </p:spTree>
    <p:extLst>
      <p:ext uri="{BB962C8B-B14F-4D97-AF65-F5344CB8AC3E}">
        <p14:creationId xmlns:p14="http://schemas.microsoft.com/office/powerpoint/2010/main" val="20758499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487488" y="1772816"/>
            <a:ext cx="9361040" cy="6228115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07000"/>
              </a:lnSpc>
              <a:buFont typeface="+mj-lt"/>
              <a:buAutoNum type="arabicPeriod" startAt="4"/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Kies het </a:t>
            </a: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tweede beleidsscenario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dat tijdens het derde atelier is gebruikt en </a:t>
            </a: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lees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 </a:t>
            </a: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samenvatting</a:t>
            </a:r>
            <a:endParaRPr lang="nl-NL" sz="24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07000"/>
              </a:lnSpc>
              <a:buFont typeface="+mj-lt"/>
              <a:buAutoNum type="arabicPeriod" startAt="4"/>
            </a:pP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Verrijk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geïnspireerd door dit scenario, de beschrijving van de realisering van de gewenste situatie (voorkeursstrategie), inclusief: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0100" lvl="1" indent="-342900">
              <a:lnSpc>
                <a:spcPct val="107000"/>
              </a:lnSpc>
              <a:buFont typeface="Calibri" panose="020F0502020204030204" pitchFamily="34" charset="0"/>
              <a:buChar char="-"/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maatregelen en acties</a:t>
            </a:r>
          </a:p>
          <a:p>
            <a:pPr marL="800100" lvl="1" indent="-342900">
              <a:lnSpc>
                <a:spcPct val="107000"/>
              </a:lnSpc>
              <a:buFont typeface="Calibri" panose="020F0502020204030204" pitchFamily="34" charset="0"/>
              <a:buChar char="-"/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initiatiefnemers</a:t>
            </a:r>
          </a:p>
          <a:p>
            <a:pPr marL="800100" lvl="1" indent="-342900">
              <a:lnSpc>
                <a:spcPct val="107000"/>
              </a:lnSpc>
              <a:buFont typeface="Calibri" panose="020F0502020204030204" pitchFamily="34" charset="0"/>
              <a:buChar char="-"/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samenwerkingsvormen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0100" lvl="1" indent="-342900">
              <a:lnSpc>
                <a:spcPct val="107000"/>
              </a:lnSpc>
              <a:buFont typeface="Calibri" panose="020F0502020204030204" pitchFamily="34" charset="0"/>
              <a:buChar char="-"/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voorwaarden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07000"/>
              </a:lnSpc>
              <a:buFont typeface="+mj-lt"/>
              <a:buAutoNum type="arabicPeriod" startAt="6"/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Bekijk de tabel over goed bestuur en bedenk of de aspecten t.o.v. het huidige beleid vooruitgaan, achteruitgaan of gelijk blijven 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lnSpc>
                <a:spcPct val="107000"/>
              </a:lnSpc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07000"/>
              </a:lnSpc>
              <a:buFont typeface="+mj-lt"/>
              <a:buAutoNum type="arabicPeriod" startAt="6"/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dirty="0">
              <a:latin typeface="Carlito"/>
              <a:cs typeface="Carlito"/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Stappen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96549062-95A9-3A14-E8E0-22380D67F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42</a:t>
            </a:fld>
            <a:endParaRPr lang="nl-NL" altLang="nl-NL" sz="1200" b="1" dirty="0"/>
          </a:p>
        </p:txBody>
      </p:sp>
    </p:spTree>
    <p:extLst>
      <p:ext uri="{BB962C8B-B14F-4D97-AF65-F5344CB8AC3E}">
        <p14:creationId xmlns:p14="http://schemas.microsoft.com/office/powerpoint/2010/main" val="67745355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xfrm>
            <a:off x="5930138" y="6590276"/>
            <a:ext cx="292735" cy="2114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1200" b="1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lang="nl-NL" smtClean="0"/>
              <a:pPr marL="38100">
                <a:lnSpc>
                  <a:spcPct val="100000"/>
                </a:lnSpc>
                <a:spcBef>
                  <a:spcPts val="105"/>
                </a:spcBef>
              </a:pPr>
              <a:t>43</a:t>
            </a:fld>
            <a:endParaRPr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183EC0FA-DB95-5CE2-EE16-7BDB5372AC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C460C0AA-8F24-95BB-717A-279DC0D72A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Format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83F722AD-05A5-48A2-A23B-2E2B3091E27B}"/>
              </a:ext>
            </a:extLst>
          </p:cNvPr>
          <p:cNvSpPr txBox="1"/>
          <p:nvPr/>
        </p:nvSpPr>
        <p:spPr>
          <a:xfrm>
            <a:off x="4439816" y="1916832"/>
            <a:ext cx="3312368" cy="418576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nl-NL" sz="1400" b="1" dirty="0"/>
              <a:t>Strategisch vraagstuk</a:t>
            </a:r>
            <a:r>
              <a:rPr lang="nl-NL" sz="1400" dirty="0"/>
              <a:t> …                      </a:t>
            </a:r>
          </a:p>
          <a:p>
            <a:endParaRPr lang="nl-NL" sz="1400" dirty="0"/>
          </a:p>
          <a:p>
            <a:r>
              <a:rPr lang="nl-NL" sz="1400" b="1" dirty="0"/>
              <a:t>Maatregelen en acties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/>
              <a:t>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1400" dirty="0"/>
          </a:p>
          <a:p>
            <a:r>
              <a:rPr lang="nl-NL" sz="1400" b="1" dirty="0"/>
              <a:t>Initiatiefnemers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/>
              <a:t>…</a:t>
            </a:r>
          </a:p>
          <a:p>
            <a:endParaRPr lang="nl-NL" sz="1400" dirty="0"/>
          </a:p>
          <a:p>
            <a:r>
              <a:rPr lang="nl-NL" sz="1400" b="1" dirty="0"/>
              <a:t>Samenwerkingsvormen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/>
              <a:t>…</a:t>
            </a:r>
          </a:p>
          <a:p>
            <a:endParaRPr lang="nl-NL" sz="1400" dirty="0"/>
          </a:p>
          <a:p>
            <a:r>
              <a:rPr lang="nl-NL" sz="1400" b="1" dirty="0"/>
              <a:t>Voorwaarden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/>
              <a:t>…</a:t>
            </a:r>
          </a:p>
          <a:p>
            <a:endParaRPr lang="nl-NL" sz="1400" dirty="0"/>
          </a:p>
          <a:p>
            <a:r>
              <a:rPr lang="nl-NL" sz="1400" b="1" dirty="0"/>
              <a:t>Goed bestuur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/>
              <a:t>…</a:t>
            </a:r>
          </a:p>
          <a:p>
            <a:endParaRPr lang="nl-NL" sz="1400" dirty="0"/>
          </a:p>
          <a:p>
            <a:endParaRPr lang="nl-NL" sz="1400" dirty="0"/>
          </a:p>
          <a:p>
            <a:endParaRPr lang="nl-NL" sz="1400" dirty="0"/>
          </a:p>
        </p:txBody>
      </p:sp>
    </p:spTree>
    <p:extLst>
      <p:ext uri="{BB962C8B-B14F-4D97-AF65-F5344CB8AC3E}">
        <p14:creationId xmlns:p14="http://schemas.microsoft.com/office/powerpoint/2010/main" val="416426350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4079747" y="1941576"/>
            <a:ext cx="4059935" cy="419252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xfrm>
            <a:off x="5930138" y="6590276"/>
            <a:ext cx="292735" cy="2114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1200" b="1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lang="nl-NL" smtClean="0"/>
              <a:pPr marL="38100">
                <a:lnSpc>
                  <a:spcPct val="100000"/>
                </a:lnSpc>
                <a:spcBef>
                  <a:spcPts val="105"/>
                </a:spcBef>
              </a:pPr>
              <a:t>44</a:t>
            </a:fld>
            <a:endParaRPr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02339D3C-0DF4-D348-8337-4D4BD86671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8DADAD5E-7EAC-CC61-86D3-2B7FDEC279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Methode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4823305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079776" y="1628800"/>
            <a:ext cx="4486275" cy="2253822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75"/>
              </a:spcBef>
              <a:buClr>
                <a:srgbClr val="006FC0"/>
              </a:buClr>
              <a:tabLst>
                <a:tab pos="354965" algn="l"/>
                <a:tab pos="355600" algn="l"/>
              </a:tabLst>
            </a:pPr>
            <a:endParaRPr lang="nl-NL" sz="2400" spc="-5" dirty="0"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Clr>
                <a:srgbClr val="006FC0"/>
              </a:buClr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cs typeface="Carlito"/>
              </a:rPr>
              <a:t>Elk </a:t>
            </a:r>
            <a:r>
              <a:rPr sz="2400" dirty="0">
                <a:cs typeface="Carlito"/>
              </a:rPr>
              <a:t>idee is</a:t>
            </a:r>
            <a:r>
              <a:rPr sz="2400" spc="-15" dirty="0">
                <a:cs typeface="Carlito"/>
              </a:rPr>
              <a:t> </a:t>
            </a:r>
            <a:r>
              <a:rPr sz="2400" spc="-25" dirty="0">
                <a:cs typeface="Carlito"/>
              </a:rPr>
              <a:t>welkom</a:t>
            </a:r>
            <a:endParaRPr sz="2400" dirty="0"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575"/>
              </a:spcBef>
              <a:buClr>
                <a:srgbClr val="006FC0"/>
              </a:buClr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nl-NL" sz="2400" spc="-5" dirty="0">
                <a:cs typeface="Carlito"/>
              </a:rPr>
              <a:t>Niet eens, dan beter </a:t>
            </a:r>
            <a:r>
              <a:rPr sz="2400" dirty="0">
                <a:cs typeface="Carlito"/>
              </a:rPr>
              <a:t>idee</a:t>
            </a:r>
            <a:r>
              <a:rPr sz="2400" spc="-70" dirty="0">
                <a:cs typeface="Carlito"/>
              </a:rPr>
              <a:t> </a:t>
            </a:r>
            <a:r>
              <a:rPr sz="2400" spc="-10" dirty="0">
                <a:cs typeface="Carlito"/>
              </a:rPr>
              <a:t>leveren</a:t>
            </a:r>
            <a:endParaRPr sz="2400" dirty="0"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575"/>
              </a:spcBef>
              <a:buClr>
                <a:srgbClr val="006FC0"/>
              </a:buClr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spc="-15" dirty="0">
                <a:cs typeface="Carlito"/>
              </a:rPr>
              <a:t>Kort </a:t>
            </a:r>
            <a:r>
              <a:rPr sz="2400" dirty="0">
                <a:cs typeface="Carlito"/>
              </a:rPr>
              <a:t>en </a:t>
            </a:r>
            <a:r>
              <a:rPr sz="2400" spc="-5" dirty="0" err="1">
                <a:cs typeface="Carlito"/>
              </a:rPr>
              <a:t>duidelijk</a:t>
            </a:r>
            <a:r>
              <a:rPr sz="2400" spc="-20" dirty="0">
                <a:cs typeface="Carlito"/>
              </a:rPr>
              <a:t> </a:t>
            </a:r>
            <a:r>
              <a:rPr sz="2400" dirty="0" err="1">
                <a:cs typeface="Carlito"/>
              </a:rPr>
              <a:t>zijn</a:t>
            </a:r>
            <a:endParaRPr lang="nl-NL" sz="2400" dirty="0"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575"/>
              </a:spcBef>
              <a:buClr>
                <a:srgbClr val="006FC0"/>
              </a:buClr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nl-NL" sz="2400" dirty="0">
                <a:cs typeface="Carlito"/>
              </a:rPr>
              <a:t>Meteen schrijven</a:t>
            </a:r>
            <a:endParaRPr sz="2400" dirty="0">
              <a:cs typeface="Carlito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xfrm>
            <a:off x="5930138" y="6590276"/>
            <a:ext cx="292735" cy="2114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1200" b="1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lang="nl-NL" smtClean="0"/>
              <a:pPr marL="38100">
                <a:lnSpc>
                  <a:spcPct val="100000"/>
                </a:lnSpc>
                <a:spcBef>
                  <a:spcPts val="105"/>
                </a:spcBef>
              </a:pPr>
              <a:t>45</a:t>
            </a:fld>
            <a:endParaRPr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183EC0FA-DB95-5CE2-EE16-7BDB5372AC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C460C0AA-8F24-95BB-717A-279DC0D72A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Spelregels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759662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xfrm>
            <a:off x="5930138" y="6590276"/>
            <a:ext cx="292735" cy="2114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1200" b="1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lang="nl-NL" smtClean="0"/>
              <a:pPr marL="38100">
                <a:lnSpc>
                  <a:spcPct val="100000"/>
                </a:lnSpc>
                <a:spcBef>
                  <a:spcPts val="105"/>
                </a:spcBef>
              </a:pPr>
              <a:t>46</a:t>
            </a:fld>
            <a:endParaRPr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13706EE5-959A-D1A6-12CB-223B5B1E3E1E}"/>
              </a:ext>
            </a:extLst>
          </p:cNvPr>
          <p:cNvSpPr txBox="1"/>
          <p:nvPr/>
        </p:nvSpPr>
        <p:spPr>
          <a:xfrm>
            <a:off x="911424" y="1622224"/>
            <a:ext cx="3389335" cy="127278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buClr>
                <a:srgbClr val="0070C0"/>
              </a:buClr>
            </a:pPr>
            <a:r>
              <a:rPr lang="nl-NL" sz="2400" b="1" kern="0" dirty="0">
                <a:solidFill>
                  <a:srgbClr val="538135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Groep I 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200" kern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[Deelnemers invullen]</a:t>
            </a:r>
            <a:endParaRPr lang="nl-NL" sz="2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9C90E110-6F5E-ECD5-15D4-009767ADA361}"/>
              </a:ext>
            </a:extLst>
          </p:cNvPr>
          <p:cNvSpPr txBox="1"/>
          <p:nvPr/>
        </p:nvSpPr>
        <p:spPr>
          <a:xfrm>
            <a:off x="3575720" y="3068407"/>
            <a:ext cx="3389335" cy="127278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buClr>
                <a:srgbClr val="0070C0"/>
              </a:buClr>
            </a:pPr>
            <a:r>
              <a:rPr lang="nl-NL" sz="2400" b="1" kern="0" dirty="0">
                <a:solidFill>
                  <a:srgbClr val="538135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Groep I</a:t>
            </a:r>
            <a:r>
              <a:rPr lang="nl-NL" sz="2400" b="1" kern="0" dirty="0">
                <a:solidFill>
                  <a:srgbClr val="53813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200" kern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[Deelnemers invullen]</a:t>
            </a:r>
            <a:endParaRPr lang="nl-NL" sz="2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9EA572D0-0F95-FBE6-0E67-5311EF24A8AC}"/>
              </a:ext>
            </a:extLst>
          </p:cNvPr>
          <p:cNvSpPr txBox="1"/>
          <p:nvPr/>
        </p:nvSpPr>
        <p:spPr>
          <a:xfrm>
            <a:off x="1055440" y="4514590"/>
            <a:ext cx="3389335" cy="127278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buClr>
                <a:srgbClr val="0070C0"/>
              </a:buClr>
            </a:pPr>
            <a:r>
              <a:rPr lang="nl-NL" sz="2400" b="1" kern="0" dirty="0">
                <a:solidFill>
                  <a:srgbClr val="538135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Groep III 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200" kern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[Deelnemers invullen]</a:t>
            </a:r>
            <a:endParaRPr lang="nl-NL" sz="2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A942D618-A6C7-A661-B353-2A4F03DC19E8}"/>
              </a:ext>
            </a:extLst>
          </p:cNvPr>
          <p:cNvSpPr txBox="1"/>
          <p:nvPr/>
        </p:nvSpPr>
        <p:spPr>
          <a:xfrm>
            <a:off x="7891241" y="2348880"/>
            <a:ext cx="3389335" cy="127278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buClr>
                <a:srgbClr val="0070C0"/>
              </a:buClr>
            </a:pPr>
            <a:r>
              <a:rPr lang="nl-NL" sz="2400" b="1" kern="0" dirty="0">
                <a:solidFill>
                  <a:srgbClr val="538135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Groep IV 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200" kern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[Deelnemers invullen]</a:t>
            </a:r>
            <a:endParaRPr lang="nl-NL" sz="2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4C04627D-0576-3839-6F3C-2A5988AC275F}"/>
              </a:ext>
            </a:extLst>
          </p:cNvPr>
          <p:cNvSpPr txBox="1"/>
          <p:nvPr/>
        </p:nvSpPr>
        <p:spPr>
          <a:xfrm>
            <a:off x="8472264" y="4180490"/>
            <a:ext cx="3389335" cy="127278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buClr>
                <a:srgbClr val="0070C0"/>
              </a:buClr>
            </a:pPr>
            <a:r>
              <a:rPr lang="nl-NL" sz="2400" b="1" kern="0" dirty="0">
                <a:solidFill>
                  <a:srgbClr val="538135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Groep V 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200" kern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[Deelnemers invullen]</a:t>
            </a:r>
            <a:endParaRPr lang="nl-NL" sz="2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 txBox="1">
            <a:spLocks/>
          </p:cNvSpPr>
          <p:nvPr/>
        </p:nvSpPr>
        <p:spPr>
          <a:xfrm>
            <a:off x="1" y="548680"/>
            <a:ext cx="12192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nl-NL" sz="320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>
                <a:solidFill>
                  <a:srgbClr val="0070C0"/>
                </a:solidFill>
                <a:latin typeface="+mn-lt"/>
              </a:rPr>
              <a:t>Groepsindeling</a:t>
            </a:r>
            <a:br>
              <a:rPr lang="nl-NL" sz="3200" b="1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46BDCED7-D826-6FF9-C218-94C534931B4B}"/>
              </a:ext>
            </a:extLst>
          </p:cNvPr>
          <p:cNvSpPr txBox="1"/>
          <p:nvPr/>
        </p:nvSpPr>
        <p:spPr>
          <a:xfrm>
            <a:off x="4996756" y="4872941"/>
            <a:ext cx="3389335" cy="127278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buClr>
                <a:srgbClr val="0070C0"/>
              </a:buClr>
            </a:pPr>
            <a:r>
              <a:rPr lang="nl-NL" sz="2400" b="1" kern="0" dirty="0">
                <a:solidFill>
                  <a:srgbClr val="538135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Groep VI 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200" kern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[Deelnemers invullen]</a:t>
            </a:r>
            <a:endParaRPr lang="nl-NL" sz="2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565955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526612C-A69D-4737-8893-9730F411D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924944"/>
            <a:ext cx="12192000" cy="1143000"/>
          </a:xfrm>
        </p:spPr>
        <p:txBody>
          <a:bodyPr>
            <a:normAutofit/>
          </a:bodyPr>
          <a:lstStyle/>
          <a:p>
            <a:r>
              <a:rPr lang="nl-NL" b="1" dirty="0">
                <a:solidFill>
                  <a:srgbClr val="0070C0"/>
                </a:solidFill>
              </a:rPr>
              <a:t>Presentatie en reflectie</a:t>
            </a: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47</a:t>
            </a:fld>
            <a:endParaRPr lang="nl-NL" altLang="nl-NL" sz="1200" b="1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DA227AC0-D00C-1FB7-FB01-03095FF980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14309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287688" y="1772816"/>
            <a:ext cx="5904656" cy="1927772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290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</a:t>
            </a: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highlights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van de resultaten van de groep</a:t>
            </a:r>
          </a:p>
          <a:p>
            <a:pPr marL="34290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Het </a:t>
            </a: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verloop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van het werken in de groep</a:t>
            </a:r>
          </a:p>
          <a:p>
            <a:pPr marL="342900" lvl="0" indent="-342900" algn="ctr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4000" dirty="0">
              <a:latin typeface="Carlito"/>
              <a:cs typeface="Carlito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xfrm>
            <a:off x="5930138" y="6590276"/>
            <a:ext cx="292735" cy="2114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1200" b="1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lang="nl-NL" smtClean="0"/>
              <a:pPr marL="38100">
                <a:lnSpc>
                  <a:spcPct val="100000"/>
                </a:lnSpc>
                <a:spcBef>
                  <a:spcPts val="105"/>
                </a:spcBef>
              </a:pPr>
              <a:t>48</a:t>
            </a:fld>
            <a:endParaRPr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Pitch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97748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526612C-A69D-4737-8893-9730F411D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924944"/>
            <a:ext cx="12192000" cy="1143000"/>
          </a:xfrm>
        </p:spPr>
        <p:txBody>
          <a:bodyPr>
            <a:normAutofit/>
          </a:bodyPr>
          <a:lstStyle/>
          <a:p>
            <a:r>
              <a:rPr lang="nl-NL" b="1" dirty="0">
                <a:solidFill>
                  <a:srgbClr val="0070C0"/>
                </a:solidFill>
              </a:rPr>
              <a:t>Naslagwerken</a:t>
            </a: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49</a:t>
            </a:fld>
            <a:endParaRPr lang="nl-NL" altLang="nl-NL" sz="1200" b="1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DA227AC0-D00C-1FB7-FB01-03095FF980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0966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2207568" y="1772816"/>
            <a:ext cx="8064896" cy="1486048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290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dirty="0">
              <a:latin typeface="Carlito"/>
              <a:cs typeface="Carlito"/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Programma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DC744179-FB6F-52D5-419D-90C5A744EA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5</a:t>
            </a:fld>
            <a:endParaRPr lang="nl-NL" altLang="nl-NL" sz="1200" b="1" dirty="0"/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354F8B03-2EE6-9C11-31F2-A35D1D84B0CF}"/>
              </a:ext>
            </a:extLst>
          </p:cNvPr>
          <p:cNvSpPr txBox="1"/>
          <p:nvPr/>
        </p:nvSpPr>
        <p:spPr>
          <a:xfrm>
            <a:off x="2783632" y="1772816"/>
            <a:ext cx="7200800" cy="4472635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14:30 u Zelf voorkeursstrategie bedenken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15:45 u Presentatie van resultaten en reflectie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16:</a:t>
            </a: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 u Presentatie over naslagwerken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16:45 u Laatste vervolgopdracht en evaluatie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17:00 u Afronding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dirty="0">
              <a:latin typeface="Carlito"/>
              <a:cs typeface="Carlito"/>
            </a:endParaRPr>
          </a:p>
        </p:txBody>
      </p:sp>
    </p:spTree>
    <p:extLst>
      <p:ext uri="{BB962C8B-B14F-4D97-AF65-F5344CB8AC3E}">
        <p14:creationId xmlns:p14="http://schemas.microsoft.com/office/powerpoint/2010/main" val="339841347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F42021-F2CA-43EE-DD64-DA11340DD5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FCDD0B0-65FE-D00B-4228-C1FBB6E44A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0688"/>
            <a:ext cx="12192000" cy="926976"/>
          </a:xfrm>
        </p:spPr>
        <p:txBody>
          <a:bodyPr>
            <a:normAutofit/>
          </a:bodyPr>
          <a:lstStyle/>
          <a:p>
            <a:r>
              <a:rPr lang="nl-NL" sz="3200" b="1" dirty="0">
                <a:solidFill>
                  <a:srgbClr val="0070C0"/>
                </a:solidFill>
              </a:rPr>
              <a:t>Naslagwerken</a:t>
            </a:r>
            <a:endParaRPr lang="nl-NL" sz="3200" dirty="0">
              <a:solidFill>
                <a:srgbClr val="0070C0"/>
              </a:solidFill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D52E9059-ACF2-93F1-3522-1210447508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-26243"/>
            <a:ext cx="2258079" cy="743343"/>
          </a:xfrm>
          <a:prstGeom prst="rect">
            <a:avLst/>
          </a:prstGeom>
        </p:spPr>
      </p:pic>
      <p:sp>
        <p:nvSpPr>
          <p:cNvPr id="8" name="Tijdelijke aanduiding voor dianummer 5">
            <a:extLst>
              <a:ext uri="{FF2B5EF4-FFF2-40B4-BE49-F238E27FC236}">
                <a16:creationId xmlns:a16="http://schemas.microsoft.com/office/drawing/2014/main" id="{4160DF76-1385-B819-CE32-324C275FEA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50</a:t>
            </a:fld>
            <a:endParaRPr lang="nl-NL" altLang="nl-NL" sz="1200" b="1" dirty="0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2AC94619-8630-C4C1-7783-393F13B21570}"/>
              </a:ext>
            </a:extLst>
          </p:cNvPr>
          <p:cNvSpPr txBox="1"/>
          <p:nvPr/>
        </p:nvSpPr>
        <p:spPr>
          <a:xfrm>
            <a:off x="2495600" y="2504549"/>
            <a:ext cx="7416824" cy="244586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Ruimtelijke Verkenning 2023 – hoofdrapport: </a:t>
            </a:r>
            <a:r>
              <a:rPr lang="nl-NL" sz="2400" u="sng" kern="100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link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Ruimtelijke Verkenning 2023 – achtergrondrapport: </a:t>
            </a:r>
            <a:r>
              <a:rPr lang="nl-NL" sz="2400" u="sng" kern="100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link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Handreiking voor scenario’s gebruiken: </a:t>
            </a:r>
            <a:r>
              <a:rPr lang="nl-NL" sz="2400" u="sng" kern="100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link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Handreiking voor scenario’s maken: </a:t>
            </a:r>
            <a:r>
              <a:rPr lang="nl-NL" sz="2400" u="sng" kern="100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link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Handreiking gebiedsgericht werken: </a:t>
            </a:r>
            <a:r>
              <a:rPr lang="nl-NL" sz="2400" u="sng" kern="100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link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Ambitieniveau van gemeente bepalen: </a:t>
            </a:r>
            <a:r>
              <a:rPr lang="nl-NL" sz="2400" u="sng" kern="100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8"/>
              </a:rPr>
              <a:t>link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0304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140C2F5-75D1-423E-B54C-B8CA88BB7A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0688"/>
            <a:ext cx="12192000" cy="926976"/>
          </a:xfrm>
        </p:spPr>
        <p:txBody>
          <a:bodyPr>
            <a:normAutofit/>
          </a:bodyPr>
          <a:lstStyle/>
          <a:p>
            <a:r>
              <a:rPr lang="nl-NL" sz="3200" b="1" dirty="0">
                <a:solidFill>
                  <a:srgbClr val="0070C0"/>
                </a:solidFill>
              </a:rPr>
              <a:t>Ruimtelijke Verkenning 2023 – hoofdrapport</a:t>
            </a:r>
            <a:endParaRPr lang="nl-NL" sz="3200" dirty="0">
              <a:solidFill>
                <a:srgbClr val="0070C0"/>
              </a:solidFill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4D8072B8-649A-73D4-CCBB-CF4C746940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-26243"/>
            <a:ext cx="2258079" cy="743343"/>
          </a:xfrm>
          <a:prstGeom prst="rect">
            <a:avLst/>
          </a:prstGeom>
        </p:spPr>
      </p:pic>
      <p:sp>
        <p:nvSpPr>
          <p:cNvPr id="8" name="Tijdelijke aanduiding voor dianummer 5">
            <a:extLst>
              <a:ext uri="{FF2B5EF4-FFF2-40B4-BE49-F238E27FC236}">
                <a16:creationId xmlns:a16="http://schemas.microsoft.com/office/drawing/2014/main" id="{AAED7A9A-F3BF-E4B3-37FC-49FC3585B2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51</a:t>
            </a:fld>
            <a:endParaRPr lang="nl-NL" altLang="nl-NL" sz="1200" b="1" dirty="0"/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B561352F-1EAD-28E0-B478-47E2521D4E57}"/>
              </a:ext>
            </a:extLst>
          </p:cNvPr>
          <p:cNvSpPr txBox="1"/>
          <p:nvPr/>
        </p:nvSpPr>
        <p:spPr>
          <a:xfrm>
            <a:off x="5447928" y="1772816"/>
            <a:ext cx="5472608" cy="1983813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Paden van scenario’s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Goed openbaar bestuur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Bevindingen </a:t>
            </a: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a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anbevelingen</a:t>
            </a:r>
          </a:p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dirty="0">
              <a:latin typeface="Carlito"/>
              <a:cs typeface="Carlito"/>
            </a:endParaRPr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0D04764C-8918-A03A-9577-4F061E723B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9453" y="1817949"/>
            <a:ext cx="2694419" cy="381642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50651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140C2F5-75D1-423E-B54C-B8CA88BB7A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0688"/>
            <a:ext cx="12192000" cy="926976"/>
          </a:xfrm>
        </p:spPr>
        <p:txBody>
          <a:bodyPr>
            <a:normAutofit/>
          </a:bodyPr>
          <a:lstStyle/>
          <a:p>
            <a:r>
              <a:rPr lang="nl-NL" sz="3200" b="1" dirty="0">
                <a:solidFill>
                  <a:srgbClr val="0070C0"/>
                </a:solidFill>
              </a:rPr>
              <a:t>Ruimtelijke Verkenning 2023 – achtergrondrapport</a:t>
            </a:r>
            <a:endParaRPr lang="nl-NL" sz="3200" dirty="0">
              <a:solidFill>
                <a:srgbClr val="0070C0"/>
              </a:solidFill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4D8072B8-649A-73D4-CCBB-CF4C746940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-26243"/>
            <a:ext cx="2258079" cy="743343"/>
          </a:xfrm>
          <a:prstGeom prst="rect">
            <a:avLst/>
          </a:prstGeom>
        </p:spPr>
      </p:pic>
      <p:sp>
        <p:nvSpPr>
          <p:cNvPr id="8" name="Tijdelijke aanduiding voor dianummer 5">
            <a:extLst>
              <a:ext uri="{FF2B5EF4-FFF2-40B4-BE49-F238E27FC236}">
                <a16:creationId xmlns:a16="http://schemas.microsoft.com/office/drawing/2014/main" id="{AAED7A9A-F3BF-E4B3-37FC-49FC3585B2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52</a:t>
            </a:fld>
            <a:endParaRPr lang="nl-NL" altLang="nl-NL" sz="1200" b="1" dirty="0"/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342A69A8-73B8-959A-EDCC-8D0DDA483FC0}"/>
              </a:ext>
            </a:extLst>
          </p:cNvPr>
          <p:cNvSpPr txBox="1"/>
          <p:nvPr/>
        </p:nvSpPr>
        <p:spPr>
          <a:xfrm>
            <a:off x="5447928" y="1772816"/>
            <a:ext cx="5472608" cy="2774157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Systematische </a:t>
            </a: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uitwerking van de paden naar 2050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Systematische reflectie op goed openbaar bestuur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dirty="0">
              <a:latin typeface="Carlito"/>
              <a:cs typeface="Carlito"/>
            </a:endParaRPr>
          </a:p>
        </p:txBody>
      </p:sp>
      <p:pic>
        <p:nvPicPr>
          <p:cNvPr id="14" name="Afbeelding 13">
            <a:extLst>
              <a:ext uri="{FF2B5EF4-FFF2-40B4-BE49-F238E27FC236}">
                <a16:creationId xmlns:a16="http://schemas.microsoft.com/office/drawing/2014/main" id="{E237189E-89C5-1C5B-24C2-685E618400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9453" y="1817949"/>
            <a:ext cx="2694419" cy="384987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66412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140C2F5-75D1-423E-B54C-B8CA88BB7A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0688"/>
            <a:ext cx="12192000" cy="926976"/>
          </a:xfrm>
        </p:spPr>
        <p:txBody>
          <a:bodyPr>
            <a:normAutofit/>
          </a:bodyPr>
          <a:lstStyle/>
          <a:p>
            <a:r>
              <a:rPr lang="nl-NL" sz="3200" b="1" dirty="0">
                <a:solidFill>
                  <a:srgbClr val="0070C0"/>
                </a:solidFill>
              </a:rPr>
              <a:t>Handreiking voor maken van scenario’s</a:t>
            </a:r>
            <a:endParaRPr lang="nl-NL" sz="3200" dirty="0">
              <a:solidFill>
                <a:srgbClr val="0070C0"/>
              </a:solidFill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4D8072B8-649A-73D4-CCBB-CF4C746940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-26243"/>
            <a:ext cx="2258079" cy="743343"/>
          </a:xfrm>
          <a:prstGeom prst="rect">
            <a:avLst/>
          </a:prstGeom>
        </p:spPr>
      </p:pic>
      <p:sp>
        <p:nvSpPr>
          <p:cNvPr id="8" name="Tijdelijke aanduiding voor dianummer 5">
            <a:extLst>
              <a:ext uri="{FF2B5EF4-FFF2-40B4-BE49-F238E27FC236}">
                <a16:creationId xmlns:a16="http://schemas.microsoft.com/office/drawing/2014/main" id="{AAED7A9A-F3BF-E4B3-37FC-49FC3585B2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53</a:t>
            </a:fld>
            <a:endParaRPr lang="nl-NL" altLang="nl-NL" sz="1200" b="1" dirty="0"/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FC74492D-D936-D556-C741-C1F86494455D}"/>
              </a:ext>
            </a:extLst>
          </p:cNvPr>
          <p:cNvSpPr txBox="1"/>
          <p:nvPr/>
        </p:nvSpPr>
        <p:spPr>
          <a:xfrm>
            <a:off x="5447928" y="1772816"/>
            <a:ext cx="5472608" cy="988284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dirty="0">
              <a:latin typeface="Carlito"/>
              <a:cs typeface="Carlito"/>
            </a:endParaRP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34598B10-B9B7-33B7-D250-7622447893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9453" y="1817949"/>
            <a:ext cx="2694419" cy="38336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object 3">
            <a:extLst>
              <a:ext uri="{FF2B5EF4-FFF2-40B4-BE49-F238E27FC236}">
                <a16:creationId xmlns:a16="http://schemas.microsoft.com/office/drawing/2014/main" id="{440B290C-9D41-3CE1-DA23-54479AA36D2A}"/>
              </a:ext>
            </a:extLst>
          </p:cNvPr>
          <p:cNvSpPr txBox="1"/>
          <p:nvPr/>
        </p:nvSpPr>
        <p:spPr>
          <a:xfrm>
            <a:off x="5600328" y="1925216"/>
            <a:ext cx="5472608" cy="2876750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Soorten scenario’s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Onderdelen van scenariostudie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Technieken voor maken van scenario</a:t>
            </a: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-onderdelen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Technieken voor integratie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dirty="0">
              <a:latin typeface="Carlito"/>
              <a:cs typeface="Carlito"/>
            </a:endParaRPr>
          </a:p>
        </p:txBody>
      </p:sp>
    </p:spTree>
    <p:extLst>
      <p:ext uri="{BB962C8B-B14F-4D97-AF65-F5344CB8AC3E}">
        <p14:creationId xmlns:p14="http://schemas.microsoft.com/office/powerpoint/2010/main" val="22332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140C2F5-75D1-423E-B54C-B8CA88BB7A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0688"/>
            <a:ext cx="12192000" cy="926976"/>
          </a:xfrm>
        </p:spPr>
        <p:txBody>
          <a:bodyPr>
            <a:normAutofit/>
          </a:bodyPr>
          <a:lstStyle/>
          <a:p>
            <a:r>
              <a:rPr lang="nl-NL" sz="3200" b="1" dirty="0">
                <a:solidFill>
                  <a:srgbClr val="0070C0"/>
                </a:solidFill>
              </a:rPr>
              <a:t>Handreiking voor gebruiken van scenario’s</a:t>
            </a:r>
            <a:endParaRPr lang="nl-NL" sz="3200" dirty="0">
              <a:solidFill>
                <a:srgbClr val="0070C0"/>
              </a:solidFill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4D8072B8-649A-73D4-CCBB-CF4C746940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-26243"/>
            <a:ext cx="2258079" cy="743343"/>
          </a:xfrm>
          <a:prstGeom prst="rect">
            <a:avLst/>
          </a:prstGeom>
        </p:spPr>
      </p:pic>
      <p:sp>
        <p:nvSpPr>
          <p:cNvPr id="8" name="Tijdelijke aanduiding voor dianummer 5">
            <a:extLst>
              <a:ext uri="{FF2B5EF4-FFF2-40B4-BE49-F238E27FC236}">
                <a16:creationId xmlns:a16="http://schemas.microsoft.com/office/drawing/2014/main" id="{AAED7A9A-F3BF-E4B3-37FC-49FC3585B2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54</a:t>
            </a:fld>
            <a:endParaRPr lang="nl-NL" altLang="nl-NL" sz="1200" b="1" dirty="0"/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C7A2558C-EC6D-F65D-D2F2-F8D4E1E3FD8C}"/>
              </a:ext>
            </a:extLst>
          </p:cNvPr>
          <p:cNvSpPr txBox="1"/>
          <p:nvPr/>
        </p:nvSpPr>
        <p:spPr>
          <a:xfrm>
            <a:off x="5447928" y="1772816"/>
            <a:ext cx="5472608" cy="2481577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Bestaande of nieuwe scenario’s 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Scenario’s voor visievorming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Scenario’s voor transitie governance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Scenario’s voor milieueffectrapportages</a:t>
            </a:r>
          </a:p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dirty="0">
              <a:latin typeface="Carlito"/>
              <a:cs typeface="Carlito"/>
            </a:endParaRPr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34C08F7D-06CE-8382-1000-F9788FE85A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9453" y="1817948"/>
            <a:ext cx="2694418" cy="384984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38627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140C2F5-75D1-423E-B54C-B8CA88BB7A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04664"/>
            <a:ext cx="12192000" cy="1791072"/>
          </a:xfrm>
        </p:spPr>
        <p:txBody>
          <a:bodyPr>
            <a:normAutofit/>
          </a:bodyPr>
          <a:lstStyle/>
          <a:p>
            <a:r>
              <a:rPr lang="nl-NL" sz="3200" b="1" dirty="0">
                <a:solidFill>
                  <a:srgbClr val="0070C0"/>
                </a:solidFill>
              </a:rPr>
              <a:t>Handreiking gebiedsgericht werken</a:t>
            </a:r>
            <a:br>
              <a:rPr lang="nl-NL" sz="3200" dirty="0">
                <a:solidFill>
                  <a:srgbClr val="0070C0"/>
                </a:solidFill>
              </a:rPr>
            </a:br>
            <a:endParaRPr lang="nl-NL" sz="3200" dirty="0">
              <a:solidFill>
                <a:srgbClr val="0070C0"/>
              </a:solidFill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4D8072B8-649A-73D4-CCBB-CF4C746940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2D54A98A-9423-D8A6-C695-2DE27AD644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9453" y="1817949"/>
            <a:ext cx="2694419" cy="381642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ijdelijke aanduiding voor dianummer 5">
            <a:extLst>
              <a:ext uri="{FF2B5EF4-FFF2-40B4-BE49-F238E27FC236}">
                <a16:creationId xmlns:a16="http://schemas.microsoft.com/office/drawing/2014/main" id="{B7518C0B-8A84-F440-F4C2-3FEF447A1E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55</a:t>
            </a:fld>
            <a:endParaRPr lang="nl-NL" altLang="nl-NL" sz="1200" b="1" dirty="0"/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8ABF6447-5AC0-96AF-FC9F-80B3B44894B8}"/>
              </a:ext>
            </a:extLst>
          </p:cNvPr>
          <p:cNvSpPr txBox="1"/>
          <p:nvPr/>
        </p:nvSpPr>
        <p:spPr>
          <a:xfrm>
            <a:off x="5447928" y="1772816"/>
            <a:ext cx="5472608" cy="3477106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Stap 0 Opstart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Stap 1 Inzicht verkrijgen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Stap 2 Opstellen visie en afwegingskader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Stap </a:t>
            </a: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 Ontwerpen o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ntwikkelvarianten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Stap 4 Afwegen en keuze variant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tap 5 Borgen en uitvoeren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dirty="0">
              <a:latin typeface="Carlito"/>
              <a:cs typeface="Carlito"/>
            </a:endParaRPr>
          </a:p>
        </p:txBody>
      </p:sp>
    </p:spTree>
    <p:extLst>
      <p:ext uri="{BB962C8B-B14F-4D97-AF65-F5344CB8AC3E}">
        <p14:creationId xmlns:p14="http://schemas.microsoft.com/office/powerpoint/2010/main" val="2896367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526612C-A69D-4737-8893-9730F411D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924944"/>
            <a:ext cx="12192000" cy="1143000"/>
          </a:xfrm>
        </p:spPr>
        <p:txBody>
          <a:bodyPr>
            <a:normAutofit/>
          </a:bodyPr>
          <a:lstStyle/>
          <a:p>
            <a:r>
              <a:rPr lang="nl-NL" b="1" dirty="0">
                <a:solidFill>
                  <a:srgbClr val="0070C0"/>
                </a:solidFill>
              </a:rPr>
              <a:t>Laatste vervolgopdracht en evaluatie</a:t>
            </a: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56</a:t>
            </a:fld>
            <a:endParaRPr lang="nl-NL" altLang="nl-NL" sz="1200" b="1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DA227AC0-D00C-1FB7-FB01-03095FF980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19468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2D3873-1A24-D68F-8E28-8348756431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1341375C-A693-4F18-F498-40625296D05B}"/>
              </a:ext>
            </a:extLst>
          </p:cNvPr>
          <p:cNvSpPr txBox="1"/>
          <p:nvPr/>
        </p:nvSpPr>
        <p:spPr>
          <a:xfrm>
            <a:off x="1487488" y="1772816"/>
            <a:ext cx="9361040" cy="4750018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Werk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 </a:t>
            </a: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resultaten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die de groepen tijdens het atelier hebben geleverd voor de omgevingsvisie </a:t>
            </a: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uit</a:t>
            </a:r>
            <a:endParaRPr lang="nl-NL" sz="2400" u="sng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Neem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hierbij </a:t>
            </a: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mee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de initiatiefnemers, de samenwerkingsvormen, de maatregelen en acties en de voorwaarden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Raadpleeg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 bronnen die op de gepresenteerde websites zijn te vinden en zo nodig andere kennisbronnen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Maak een </a:t>
            </a: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uitgebreid verslag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voor de omgevingsvisie (een kort verslag is niet nodig, omdat er geen atelier meer is)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61010" indent="-4572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dirty="0">
              <a:latin typeface="Carlito"/>
              <a:cs typeface="Carlito"/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55725F95-041C-C44F-C56E-F3604E4F4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Laatste vervolgopdracht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642C1162-98B4-7D7E-9DCF-99442E7029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9EB18DC8-4909-C2FF-F179-32FE481D27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57</a:t>
            </a:fld>
            <a:endParaRPr lang="nl-NL" altLang="nl-NL" sz="1200" b="1" dirty="0"/>
          </a:p>
        </p:txBody>
      </p:sp>
    </p:spTree>
    <p:extLst>
      <p:ext uri="{BB962C8B-B14F-4D97-AF65-F5344CB8AC3E}">
        <p14:creationId xmlns:p14="http://schemas.microsoft.com/office/powerpoint/2010/main" val="296793085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359696" y="1772816"/>
            <a:ext cx="5544616" cy="1676036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u="sng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Welke inzichten hebben jullie opgedaan?</a:t>
            </a: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Zijn jullie verwachtingen uitgekomen?</a:t>
            </a:r>
          </a:p>
          <a:p>
            <a:pPr marL="34290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Wat kunnen we verbeteren?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xfrm>
            <a:off x="5930138" y="6590276"/>
            <a:ext cx="292735" cy="2114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1200" b="1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lang="nl-NL" smtClean="0"/>
              <a:pPr marL="38100">
                <a:lnSpc>
                  <a:spcPct val="100000"/>
                </a:lnSpc>
                <a:spcBef>
                  <a:spcPts val="105"/>
                </a:spcBef>
              </a:pPr>
              <a:t>58</a:t>
            </a:fld>
            <a:endParaRPr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Evaluatie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93161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A6280E-1B78-93FB-B6B1-6A8B12B13E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9793F238-7974-6E46-3CA5-C9DF1E688C7C}"/>
              </a:ext>
            </a:extLst>
          </p:cNvPr>
          <p:cNvSpPr txBox="1"/>
          <p:nvPr/>
        </p:nvSpPr>
        <p:spPr>
          <a:xfrm>
            <a:off x="2999656" y="1772816"/>
            <a:ext cx="6264696" cy="5059334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6710" indent="-342900"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[De verwachtingen die tijdens het eerste atelier zijn geïnventariseerd hier kort weergeven]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6710" indent="-342900"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dirty="0">
              <a:latin typeface="Carlito"/>
              <a:cs typeface="Carlito"/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942E9999-E5AA-8ED6-7D02-4A5E9D62C2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b="1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b="1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Verwachtingen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9CC63E1-E7A2-AE59-97D0-F393511E53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BF3A70C5-DD4D-4F18-2C2F-02B861A08B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59</a:t>
            </a:fld>
            <a:endParaRPr lang="nl-NL" altLang="nl-NL" sz="1200" b="1" dirty="0"/>
          </a:p>
        </p:txBody>
      </p:sp>
    </p:spTree>
    <p:extLst>
      <p:ext uri="{BB962C8B-B14F-4D97-AF65-F5344CB8AC3E}">
        <p14:creationId xmlns:p14="http://schemas.microsoft.com/office/powerpoint/2010/main" val="39708869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526612C-A69D-4737-8893-9730F411D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924944"/>
            <a:ext cx="12192000" cy="1143000"/>
          </a:xfrm>
        </p:spPr>
        <p:txBody>
          <a:bodyPr>
            <a:normAutofit/>
          </a:bodyPr>
          <a:lstStyle/>
          <a:p>
            <a:r>
              <a:rPr lang="nl-NL" b="1" dirty="0">
                <a:solidFill>
                  <a:srgbClr val="0070C0"/>
                </a:solidFill>
              </a:rPr>
              <a:t>Terugblik op vervolgopdracht</a:t>
            </a: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6</a:t>
            </a:fld>
            <a:endParaRPr lang="nl-NL" altLang="nl-NL" sz="1200" b="1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DA227AC0-D00C-1FB7-FB01-03095FF980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70232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526612C-A69D-4737-8893-9730F411D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924944"/>
            <a:ext cx="12192000" cy="1143000"/>
          </a:xfrm>
        </p:spPr>
        <p:txBody>
          <a:bodyPr>
            <a:noAutofit/>
          </a:bodyPr>
          <a:lstStyle/>
          <a:p>
            <a:r>
              <a:rPr lang="nl-NL" b="1" dirty="0">
                <a:solidFill>
                  <a:srgbClr val="0070C0"/>
                </a:solidFill>
              </a:rPr>
              <a:t>Succes met de laatste vervolgopdracht </a:t>
            </a:r>
            <a:br>
              <a:rPr lang="nl-NL" b="1" dirty="0">
                <a:solidFill>
                  <a:srgbClr val="0070C0"/>
                </a:solidFill>
              </a:rPr>
            </a:br>
            <a:r>
              <a:rPr lang="nl-NL" b="1" dirty="0">
                <a:solidFill>
                  <a:srgbClr val="0070C0"/>
                </a:solidFill>
              </a:rPr>
              <a:t>en bedankt voor jullie bijdragen!</a:t>
            </a: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60</a:t>
            </a:fld>
            <a:endParaRPr lang="nl-NL" altLang="nl-NL" sz="1200" b="1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DA227AC0-D00C-1FB7-FB01-03095FF980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7727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Vervolgopdracht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78995C8D-4D12-22F0-8F3C-1F8999125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nl-NL" altLang="nl-NL" sz="1200" b="1" dirty="0"/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FADCA13D-638B-DCB5-CBD7-3552C580F3FB}"/>
              </a:ext>
            </a:extLst>
          </p:cNvPr>
          <p:cNvSpPr txBox="1"/>
          <p:nvPr/>
        </p:nvSpPr>
        <p:spPr>
          <a:xfrm>
            <a:off x="1055440" y="1772816"/>
            <a:ext cx="10009112" cy="4149662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u="sng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Werk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 </a:t>
            </a: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resultaten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die de groepen hebben geleverd voor de omgevingsvisie </a:t>
            </a: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uit</a:t>
            </a:r>
            <a:endParaRPr lang="nl-NL" sz="2400" u="sng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Neem mee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de ambities (ruimtegebruik, omgevingskwaliteiten), de doelen (bij Meer en Minder) en de mate van integratie (synergieën, conflicten, keuzen)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Raadpleeg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 </a:t>
            </a: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bronnen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die op de gepresenteerde websites zijn te vinden en zo nodig andere kennisbronnen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Maak een </a:t>
            </a: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kort verslag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voor het volgende atelier (2 A4-tjes tekst met kaarten of andere afbeeldingen) en een </a:t>
            </a: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uitgebreid verslag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voor de omgevingsvisie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dirty="0">
              <a:latin typeface="Carlito"/>
              <a:cs typeface="Carlito"/>
            </a:endParaRPr>
          </a:p>
        </p:txBody>
      </p:sp>
    </p:spTree>
    <p:extLst>
      <p:ext uri="{BB962C8B-B14F-4D97-AF65-F5344CB8AC3E}">
        <p14:creationId xmlns:p14="http://schemas.microsoft.com/office/powerpoint/2010/main" val="24803326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791744" y="1772816"/>
            <a:ext cx="4896544" cy="3006464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Wat leverde de vervolgopdracht op?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Waar liep je tegenaan?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Wat geef je de anderen mee? 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dirty="0">
              <a:latin typeface="Carlito"/>
              <a:cs typeface="Carlito"/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Pitch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96549062-95A9-3A14-E8E0-22380D67F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8</a:t>
            </a:fld>
            <a:endParaRPr lang="nl-NL" altLang="nl-NL" sz="1200" b="1" dirty="0"/>
          </a:p>
        </p:txBody>
      </p:sp>
    </p:spTree>
    <p:extLst>
      <p:ext uri="{BB962C8B-B14F-4D97-AF65-F5344CB8AC3E}">
        <p14:creationId xmlns:p14="http://schemas.microsoft.com/office/powerpoint/2010/main" val="20464756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526612C-A69D-4737-8893-9730F411D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924944"/>
            <a:ext cx="12192000" cy="1143000"/>
          </a:xfrm>
        </p:spPr>
        <p:txBody>
          <a:bodyPr>
            <a:normAutofit/>
          </a:bodyPr>
          <a:lstStyle/>
          <a:p>
            <a:r>
              <a:rPr lang="nl-NL" b="1" dirty="0">
                <a:solidFill>
                  <a:srgbClr val="0070C0"/>
                </a:solidFill>
              </a:rPr>
              <a:t>Voorkeursstrategie bedenken</a:t>
            </a: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9</a:t>
            </a:fld>
            <a:endParaRPr lang="nl-NL" altLang="nl-NL" sz="1200" b="1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DA227AC0-D00C-1FB7-FB01-03095FF980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6922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solidFill>
          <a:schemeClr val="bg1"/>
        </a:solidFill>
      </a:spPr>
      <a:bodyPr wrap="square" rtlCol="0">
        <a:spAutoFit/>
      </a:bodyPr>
      <a:lstStyle>
        <a:defPPr>
          <a:defRPr dirty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13852</TotalTime>
  <Words>2259</Words>
  <Application>Microsoft Office PowerPoint</Application>
  <PresentationFormat>Breedbeeld</PresentationFormat>
  <Paragraphs>488</Paragraphs>
  <Slides>60</Slides>
  <Notes>53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60</vt:i4>
      </vt:variant>
    </vt:vector>
  </HeadingPairs>
  <TitlesOfParts>
    <vt:vector size="66" baseType="lpstr">
      <vt:lpstr>Arial</vt:lpstr>
      <vt:lpstr>Calibri</vt:lpstr>
      <vt:lpstr>Carlito</vt:lpstr>
      <vt:lpstr>RijksoverheidSansText</vt:lpstr>
      <vt:lpstr>Times New Roman</vt:lpstr>
      <vt:lpstr>Office Theme</vt:lpstr>
      <vt:lpstr>  Praktijkgemeenschap Omgevingsvisies:                                    werken met scenario’s  Vierde atelier: voorkeursstrategie bedenken   [Namen invullen] [Datum invullen] </vt:lpstr>
      <vt:lpstr>Praktijkgemeenschap</vt:lpstr>
      <vt:lpstr>  Doel </vt:lpstr>
      <vt:lpstr>  Programma </vt:lpstr>
      <vt:lpstr>  Programma </vt:lpstr>
      <vt:lpstr>Terugblik op vervolgopdracht</vt:lpstr>
      <vt:lpstr>  Vervolgopdracht </vt:lpstr>
      <vt:lpstr>  Pitch </vt:lpstr>
      <vt:lpstr>Voorkeursstrategie bedenken</vt:lpstr>
      <vt:lpstr>  Elementen van omgevingsvisie </vt:lpstr>
      <vt:lpstr>Onderdelen van scenariostudie</vt:lpstr>
      <vt:lpstr>Beleidsscenario’s – functies</vt:lpstr>
      <vt:lpstr>Beleidsscenario’s – inhoud</vt:lpstr>
      <vt:lpstr>Mondiaal Ondernemend</vt:lpstr>
      <vt:lpstr>PowerPoint-presentatie</vt:lpstr>
      <vt:lpstr>Mondiaal Ondernemend</vt:lpstr>
      <vt:lpstr>Mondiaal Ondernemend</vt:lpstr>
      <vt:lpstr>Snelle Wereld</vt:lpstr>
      <vt:lpstr>PowerPoint-presentatie</vt:lpstr>
      <vt:lpstr>Snelle Wereld</vt:lpstr>
      <vt:lpstr>Snelle Wereld</vt:lpstr>
      <vt:lpstr>Groen Land</vt:lpstr>
      <vt:lpstr>PowerPoint-presentatie</vt:lpstr>
      <vt:lpstr>Groen Land</vt:lpstr>
      <vt:lpstr>Groen Land</vt:lpstr>
      <vt:lpstr>Regionaal Geworteld</vt:lpstr>
      <vt:lpstr>PowerPoint-presentatie</vt:lpstr>
      <vt:lpstr>Regionaal Geworteld</vt:lpstr>
      <vt:lpstr>Regionaal Geworteld</vt:lpstr>
      <vt:lpstr>  Scenario’s naar regionaal of lokaal niveau vertalen </vt:lpstr>
      <vt:lpstr>  Inzichten uit scenario’s combineren </vt:lpstr>
      <vt:lpstr>  Goed bestuur: principes </vt:lpstr>
      <vt:lpstr>  Goed bestuur: in scenario’s </vt:lpstr>
      <vt:lpstr>  Technieken </vt:lpstr>
      <vt:lpstr>  Workshop </vt:lpstr>
      <vt:lpstr>  Literatuurverkenning </vt:lpstr>
      <vt:lpstr>  Modelberekeningen </vt:lpstr>
      <vt:lpstr>PowerPoint-presentatie</vt:lpstr>
      <vt:lpstr>Zelf voorkeursstrategie bedenken</vt:lpstr>
      <vt:lpstr>  Opdracht </vt:lpstr>
      <vt:lpstr>  Stappen </vt:lpstr>
      <vt:lpstr>  Stappen </vt:lpstr>
      <vt:lpstr>  Format </vt:lpstr>
      <vt:lpstr>  Methode </vt:lpstr>
      <vt:lpstr>  Spelregels </vt:lpstr>
      <vt:lpstr>PowerPoint-presentatie</vt:lpstr>
      <vt:lpstr>Presentatie en reflectie</vt:lpstr>
      <vt:lpstr>  Pitch </vt:lpstr>
      <vt:lpstr>Naslagwerken</vt:lpstr>
      <vt:lpstr>Naslagwerken</vt:lpstr>
      <vt:lpstr>Ruimtelijke Verkenning 2023 – hoofdrapport</vt:lpstr>
      <vt:lpstr>Ruimtelijke Verkenning 2023 – achtergrondrapport</vt:lpstr>
      <vt:lpstr>Handreiking voor maken van scenario’s</vt:lpstr>
      <vt:lpstr>Handreiking voor gebruiken van scenario’s</vt:lpstr>
      <vt:lpstr>Handreiking gebiedsgericht werken </vt:lpstr>
      <vt:lpstr>Laatste vervolgopdracht en evaluatie</vt:lpstr>
      <vt:lpstr>  Laatste vervolgopdracht </vt:lpstr>
      <vt:lpstr>  Evaluatie </vt:lpstr>
      <vt:lpstr>  Verwachtingen </vt:lpstr>
      <vt:lpstr>Succes met de laatste vervolgopdracht  en bedankt voor jullie bijdragen!</vt:lpstr>
    </vt:vector>
  </TitlesOfParts>
  <Company>PBL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PBL RV2022/NL-Later2</dc:creator>
  <cp:lastModifiedBy>Fidel Vernooy</cp:lastModifiedBy>
  <cp:revision>1470</cp:revision>
  <cp:lastPrinted>2024-04-11T19:17:10Z</cp:lastPrinted>
  <dcterms:created xsi:type="dcterms:W3CDTF">2016-10-27T08:15:03Z</dcterms:created>
  <dcterms:modified xsi:type="dcterms:W3CDTF">2025-01-16T20:48:06Z</dcterms:modified>
</cp:coreProperties>
</file>