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media/image26.jpg" ContentType="image/jpg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925" r:id="rId2"/>
    <p:sldId id="3150" r:id="rId3"/>
    <p:sldId id="3158" r:id="rId4"/>
    <p:sldId id="3074" r:id="rId5"/>
    <p:sldId id="3101" r:id="rId6"/>
    <p:sldId id="3094" r:id="rId7"/>
    <p:sldId id="3160" r:id="rId8"/>
    <p:sldId id="3161" r:id="rId9"/>
    <p:sldId id="3159" r:id="rId10"/>
    <p:sldId id="3153" r:id="rId11"/>
    <p:sldId id="825" r:id="rId12"/>
    <p:sldId id="746" r:id="rId13"/>
    <p:sldId id="3162" r:id="rId14"/>
    <p:sldId id="3200" r:id="rId15"/>
    <p:sldId id="3144" r:id="rId16"/>
    <p:sldId id="3174" r:id="rId17"/>
    <p:sldId id="3163" r:id="rId18"/>
    <p:sldId id="3198" r:id="rId19"/>
    <p:sldId id="3164" r:id="rId20"/>
    <p:sldId id="3188" r:id="rId21"/>
    <p:sldId id="3189" r:id="rId22"/>
    <p:sldId id="3193" r:id="rId23"/>
    <p:sldId id="3190" r:id="rId24"/>
    <p:sldId id="3194" r:id="rId25"/>
    <p:sldId id="3201" r:id="rId26"/>
    <p:sldId id="3191" r:id="rId27"/>
    <p:sldId id="3195" r:id="rId28"/>
    <p:sldId id="3196" r:id="rId29"/>
    <p:sldId id="3218" r:id="rId30"/>
    <p:sldId id="3192" r:id="rId31"/>
    <p:sldId id="3197" r:id="rId32"/>
    <p:sldId id="3220" r:id="rId33"/>
    <p:sldId id="3199" r:id="rId34"/>
    <p:sldId id="3230" r:id="rId35"/>
    <p:sldId id="3154" r:id="rId36"/>
    <p:sldId id="3177" r:id="rId37"/>
    <p:sldId id="3172" r:id="rId38"/>
    <p:sldId id="3178" r:id="rId39"/>
    <p:sldId id="3229" r:id="rId40"/>
    <p:sldId id="3180" r:id="rId41"/>
    <p:sldId id="3181" r:id="rId42"/>
    <p:sldId id="3136" r:id="rId43"/>
    <p:sldId id="3155" r:id="rId44"/>
    <p:sldId id="3184" r:id="rId45"/>
    <p:sldId id="3156" r:id="rId46"/>
    <p:sldId id="2913" r:id="rId47"/>
    <p:sldId id="3216" r:id="rId48"/>
    <p:sldId id="3202" r:id="rId49"/>
    <p:sldId id="3203" r:id="rId50"/>
    <p:sldId id="3204" r:id="rId51"/>
    <p:sldId id="3205" r:id="rId52"/>
    <p:sldId id="3206" r:id="rId53"/>
    <p:sldId id="3207" r:id="rId54"/>
    <p:sldId id="3208" r:id="rId55"/>
    <p:sldId id="3209" r:id="rId56"/>
    <p:sldId id="3210" r:id="rId57"/>
    <p:sldId id="3100" r:id="rId58"/>
    <p:sldId id="3077" r:id="rId59"/>
    <p:sldId id="3145" r:id="rId60"/>
    <p:sldId id="3006" r:id="rId61"/>
  </p:sldIdLst>
  <p:sldSz cx="12192000" cy="6858000"/>
  <p:notesSz cx="6888163" cy="100203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5050"/>
    <a:srgbClr val="FF672C"/>
    <a:srgbClr val="FF662B"/>
    <a:srgbClr val="FF682F"/>
    <a:srgbClr val="FF672B"/>
    <a:srgbClr val="FBAD05"/>
    <a:srgbClr val="401563"/>
    <a:srgbClr val="B6006C"/>
    <a:srgbClr val="FFD5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4179" autoAdjust="0"/>
  </p:normalViewPr>
  <p:slideViewPr>
    <p:cSldViewPr>
      <p:cViewPr varScale="1">
        <p:scale>
          <a:sx n="95" d="100"/>
          <a:sy n="95" d="100"/>
        </p:scale>
        <p:origin x="1134" y="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9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65" cy="50252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900909" y="0"/>
            <a:ext cx="2985664" cy="50252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8293B405-073C-413A-9E07-4D4174CFF04B}" type="datetimeFigureOut">
              <a:rPr lang="nl-NL" smtClean="0"/>
              <a:t>16-1-2025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517774"/>
            <a:ext cx="2985665" cy="50252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900909" y="9517774"/>
            <a:ext cx="2985664" cy="50252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494A7AA5-7F75-4448-BE7D-C80269EEECF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15821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0" y="0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/>
          <a:lstStyle>
            <a:lvl1pPr algn="r">
              <a:defRPr sz="1200"/>
            </a:lvl1pPr>
          </a:lstStyle>
          <a:p>
            <a:fld id="{F7D2735E-3DD8-4C27-8DA6-0D086BED8661}" type="datetimeFigureOut">
              <a:rPr lang="nl-NL" smtClean="0"/>
              <a:t>16-1-2025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52475"/>
            <a:ext cx="667543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7" tIns="46134" rIns="92267" bIns="46134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4"/>
            <a:ext cx="5510530" cy="4509135"/>
          </a:xfrm>
          <a:prstGeom prst="rect">
            <a:avLst/>
          </a:prstGeom>
        </p:spPr>
        <p:txBody>
          <a:bodyPr vert="horz" lIns="92267" tIns="46134" rIns="92267" bIns="4613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517546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0" y="9517546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 anchor="b"/>
          <a:lstStyle>
            <a:lvl1pPr algn="r">
              <a:defRPr sz="1200"/>
            </a:lvl1pPr>
          </a:lstStyle>
          <a:p>
            <a:fld id="{0064805C-F7E5-478F-AF2C-6B8A48D931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881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Algemene slide voor begin event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8773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585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8412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584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7204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31422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95374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46873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4253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91311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511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FA003-8176-7A42-B3DB-0F56E4E4E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62DF604-14D1-9667-32AD-0070CA54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4A79EDA-0C32-C5E4-D814-E2CDDAD86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93E1DBB-D695-7D0D-33DE-07A6E7ECE3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2879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5400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74575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52615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69487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02639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94256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2017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78346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12391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1551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90898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61346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5077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78494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08572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25477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8412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3677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3814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99708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683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88743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18082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3095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503247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99905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01092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1239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8967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73480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913368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1805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46874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543093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00341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466325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017299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695445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804032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645478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9466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1353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656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8376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2843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5016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0029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366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1573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940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931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733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406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57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6274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3666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C8C53-02E6-4493-9744-9EB4A6C932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736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ijksoverheid.nl/documenten/rapporten/2024/05/14/bijlage-3brochure-hoofdlijnen-deltascenario-s-24-april-2024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knmi.nl/kennis-en-datacentrum/achtergrond/knmi-23-klimaatscenario-s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bl.nl/publicaties/pblcbs-regionale-bevolkings-en-huishoudensprognose-2022" TargetMode="External"/><Relationship Id="rId5" Type="http://schemas.openxmlformats.org/officeDocument/2006/relationships/hyperlink" Target="https://www.pbl.nl/publicaties/actualisatie-invoer-mobiliteitsmodellen-2020" TargetMode="External"/><Relationship Id="rId4" Type="http://schemas.openxmlformats.org/officeDocument/2006/relationships/hyperlink" Target="https://www.pbl.nl/publicaties/ruimtelijke-verkenning-2023-vier-scenarios-voor-de-inrichting-van-nederland-in-2050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5FB5116-23FF-6CC9-58AB-BCFC6D1F2F3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-1" y="-1"/>
            <a:ext cx="13085095" cy="685596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A009897-BC24-4EB8-B79A-B08FEF1B2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56992"/>
            <a:ext cx="13085094" cy="1143000"/>
          </a:xfrm>
        </p:spPr>
        <p:txBody>
          <a:bodyPr>
            <a:noAutofit/>
          </a:bodyPr>
          <a:lstStyle/>
          <a:p>
            <a:br>
              <a:rPr lang="nl-NL" b="1" dirty="0"/>
            </a:br>
            <a:br>
              <a:rPr lang="nl-NL" b="1" dirty="0"/>
            </a:br>
            <a:r>
              <a:rPr lang="nl-NL" b="1" dirty="0"/>
              <a:t>Praktijkgemeenschap </a:t>
            </a:r>
            <a:r>
              <a:rPr lang="nl-NL" sz="4000" b="1" i="1" dirty="0"/>
              <a:t>Omgevingsvisies:                                      werken met scenario’s</a:t>
            </a:r>
            <a:br>
              <a:rPr lang="nl-NL" b="1" i="1" dirty="0"/>
            </a:br>
            <a:br>
              <a:rPr lang="nl-NL" b="1" dirty="0"/>
            </a:br>
            <a:r>
              <a:rPr lang="nl-NL" b="1" dirty="0"/>
              <a:t>Tweede </a:t>
            </a:r>
            <a:r>
              <a:rPr lang="nl-NL" sz="4000" b="1" dirty="0"/>
              <a:t>Atelier: toekomstig opgaven verkennen</a:t>
            </a:r>
            <a:br>
              <a:rPr lang="nl-NL" b="1" dirty="0"/>
            </a:br>
            <a:br>
              <a:rPr lang="nl-NL" b="1" dirty="0"/>
            </a:br>
            <a:br>
              <a:rPr lang="nl-NL" sz="3200" dirty="0"/>
            </a:br>
            <a:r>
              <a:rPr lang="nl-NL" sz="3200" dirty="0"/>
              <a:t>[Namen invullen]</a:t>
            </a:r>
            <a:br>
              <a:rPr lang="nl-NL" sz="3200" dirty="0"/>
            </a:br>
            <a:r>
              <a:rPr lang="nl-NL" sz="3200" dirty="0"/>
              <a:t>[Datum invullen]</a:t>
            </a:r>
            <a:br>
              <a:rPr lang="nl-NL" sz="3200" dirty="0"/>
            </a:br>
            <a:endParaRPr lang="nl-NL" sz="48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A2D65E7-0DD1-6BB1-BA4A-414F201009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8008" y="1341"/>
            <a:ext cx="648072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22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Omgevingsopgaven voor gebied verkennen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92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Onderdelen van scenariostudie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nl-NL" altLang="nl-NL" sz="1200" b="1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CAFF58F2-D557-24DC-5572-CC244920E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275" y="1974377"/>
            <a:ext cx="7791450" cy="4238625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9176BCB-A8E1-7B54-A322-B46321620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0CE50C66-BE9B-82A8-209B-B6E8EB0690DA}"/>
              </a:ext>
            </a:extLst>
          </p:cNvPr>
          <p:cNvSpPr/>
          <p:nvPr/>
        </p:nvSpPr>
        <p:spPr>
          <a:xfrm>
            <a:off x="5807968" y="1681063"/>
            <a:ext cx="1944216" cy="1920042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9656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Contextscenario’s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3592" y="2060848"/>
            <a:ext cx="7488832" cy="2304255"/>
          </a:xfrm>
        </p:spPr>
        <p:txBody>
          <a:bodyPr>
            <a:noAutofit/>
          </a:bodyPr>
          <a:lstStyle/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r>
              <a:rPr lang="nl-NL" sz="2400" dirty="0"/>
              <a:t>Bevorderen een brede blik op relevante ontwikkelingen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Maken de opgaven voor het omgevingsbeleid duidelijk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Geven een groter gevoel van urgentie voor nieuw beleid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Helpen om beleid op zijn haalbaarheid te toetsen</a:t>
            </a:r>
          </a:p>
          <a:p>
            <a:pPr lvl="0"/>
            <a:endParaRPr lang="nl-NL" sz="2400" dirty="0"/>
          </a:p>
          <a:p>
            <a:pPr marL="914400" lvl="2" indent="0">
              <a:buNone/>
            </a:pPr>
            <a:endParaRPr lang="nl-NL" dirty="0"/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469EFC68-ADBC-70C9-104E-FFE6D6A3E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8FA1F10-B066-DC94-6428-2F4F07250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551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15480" y="1772816"/>
            <a:ext cx="9361040" cy="4290790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Zijn ontwikkelingen die een grote impact op het strategische vraagstuk hebben, maar die de beleidsmakers niet kunnen beïnvloeden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Verschillende  soorten: </a:t>
            </a:r>
            <a:r>
              <a:rPr lang="nl-N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emografische, </a:t>
            </a:r>
            <a:r>
              <a:rPr lang="nl-N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conomische, </a:t>
            </a:r>
            <a:r>
              <a:rPr lang="nl-N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ociaal-culturele, </a:t>
            </a:r>
            <a:r>
              <a:rPr lang="nl-N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echnologische, </a:t>
            </a:r>
            <a:r>
              <a:rPr lang="nl-N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cologische en </a:t>
            </a:r>
            <a:r>
              <a:rPr lang="nl-NL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olitieke ontwikkelingen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Hebben een trendmatig karakter: zijn al begonnen, gaan een richting op, over een langere tijd en verloopt meer of minder gelijkmatig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Andere namen zijn ‘drijvende krachten’ en ‘megatrends’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Autonome ontwikkelingen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61736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DESTEP-formule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nl-NL" altLang="nl-NL" sz="1200" b="1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C3EAC93-B225-4ABB-6958-374D7812A6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27" y="2057600"/>
            <a:ext cx="4360713" cy="436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95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Contextscenario’s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C5D6F5C-7AA5-9238-ADE9-D8C8CF2E9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57601"/>
            <a:ext cx="9008185" cy="4448715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97111741-A994-EA87-4494-CFE32C5F9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69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Ruimtelijke opgaven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nl-NL" altLang="nl-NL" sz="1200" b="1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C8EE1D5-E450-B549-11F3-ED562C9673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060848"/>
            <a:ext cx="7848872" cy="295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341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79576" y="1772816"/>
            <a:ext cx="7776864" cy="379302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Zijn gebeurtenissen die niet waarschijnlijke hoeven te zijn, maar die wel een grote impact op het vraagstuk hebben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Zij hebben een levenscyclus van latentie, eruptie en norma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lisering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Andere namen zijn ‘discontinuïteiten’, ‘zwarte zwanen’ en ‘wildcards’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Doorkruisende gebeurtenissen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060729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783632" y="1772816"/>
            <a:ext cx="6840760" cy="505779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Wereldbevolking krimpt abrupt door nieuwe pandemie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Zuidoost-Aziatische grootmachten leggen beslag op mondiale grondstofvoorraden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Inzicht breekt door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 z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eesp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iegel veel sneller stijgt dan verwacht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Door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braak van grootschalige algenkweek op zee (biobrandstof)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wordt op grote schaal desinformatie verspreid</a:t>
            </a: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Doorkruisende gebeurtenissen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538733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Ruimtelijke opgaven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nl-NL" altLang="nl-NL" sz="1200" b="1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485E3A7-CFD2-7653-E679-52892BCE43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071412"/>
            <a:ext cx="8234960" cy="383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06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12A55-B5FC-FE91-A26E-187252BAC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F085DECB-8C27-63D6-C427-D3C50F97FD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56" y="1916832"/>
            <a:ext cx="7752184" cy="4344544"/>
          </a:xfrm>
          <a:prstGeom prst="rect">
            <a:avLst/>
          </a:prstGeom>
        </p:spPr>
      </p:pic>
      <p:sp>
        <p:nvSpPr>
          <p:cNvPr id="7" name="Titel 6">
            <a:extLst>
              <a:ext uri="{FF2B5EF4-FFF2-40B4-BE49-F238E27FC236}">
                <a16:creationId xmlns:a16="http://schemas.microsoft.com/office/drawing/2014/main" id="{0B508BAD-8684-CE90-8D60-8BD5934AF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Praktijkgemeenschap</a:t>
            </a:r>
          </a:p>
        </p:txBody>
      </p:sp>
      <p:sp>
        <p:nvSpPr>
          <p:cNvPr id="16" name="Tijdelijke aanduiding voor dianummer 5">
            <a:extLst>
              <a:ext uri="{FF2B5EF4-FFF2-40B4-BE49-F238E27FC236}">
                <a16:creationId xmlns:a16="http://schemas.microsoft.com/office/drawing/2014/main" id="{8831D6C4-CF55-BDB1-FAA6-06F7151F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nl-NL" altLang="nl-NL" sz="1200" b="1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18A8758-D553-0BE4-A2A5-D054F5A53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2" name="Ovaal 1">
            <a:extLst>
              <a:ext uri="{FF2B5EF4-FFF2-40B4-BE49-F238E27FC236}">
                <a16:creationId xmlns:a16="http://schemas.microsoft.com/office/drawing/2014/main" id="{7E2A3C8E-62F2-0D6F-6912-82B03FE5FF91}"/>
              </a:ext>
            </a:extLst>
          </p:cNvPr>
          <p:cNvSpPr/>
          <p:nvPr/>
        </p:nvSpPr>
        <p:spPr>
          <a:xfrm>
            <a:off x="4222293" y="3933056"/>
            <a:ext cx="2017723" cy="1944216"/>
          </a:xfrm>
          <a:prstGeom prst="ellipse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49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83832" y="1772816"/>
            <a:ext cx="3384376" cy="297934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Literatuurverkenning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Ontwerpend onderzoek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Modelberekeningen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Technieken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617136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639616" y="1772816"/>
            <a:ext cx="7056784" cy="310527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Deskundigen uit wetenschap, beleid en samenleving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Mogelijkheid om in korte tijd veel ideeën te bedenken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ideeën kunnen grijs of juist groen zijn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kan groepsvertekening optreden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Workshop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4704996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Workshop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nl-NL" altLang="nl-NL" sz="1200" b="1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C6F27BD-F25D-26B8-B3C2-CBFB0505E4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132856"/>
            <a:ext cx="547260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694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15680" y="1772816"/>
            <a:ext cx="6048672" cy="310527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Veel kennis en inzichten zijn al beschikbaar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Scenariostudies en andere bronnen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Helpt om resultaten te onderbouwen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Vaak is vertaling naar provincie of regio nodig</a:t>
            </a: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Literatuurverkenning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3214511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Literatuurverkenning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nl-NL" altLang="nl-NL" sz="1200" b="1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2CBB6734-BC32-CE93-E6AA-0E43C5DF5D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247" y="2167260"/>
            <a:ext cx="2808312" cy="19879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085A294D-1DBA-B582-398C-8095CD0925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743" y="2751010"/>
            <a:ext cx="1975835" cy="280831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E1884379-0CE3-F694-5361-DFEA413C5A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593" y="2415130"/>
            <a:ext cx="2010639" cy="282576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BE2CBD5-2513-CEBC-77A4-55878B95ECF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828011"/>
            <a:ext cx="2808312" cy="1972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5172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Literatuurverkenning 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nl-NL" altLang="nl-NL" sz="1200" b="1" dirty="0"/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D18187D3-0064-09FB-BE67-FA0D84F198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646" y="2862368"/>
            <a:ext cx="2475016" cy="35189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72503448-BA42-78F6-939A-DF0B456ACD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721" y="1985976"/>
            <a:ext cx="2178292" cy="35521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63DA674-463F-F757-DD88-7736057C7A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634048"/>
            <a:ext cx="2225221" cy="3537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61105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927648" y="1772816"/>
            <a:ext cx="7272808" cy="578786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Brengt de ruimtelijke effecten van de drijvend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krachten en de doorkruisende gebeurtenissen in beeld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 gebeurt onder de veronderstelling dat het huidige vastgesteld beleid wordt voortgezet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Het gaat hierbij om verandering van: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nl-NL" sz="2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functie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van landbouw naar wonen of bedrijvigheid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nl-NL" sz="2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vorm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concentratie of spreiding van bebouwing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nl-NL" sz="2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structuur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scheiding of menging van functies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nl-NL" sz="2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gebruik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intensivering of extensivering van landbouw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Ontwerpend onderzoek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9521488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Ruimtegebruik bij contextscenario Stoom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nl-NL" altLang="nl-NL" sz="1200" b="1" dirty="0"/>
          </a:p>
        </p:txBody>
      </p:sp>
      <p:pic>
        <p:nvPicPr>
          <p:cNvPr id="6" name="Afbeelding 2">
            <a:extLst>
              <a:ext uri="{FF2B5EF4-FFF2-40B4-BE49-F238E27FC236}">
                <a16:creationId xmlns:a16="http://schemas.microsoft.com/office/drawing/2014/main" id="{F2AC5AF7-46E7-3821-3BCE-E7777A1978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2133600"/>
            <a:ext cx="5888211" cy="381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Gelijkbenige driehoek 6">
            <a:extLst>
              <a:ext uri="{FF2B5EF4-FFF2-40B4-BE49-F238E27FC236}">
                <a16:creationId xmlns:a16="http://schemas.microsoft.com/office/drawing/2014/main" id="{98942186-F5CB-D9A8-FCE8-598B64591E16}"/>
              </a:ext>
            </a:extLst>
          </p:cNvPr>
          <p:cNvSpPr/>
          <p:nvPr/>
        </p:nvSpPr>
        <p:spPr>
          <a:xfrm>
            <a:off x="3791744" y="1916832"/>
            <a:ext cx="1584176" cy="109184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6B7146FF-DF96-310E-ED08-7722ABB3A089}"/>
              </a:ext>
            </a:extLst>
          </p:cNvPr>
          <p:cNvSpPr/>
          <p:nvPr/>
        </p:nvSpPr>
        <p:spPr>
          <a:xfrm>
            <a:off x="6384032" y="3861048"/>
            <a:ext cx="1080120" cy="10198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D0F97223-5449-CD3B-F84E-4806ADE30747}"/>
              </a:ext>
            </a:extLst>
          </p:cNvPr>
          <p:cNvSpPr/>
          <p:nvPr/>
        </p:nvSpPr>
        <p:spPr>
          <a:xfrm>
            <a:off x="3359696" y="4514108"/>
            <a:ext cx="1224136" cy="1147140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00718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Ruimtegebruik bij contextscenario Rust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nl-NL" altLang="nl-NL" sz="1200" b="1" dirty="0"/>
          </a:p>
        </p:txBody>
      </p:sp>
      <p:pic>
        <p:nvPicPr>
          <p:cNvPr id="7" name="Afbeelding 1">
            <a:extLst>
              <a:ext uri="{FF2B5EF4-FFF2-40B4-BE49-F238E27FC236}">
                <a16:creationId xmlns:a16="http://schemas.microsoft.com/office/drawing/2014/main" id="{6750E239-60E4-B82F-E1AC-65358D183D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2132012"/>
            <a:ext cx="5888213" cy="3817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elijkbenige driehoek 2">
            <a:extLst>
              <a:ext uri="{FF2B5EF4-FFF2-40B4-BE49-F238E27FC236}">
                <a16:creationId xmlns:a16="http://schemas.microsoft.com/office/drawing/2014/main" id="{3795B6B9-2183-CB38-E4A2-BAFC8B1C765A}"/>
              </a:ext>
            </a:extLst>
          </p:cNvPr>
          <p:cNvSpPr/>
          <p:nvPr/>
        </p:nvSpPr>
        <p:spPr>
          <a:xfrm>
            <a:off x="3791744" y="1916832"/>
            <a:ext cx="1584176" cy="1091848"/>
          </a:xfrm>
          <a:prstGeom prst="triangle">
            <a:avLst>
              <a:gd name="adj" fmla="val 49366"/>
            </a:avLst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CBE4F808-56CA-2241-B910-7E654E5B4DC1}"/>
              </a:ext>
            </a:extLst>
          </p:cNvPr>
          <p:cNvSpPr/>
          <p:nvPr/>
        </p:nvSpPr>
        <p:spPr>
          <a:xfrm>
            <a:off x="6384032" y="3861048"/>
            <a:ext cx="1080120" cy="10198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A4B95E8A-9491-60AA-CD88-E02A41142199}"/>
              </a:ext>
            </a:extLst>
          </p:cNvPr>
          <p:cNvSpPr/>
          <p:nvPr/>
        </p:nvSpPr>
        <p:spPr>
          <a:xfrm>
            <a:off x="3359696" y="4514108"/>
            <a:ext cx="1224136" cy="1147140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85365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Drie soorten gebieden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nl-NL" altLang="nl-NL" sz="1200" b="1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E96D37A-21DF-7FC0-2519-577E21FC3973}"/>
              </a:ext>
            </a:extLst>
          </p:cNvPr>
          <p:cNvSpPr txBox="1"/>
          <p:nvPr/>
        </p:nvSpPr>
        <p:spPr>
          <a:xfrm>
            <a:off x="3287688" y="1772816"/>
            <a:ext cx="5616624" cy="4191981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Gebieden die in geen van beide scenario’s veranderen: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Gebieden die in het ene scenario wel en in het andere niet veranderen: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Gebieden die in beide scenario’s veranderen, maar in een andere richting: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4760286A-0846-EE6E-6C17-E60AFF20B85B}"/>
              </a:ext>
            </a:extLst>
          </p:cNvPr>
          <p:cNvSpPr/>
          <p:nvPr/>
        </p:nvSpPr>
        <p:spPr>
          <a:xfrm>
            <a:off x="5231904" y="2874640"/>
            <a:ext cx="360040" cy="338336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8E0C14DC-63BD-A6D6-5E96-9E00791C6F0D}"/>
              </a:ext>
            </a:extLst>
          </p:cNvPr>
          <p:cNvSpPr/>
          <p:nvPr/>
        </p:nvSpPr>
        <p:spPr>
          <a:xfrm>
            <a:off x="7176120" y="3717032"/>
            <a:ext cx="288032" cy="32491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Gelijkbenige driehoek 6">
            <a:extLst>
              <a:ext uri="{FF2B5EF4-FFF2-40B4-BE49-F238E27FC236}">
                <a16:creationId xmlns:a16="http://schemas.microsoft.com/office/drawing/2014/main" id="{1BB26D24-ECF4-0E3E-942D-3AB0C5C53D38}"/>
              </a:ext>
            </a:extLst>
          </p:cNvPr>
          <p:cNvSpPr/>
          <p:nvPr/>
        </p:nvSpPr>
        <p:spPr>
          <a:xfrm>
            <a:off x="8832304" y="4602832"/>
            <a:ext cx="360040" cy="338336"/>
          </a:xfrm>
          <a:prstGeom prst="triangle">
            <a:avLst>
              <a:gd name="adj" fmla="val 49366"/>
            </a:avLst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5147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15480" y="1772816"/>
            <a:ext cx="9793088" cy="227639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 algn="ctr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Inzichten en vaardigheden ontwikkelen om toekomstige ontwikkelingen, onverwachte gebeurtenissen en de opgaven voor de leefomgevin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</a:rPr>
              <a:t>g die zij met zich meebrengen te verkennen en er zelf mee aan de slag te gaan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 algn="ctr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Doel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0839968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31704" y="1772816"/>
            <a:ext cx="6120680" cy="2481577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Helpt om omgevingsopgaven te kwantificeren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Maakt 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nauwkeurigere uitspraken mogelijk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Berekeningen zijn niet altijd mogelijk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Voor gemeenten is een vertaalslag nodig</a:t>
            </a: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Modelberekeningen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458082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Tigris XL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nl-NL" altLang="nl-NL" sz="1200" b="1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9299CE68-4753-5C81-51E8-703A60C81C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672" y="2204864"/>
            <a:ext cx="6752302" cy="366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3325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E87CD96-C46C-D853-398C-A68A7AF71B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45" t="9653" r="27776" b="8018"/>
          <a:stretch/>
        </p:blipFill>
        <p:spPr>
          <a:xfrm>
            <a:off x="4028112" y="1741372"/>
            <a:ext cx="4228128" cy="4927988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1D0BF170-CAC9-8E81-4A9C-4FA827073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112" y="5877272"/>
            <a:ext cx="1684888" cy="64358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5F23FA8-681C-5789-B844-06F034888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Tigris XL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D6CB8BC-4149-1243-9703-CC6C6DC54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18495DDC-E2EE-B0B5-D0C8-009D61456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405510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COROP-gebieden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4839D11-C226-3154-C547-75573112F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7" y="2000614"/>
            <a:ext cx="3816419" cy="438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111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10" name="Afbeelding 6">
            <a:extLst>
              <a:ext uri="{FF2B5EF4-FFF2-40B4-BE49-F238E27FC236}">
                <a16:creationId xmlns:a16="http://schemas.microsoft.com/office/drawing/2014/main" id="{32B48456-5F6B-41C5-3E9F-4685734E3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808" y="2205038"/>
            <a:ext cx="5624512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1845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Zelf omgevingsopgaven verkennen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378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919536" y="1772816"/>
            <a:ext cx="8568952" cy="3651897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Groepen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 deelnemers verdelen zich in groepen: elke groep inventariseert de toekomstige opgaven voor het gebied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Rollen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deelnemer faciliteert de discussie en noteert de resultaten en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deelnemer geeft na afloop een pitch</a:t>
            </a: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Opdracht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‘</a:t>
            </a:r>
            <a:r>
              <a:rPr lang="nl-NL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Geef via trefzinnen aan welke omgevingsopgaven de toekomstige ontwikkelingen en doorkruisende gebeurtenissen met zich meebrengen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’</a:t>
            </a:r>
            <a:endParaRPr lang="nl-NL" sz="2400" kern="100" dirty="0">
              <a:latin typeface="Carlit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36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Opdracht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790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51584" y="1772816"/>
            <a:ext cx="7704856" cy="3754489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Kies een van de strategisch vraagstukken die tijdens het eerste atelier zijn benoemd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Bedenk drie verschillende drijvende krachten met een grote impact op het vraagstuk; de DESTEP-analyse toe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Lees de samenvatting van scenario </a:t>
            </a:r>
            <a:r>
              <a:rPr lang="nl-NL" sz="24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Minder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erken hoe de drijvende krachten volgens dit scenario verlopen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Zet daarnaas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 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 een rij en welke opgaven voor het vraagstuk de ontwikkelingen met zich meebrengen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Stappen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075849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991544" y="1772816"/>
            <a:ext cx="8352928" cy="464742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 startAt="5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Lees de samenvatting van scenario </a:t>
            </a:r>
            <a:r>
              <a:rPr lang="nl-NL" sz="24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Meer 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verken hoe de drijvende krachten volgens dit scenario verlopen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 startAt="5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Zet daarnaast op een rij welke opgaven voor het vraagstuk deze ontwikkelingen met zich meebrengen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 typeface="+mj-lt"/>
              <a:buAutoNum type="arabicPeriod" startAt="5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Kies een of meer doorkruisende gebeurtenissen, lees de samenvattingen en verken wat de kenmerken zijn en welke effecten </a:t>
            </a:r>
            <a:r>
              <a:rPr lang="nl-NL" sz="2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zij op de opgaven 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voor het </a:t>
            </a:r>
            <a:r>
              <a:rPr lang="nl-NL" sz="2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vraagstuk hebben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 startAt="5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Stappen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6774535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39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83EC0FA-DB95-5CE2-EE16-7BDB5372A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460C0AA-8F24-95BB-717A-279DC0D72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Format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824B6077-CF84-C50C-FE58-18CFF4C4F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1" y="1988840"/>
            <a:ext cx="11449272" cy="268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63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071664" y="1772816"/>
            <a:ext cx="6336704" cy="347710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13:00 u Welkom en programma</a:t>
            </a:r>
          </a:p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13:10 u Reflectie op vorige vervolgopdracht</a:t>
            </a:r>
          </a:p>
          <a:p>
            <a:pPr marL="899160" indent="-895350"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13:40 u Verkennen van omgevingsopgaven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14:30 u Pauze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Programma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345545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079747" y="1941576"/>
            <a:ext cx="4059935" cy="41925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40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2339D3C-0DF4-D348-8337-4D4BD8667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8DADAD5E-7EAC-CC61-86D3-2B7FDEC27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Methode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82330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79776" y="1628800"/>
            <a:ext cx="4486275" cy="2253822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  <a:buClr>
                <a:srgbClr val="006FC0"/>
              </a:buClr>
              <a:tabLst>
                <a:tab pos="354965" algn="l"/>
                <a:tab pos="355600" algn="l"/>
              </a:tabLst>
            </a:pPr>
            <a:endParaRPr lang="nl-NL" sz="2400" spc="-5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cs typeface="Carlito"/>
              </a:rPr>
              <a:t>Elk </a:t>
            </a:r>
            <a:r>
              <a:rPr sz="2400" dirty="0">
                <a:cs typeface="Carlito"/>
              </a:rPr>
              <a:t>idee is</a:t>
            </a:r>
            <a:r>
              <a:rPr sz="2400" spc="-15" dirty="0">
                <a:cs typeface="Carlito"/>
              </a:rPr>
              <a:t> </a:t>
            </a:r>
            <a:r>
              <a:rPr sz="2400" spc="-25" dirty="0">
                <a:cs typeface="Carlito"/>
              </a:rPr>
              <a:t>welkom</a:t>
            </a:r>
            <a:endParaRPr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cs typeface="Carlito"/>
              </a:rPr>
              <a:t>Niet eens, dan </a:t>
            </a:r>
            <a:r>
              <a:rPr lang="nl-NL" sz="2400" spc="-5" dirty="0">
                <a:cs typeface="Carlito"/>
              </a:rPr>
              <a:t>beter </a:t>
            </a:r>
            <a:r>
              <a:rPr sz="2400" dirty="0">
                <a:cs typeface="Carlito"/>
              </a:rPr>
              <a:t>idee</a:t>
            </a:r>
            <a:r>
              <a:rPr sz="2400" spc="-70" dirty="0">
                <a:cs typeface="Carlito"/>
              </a:rPr>
              <a:t> </a:t>
            </a:r>
            <a:r>
              <a:rPr sz="2400" spc="-10" dirty="0">
                <a:cs typeface="Carlito"/>
              </a:rPr>
              <a:t>leveren</a:t>
            </a:r>
            <a:endParaRPr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5" dirty="0">
                <a:cs typeface="Carlito"/>
              </a:rPr>
              <a:t>Kort </a:t>
            </a:r>
            <a:r>
              <a:rPr sz="2400" dirty="0">
                <a:cs typeface="Carlito"/>
              </a:rPr>
              <a:t>en </a:t>
            </a:r>
            <a:r>
              <a:rPr sz="2400" spc="-5" dirty="0" err="1">
                <a:cs typeface="Carlito"/>
              </a:rPr>
              <a:t>duidelijk</a:t>
            </a:r>
            <a:r>
              <a:rPr sz="2400" spc="-20" dirty="0">
                <a:cs typeface="Carlito"/>
              </a:rPr>
              <a:t> </a:t>
            </a:r>
            <a:r>
              <a:rPr sz="2400" dirty="0" err="1">
                <a:cs typeface="Carlito"/>
              </a:rPr>
              <a:t>zijn</a:t>
            </a:r>
            <a:endParaRPr lang="nl-NL"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nl-NL" sz="2400" dirty="0">
                <a:cs typeface="Carlito"/>
              </a:rPr>
              <a:t>Meteen schetsen en schrijven</a:t>
            </a:r>
            <a:endParaRPr sz="2400" dirty="0"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41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83EC0FA-DB95-5CE2-EE16-7BDB5372A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460C0AA-8F24-95BB-717A-279DC0D72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Spelregels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75966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42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13706EE5-959A-D1A6-12CB-223B5B1E3E1E}"/>
              </a:ext>
            </a:extLst>
          </p:cNvPr>
          <p:cNvSpPr txBox="1"/>
          <p:nvPr/>
        </p:nvSpPr>
        <p:spPr>
          <a:xfrm>
            <a:off x="911424" y="1622224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C90E110-6F5E-ECD5-15D4-009767ADA361}"/>
              </a:ext>
            </a:extLst>
          </p:cNvPr>
          <p:cNvSpPr txBox="1"/>
          <p:nvPr/>
        </p:nvSpPr>
        <p:spPr>
          <a:xfrm>
            <a:off x="3575720" y="3068407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</a:t>
            </a:r>
            <a:r>
              <a:rPr lang="nl-NL" sz="2400" b="1" kern="0" dirty="0">
                <a:solidFill>
                  <a:srgbClr val="53813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EA572D0-0F95-FBE6-0E67-5311EF24A8AC}"/>
              </a:ext>
            </a:extLst>
          </p:cNvPr>
          <p:cNvSpPr txBox="1"/>
          <p:nvPr/>
        </p:nvSpPr>
        <p:spPr>
          <a:xfrm>
            <a:off x="1055440" y="451459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III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942D618-A6C7-A661-B353-2A4F03DC19E8}"/>
              </a:ext>
            </a:extLst>
          </p:cNvPr>
          <p:cNvSpPr txBox="1"/>
          <p:nvPr/>
        </p:nvSpPr>
        <p:spPr>
          <a:xfrm>
            <a:off x="7891241" y="234888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IV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C04627D-0576-3839-6F3C-2A5988AC275F}"/>
              </a:ext>
            </a:extLst>
          </p:cNvPr>
          <p:cNvSpPr txBox="1"/>
          <p:nvPr/>
        </p:nvSpPr>
        <p:spPr>
          <a:xfrm>
            <a:off x="8472264" y="418049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V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 txBox="1">
            <a:spLocks/>
          </p:cNvSpPr>
          <p:nvPr/>
        </p:nvSpPr>
        <p:spPr>
          <a:xfrm>
            <a:off x="1" y="548680"/>
            <a:ext cx="1219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nl-NL" sz="320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>
                <a:solidFill>
                  <a:srgbClr val="0070C0"/>
                </a:solidFill>
                <a:latin typeface="+mn-lt"/>
              </a:rPr>
              <a:t>Groepsindeling</a:t>
            </a:r>
            <a:br>
              <a:rPr lang="nl-NL" sz="3200" b="1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6BDCED7-D826-6FF9-C218-94C534931B4B}"/>
              </a:ext>
            </a:extLst>
          </p:cNvPr>
          <p:cNvSpPr txBox="1"/>
          <p:nvPr/>
        </p:nvSpPr>
        <p:spPr>
          <a:xfrm>
            <a:off x="4996756" y="4872941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VI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595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Resultaten en reflectie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430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75720" y="1772816"/>
            <a:ext cx="5328592" cy="192777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highlights uit het werk van de groep</a:t>
            </a: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Het verloop van het werken in de groep</a:t>
            </a:r>
          </a:p>
          <a:p>
            <a:pPr marL="342900" lvl="0" indent="-342900" algn="ctr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44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Pitch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774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Gebruik van data en kaarten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nl-NL" altLang="nl-NL" sz="1200" b="1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2236979-B1F0-1332-3791-4BF24E508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764" y="2037"/>
            <a:ext cx="476250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129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inhoud 2">
            <a:extLst>
              <a:ext uri="{FF2B5EF4-FFF2-40B4-BE49-F238E27FC236}">
                <a16:creationId xmlns:a16="http://schemas.microsoft.com/office/drawing/2014/main" id="{8B865C64-12CF-78CC-5D26-4814A56C910A}"/>
              </a:ext>
            </a:extLst>
          </p:cNvPr>
          <p:cNvSpPr txBox="1">
            <a:spLocks/>
          </p:cNvSpPr>
          <p:nvPr/>
        </p:nvSpPr>
        <p:spPr>
          <a:xfrm>
            <a:off x="2927648" y="1916832"/>
            <a:ext cx="6552728" cy="4248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285E1EBA-4655-8F22-126C-B9AACC29E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nl-NL" altLang="nl-NL" sz="1200" b="1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40768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Gebruik van data en kaarten</a:t>
            </a:r>
            <a:br>
              <a:rPr lang="nl-NL" sz="3600" b="1" dirty="0">
                <a:solidFill>
                  <a:srgbClr val="0070C0"/>
                </a:solidFill>
              </a:rPr>
            </a:br>
            <a:endParaRPr lang="nl-NL" sz="3600" b="1" dirty="0">
              <a:solidFill>
                <a:srgbClr val="0070C0"/>
              </a:solidFill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C0997CE2-C85F-37C3-12D2-4DA079FA6125}"/>
              </a:ext>
            </a:extLst>
          </p:cNvPr>
          <p:cNvSpPr txBox="1"/>
          <p:nvPr/>
        </p:nvSpPr>
        <p:spPr>
          <a:xfrm>
            <a:off x="2423592" y="2060848"/>
            <a:ext cx="7704856" cy="20506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Ruimtelijke Verkenning 2023: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WLO-scenario’s en actualisering 2020: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Regionale bevolkings- en huishoudensprognose 2022: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KNMI ‘23 klimaatscenario’s: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Deltascenario’s 2024: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80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863A2C01-09C6-CF46-14BB-1FEA25551CD4}"/>
              </a:ext>
            </a:extLst>
          </p:cNvPr>
          <p:cNvSpPr/>
          <p:nvPr/>
        </p:nvSpPr>
        <p:spPr>
          <a:xfrm>
            <a:off x="5103196" y="1477818"/>
            <a:ext cx="4354839" cy="4717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4E44C5E-9B18-4DC0-F076-876FAB965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2994" y="1988840"/>
            <a:ext cx="6677382" cy="4249244"/>
          </a:xfrm>
          <a:prstGeom prst="rect">
            <a:avLst/>
          </a:prstGeom>
        </p:spPr>
      </p:pic>
      <p:sp>
        <p:nvSpPr>
          <p:cNvPr id="3" name="Tijdelijke aanduiding voor inhoud 7">
            <a:extLst>
              <a:ext uri="{FF2B5EF4-FFF2-40B4-BE49-F238E27FC236}">
                <a16:creationId xmlns:a16="http://schemas.microsoft.com/office/drawing/2014/main" id="{D7353CC8-878B-28FB-AA91-B13A60057D17}"/>
              </a:ext>
            </a:extLst>
          </p:cNvPr>
          <p:cNvSpPr txBox="1">
            <a:spLocks/>
          </p:cNvSpPr>
          <p:nvPr/>
        </p:nvSpPr>
        <p:spPr>
          <a:xfrm>
            <a:off x="0" y="1052736"/>
            <a:ext cx="12192000" cy="664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nl-NL" sz="32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Geactualiseerde WLO-scenario’s, 2020</a:t>
            </a:r>
            <a:endParaRPr lang="en-NL" sz="32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8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BB8E212C-EB08-537A-D180-06FDD6F7B5B1}"/>
              </a:ext>
            </a:extLst>
          </p:cNvPr>
          <p:cNvSpPr/>
          <p:nvPr/>
        </p:nvSpPr>
        <p:spPr>
          <a:xfrm>
            <a:off x="8085107" y="1015060"/>
            <a:ext cx="2717075" cy="4614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" name="Tijdelijke aanduiding voor inhoud 7">
            <a:extLst>
              <a:ext uri="{FF2B5EF4-FFF2-40B4-BE49-F238E27FC236}">
                <a16:creationId xmlns:a16="http://schemas.microsoft.com/office/drawing/2014/main" id="{75A1C9A8-D2AE-F2D9-0581-8C3D646DB7A4}"/>
              </a:ext>
            </a:extLst>
          </p:cNvPr>
          <p:cNvSpPr txBox="1">
            <a:spLocks/>
          </p:cNvSpPr>
          <p:nvPr/>
        </p:nvSpPr>
        <p:spPr>
          <a:xfrm>
            <a:off x="0" y="1052736"/>
            <a:ext cx="12192000" cy="664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nl-NL" sz="32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Geactualiseerde WLO-scenario’s, 2020</a:t>
            </a:r>
            <a:endParaRPr lang="en-NL" sz="32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E965B7E-96C4-A7A7-0F60-39C5BAFB72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645" t="9653" r="27776" b="8018"/>
          <a:stretch/>
        </p:blipFill>
        <p:spPr>
          <a:xfrm>
            <a:off x="4028112" y="1741372"/>
            <a:ext cx="4228128" cy="492798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E1FD90F-D45F-C512-730D-A87AFF29EC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112" y="5877272"/>
            <a:ext cx="1684888" cy="64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0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E4CE196-261C-6276-E050-05B8EEA4CA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6505" y="2475755"/>
            <a:ext cx="7291903" cy="1300603"/>
          </a:xfrm>
          <a:prstGeom prst="rect">
            <a:avLst/>
          </a:prstGeom>
        </p:spPr>
      </p:pic>
      <p:sp>
        <p:nvSpPr>
          <p:cNvPr id="4" name="Tijdelijke aanduiding voor inhoud 7">
            <a:extLst>
              <a:ext uri="{FF2B5EF4-FFF2-40B4-BE49-F238E27FC236}">
                <a16:creationId xmlns:a16="http://schemas.microsoft.com/office/drawing/2014/main" id="{DAB4D56D-ED60-8C22-818F-0E167858FB48}"/>
              </a:ext>
            </a:extLst>
          </p:cNvPr>
          <p:cNvSpPr txBox="1">
            <a:spLocks/>
          </p:cNvSpPr>
          <p:nvPr/>
        </p:nvSpPr>
        <p:spPr>
          <a:xfrm>
            <a:off x="0" y="1052736"/>
            <a:ext cx="12192000" cy="664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nl-NL" sz="32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Geactualiseerde WLO-scenario’s, 2020</a:t>
            </a:r>
            <a:endParaRPr lang="en-NL" sz="32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7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07568" y="1772816"/>
            <a:ext cx="8064896" cy="148604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Programma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DC744179-FB6F-52D5-419D-90C5A744E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nl-NL" altLang="nl-NL" sz="1200" b="1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54F8B03-2EE6-9C11-31F2-A35D1D84B0CF}"/>
              </a:ext>
            </a:extLst>
          </p:cNvPr>
          <p:cNvSpPr txBox="1"/>
          <p:nvPr/>
        </p:nvSpPr>
        <p:spPr>
          <a:xfrm>
            <a:off x="3359696" y="1772816"/>
            <a:ext cx="5760640" cy="347710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14:45 u Zelf omgevingsopgaven verkennen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16:00 u Presentatie van resultaten en reflectie</a:t>
            </a:r>
          </a:p>
          <a:p>
            <a:pPr marL="3810"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16:30 u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Gebruik van d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ata en kaarten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16:50 u Nieuwe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ervolgopdracht en evaluatie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33984134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sp>
        <p:nvSpPr>
          <p:cNvPr id="2" name="Tijdelijke aanduiding voor inhoud 7">
            <a:extLst>
              <a:ext uri="{FF2B5EF4-FFF2-40B4-BE49-F238E27FC236}">
                <a16:creationId xmlns:a16="http://schemas.microsoft.com/office/drawing/2014/main" id="{F0286CD4-E4D0-265F-D568-CC7DB0B49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5813"/>
            <a:ext cx="5879976" cy="664900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6000"/>
              </a:lnSpc>
              <a:buNone/>
            </a:pPr>
            <a:r>
              <a:rPr lang="nl-NL" sz="3000" b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PBL/CBS bevolkingsprognose 2035</a:t>
            </a:r>
            <a:endParaRPr lang="en-NL" sz="3000" b="1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nl-NL" sz="3000" b="1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77EE6E8-3976-2835-726B-8E7A40FF4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53" y="724848"/>
            <a:ext cx="10858893" cy="613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04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A419C478-7D19-6B69-25E6-268D7E308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017" y="708430"/>
            <a:ext cx="10937966" cy="6145747"/>
          </a:xfrm>
          <a:prstGeom prst="rect">
            <a:avLst/>
          </a:prstGeom>
        </p:spPr>
      </p:pic>
      <p:sp>
        <p:nvSpPr>
          <p:cNvPr id="2" name="Tijdelijke aanduiding voor inhoud 7">
            <a:extLst>
              <a:ext uri="{FF2B5EF4-FFF2-40B4-BE49-F238E27FC236}">
                <a16:creationId xmlns:a16="http://schemas.microsoft.com/office/drawing/2014/main" id="{1427AE32-7BD2-60DC-FE5B-9734AC441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5813"/>
            <a:ext cx="5879976" cy="664900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6000"/>
              </a:lnSpc>
              <a:buNone/>
            </a:pPr>
            <a:r>
              <a:rPr lang="nl-NL" sz="3000" b="1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PBL/CBS bevolkingsprognose 2035</a:t>
            </a:r>
            <a:endParaRPr lang="en-NL" sz="3000" b="1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nl-NL" sz="3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55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DA4D1FD-1ABE-F120-32B4-B4DD661BBF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009" y="705394"/>
            <a:ext cx="10907982" cy="6150569"/>
          </a:xfrm>
          <a:prstGeom prst="rect">
            <a:avLst/>
          </a:prstGeom>
        </p:spPr>
      </p:pic>
      <p:sp>
        <p:nvSpPr>
          <p:cNvPr id="7" name="Tijdelijke aanduiding voor inhoud 7">
            <a:extLst>
              <a:ext uri="{FF2B5EF4-FFF2-40B4-BE49-F238E27FC236}">
                <a16:creationId xmlns:a16="http://schemas.microsoft.com/office/drawing/2014/main" id="{2A77E3CA-15CD-86F7-F1AE-887CE8162786}"/>
              </a:ext>
            </a:extLst>
          </p:cNvPr>
          <p:cNvSpPr txBox="1">
            <a:spLocks/>
          </p:cNvSpPr>
          <p:nvPr/>
        </p:nvSpPr>
        <p:spPr>
          <a:xfrm>
            <a:off x="0" y="165813"/>
            <a:ext cx="5879976" cy="664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nl-NL" sz="30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PBL/CBS bevolkingsprognose 2035</a:t>
            </a:r>
            <a:endParaRPr lang="en-NL" sz="3000" b="1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nl-NL" sz="3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9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sp>
        <p:nvSpPr>
          <p:cNvPr id="2" name="Tijdelijke aanduiding voor inhoud 7">
            <a:extLst>
              <a:ext uri="{FF2B5EF4-FFF2-40B4-BE49-F238E27FC236}">
                <a16:creationId xmlns:a16="http://schemas.microsoft.com/office/drawing/2014/main" id="{43ECB5EF-4C3A-4408-6F74-1AA173CB961C}"/>
              </a:ext>
            </a:extLst>
          </p:cNvPr>
          <p:cNvSpPr txBox="1">
            <a:spLocks/>
          </p:cNvSpPr>
          <p:nvPr/>
        </p:nvSpPr>
        <p:spPr>
          <a:xfrm>
            <a:off x="0" y="165813"/>
            <a:ext cx="5879976" cy="664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nl-NL" sz="30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KNMI ‘23 klimaatscenario’s</a:t>
            </a:r>
            <a:endParaRPr lang="nl-NL" sz="3000" b="1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E9184D9-C257-0439-D879-18F68E793C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692695"/>
            <a:ext cx="7416824" cy="592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86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01540539-A387-4E1E-CB85-B15A03B9EE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97" y="722811"/>
            <a:ext cx="11045132" cy="6039485"/>
          </a:xfrm>
          <a:prstGeom prst="rect">
            <a:avLst/>
          </a:prstGeom>
        </p:spPr>
      </p:pic>
      <p:sp>
        <p:nvSpPr>
          <p:cNvPr id="4" name="Tijdelijke aanduiding voor inhoud 7">
            <a:extLst>
              <a:ext uri="{FF2B5EF4-FFF2-40B4-BE49-F238E27FC236}">
                <a16:creationId xmlns:a16="http://schemas.microsoft.com/office/drawing/2014/main" id="{A5A75215-0C3B-8417-99A6-C66A1533E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5813"/>
            <a:ext cx="5878286" cy="664900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6000"/>
              </a:lnSpc>
              <a:buNone/>
            </a:pPr>
            <a:r>
              <a:rPr lang="nl-NL" sz="28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Ecologisch systeem onder druk 2050 </a:t>
            </a:r>
            <a:endParaRPr lang="en-NL" sz="2800" b="1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nl-NL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49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sp>
        <p:nvSpPr>
          <p:cNvPr id="4" name="Tijdelijke aanduiding voor inhoud 7">
            <a:extLst>
              <a:ext uri="{FF2B5EF4-FFF2-40B4-BE49-F238E27FC236}">
                <a16:creationId xmlns:a16="http://schemas.microsoft.com/office/drawing/2014/main" id="{A5A75215-0C3B-8417-99A6-C66A1533E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5813"/>
            <a:ext cx="5878286" cy="664900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6000"/>
              </a:lnSpc>
              <a:buNone/>
            </a:pPr>
            <a:r>
              <a:rPr lang="nl-NL" sz="30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Droogtestress 2050 </a:t>
            </a:r>
            <a:endParaRPr lang="en-NL" sz="3000" b="1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nl-NL" sz="3000" b="1" dirty="0">
              <a:solidFill>
                <a:srgbClr val="0070C0"/>
              </a:solidFill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08373EC-1DC1-FC1B-9997-2843902A3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22810"/>
            <a:ext cx="12192000" cy="588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6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50502D-06E2-4511-952F-6B6445DDD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02" y="2037"/>
            <a:ext cx="4762500" cy="82867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63BE3F1-839A-D0D9-6016-6E42109DF2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86" y="722811"/>
            <a:ext cx="11037736" cy="6044474"/>
          </a:xfrm>
          <a:prstGeom prst="rect">
            <a:avLst/>
          </a:prstGeom>
        </p:spPr>
      </p:pic>
      <p:sp>
        <p:nvSpPr>
          <p:cNvPr id="4" name="Tijdelijke aanduiding voor inhoud 7">
            <a:extLst>
              <a:ext uri="{FF2B5EF4-FFF2-40B4-BE49-F238E27FC236}">
                <a16:creationId xmlns:a16="http://schemas.microsoft.com/office/drawing/2014/main" id="{A6763D66-846B-3D90-5DA2-79EA52561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5813"/>
            <a:ext cx="5879976" cy="664900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6000"/>
              </a:lnSpc>
              <a:buNone/>
            </a:pPr>
            <a:r>
              <a:rPr lang="nl-NL" sz="30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Overstromingskans 2050</a:t>
            </a:r>
            <a:endParaRPr lang="en-NL" sz="3000" b="1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nl-NL" sz="3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06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Nieuwe vervolgopdracht en evaluatie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946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703512" y="1772816"/>
            <a:ext cx="8928992" cy="414966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Werk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resultaten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die de groepen tijdens het atelier hebben geleverd voor de omgevingsvisie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uit</a:t>
            </a: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eem mee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de toekomstige ontwikkelingen, de doorkruisende gebeurtenissen en de effecten hiervan op de omgevingsopgaven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Raadpleeg hierbij bronnen op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websites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 andere relevante kennisbronnen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Maak een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kort verslag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voor het volgende atelier en een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uitgebreid verslag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voor de omgevingsvisie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58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Vervolgopdracht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224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07768" y="1772816"/>
            <a:ext cx="4608512" cy="167603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inzichten heb je opgedaan?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moeten we vasthouden?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moeten </a:t>
            </a:r>
            <a:r>
              <a:rPr lang="nl-NL" sz="2400" kern="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aanpassen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59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Evaluatie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31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Reflectie op vorige vervolgopdracht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023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Succes met de nieuwe vervolgopdracht </a:t>
            </a:r>
            <a:br>
              <a:rPr lang="nl-NL" b="1" dirty="0">
                <a:solidFill>
                  <a:srgbClr val="0070C0"/>
                </a:solidFill>
              </a:rPr>
            </a:br>
            <a:r>
              <a:rPr lang="nl-NL" b="1" dirty="0">
                <a:solidFill>
                  <a:srgbClr val="0070C0"/>
                </a:solidFill>
              </a:rPr>
              <a:t>en tot de volgende keer!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72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99456" y="1772816"/>
            <a:ext cx="9577064" cy="385708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resultaten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van het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eerste atelier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uit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voor de omgevingsvisie waaraan je werkt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eem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 aanscherping van de het thema, de strategische vraagstukken en omgevingskwaliteiten en het belangrijkste ruimtegebruik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Raadpleeg de </a:t>
            </a:r>
            <a:r>
              <a:rPr lang="nl-NL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websites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andere kennisbronnen en werk de inventarisatie aan de hand hiervan verder uit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aak een </a:t>
            </a:r>
            <a:r>
              <a:rPr lang="nl-N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kort verslag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(2 pagina’s tekst met kaart en eventueel andere afbeeldingen) en een </a:t>
            </a:r>
            <a:r>
              <a:rPr lang="nl-N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uitgebreid verslag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voor de omgevingsvisie</a:t>
            </a: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7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Vorige vervolgopdracht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98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03712" y="1772816"/>
            <a:ext cx="5328592" cy="1611980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 heeft de vervolgopdracht uitgevoerd?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Vraag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654268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79776" y="1772816"/>
            <a:ext cx="4104456" cy="3006464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zijn de highlights?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 liep je tegenaan?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geef je de anderen mee?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Pitch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046475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12666</TotalTime>
  <Words>1266</Words>
  <Application>Microsoft Office PowerPoint</Application>
  <PresentationFormat>Breedbeeld</PresentationFormat>
  <Paragraphs>290</Paragraphs>
  <Slides>60</Slides>
  <Notes>57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60</vt:i4>
      </vt:variant>
    </vt:vector>
  </HeadingPairs>
  <TitlesOfParts>
    <vt:vector size="64" baseType="lpstr">
      <vt:lpstr>Arial</vt:lpstr>
      <vt:lpstr>Calibri</vt:lpstr>
      <vt:lpstr>Carlito</vt:lpstr>
      <vt:lpstr>Office Theme</vt:lpstr>
      <vt:lpstr>  Praktijkgemeenschap Omgevingsvisies:                                      werken met scenario’s  Tweede Atelier: toekomstig opgaven verkennen   [Namen invullen] [Datum invullen] </vt:lpstr>
      <vt:lpstr>Praktijkgemeenschap</vt:lpstr>
      <vt:lpstr>  Doel </vt:lpstr>
      <vt:lpstr>  Programma </vt:lpstr>
      <vt:lpstr>  Programma </vt:lpstr>
      <vt:lpstr>Reflectie op vorige vervolgopdracht</vt:lpstr>
      <vt:lpstr>  Vorige vervolgopdracht </vt:lpstr>
      <vt:lpstr>  Vraag </vt:lpstr>
      <vt:lpstr>  Pitch </vt:lpstr>
      <vt:lpstr>Omgevingsopgaven voor gebied verkennen</vt:lpstr>
      <vt:lpstr>Onderdelen van scenariostudie</vt:lpstr>
      <vt:lpstr>Contextscenario’s</vt:lpstr>
      <vt:lpstr>  Autonome ontwikkelingen </vt:lpstr>
      <vt:lpstr>  DESTEP-formule </vt:lpstr>
      <vt:lpstr>Contextscenario’s</vt:lpstr>
      <vt:lpstr>  Ruimtelijke opgaven </vt:lpstr>
      <vt:lpstr>  Doorkruisende gebeurtenissen </vt:lpstr>
      <vt:lpstr>  Doorkruisende gebeurtenissen </vt:lpstr>
      <vt:lpstr>  Ruimtelijke opgaven </vt:lpstr>
      <vt:lpstr>  Technieken </vt:lpstr>
      <vt:lpstr>  Workshop </vt:lpstr>
      <vt:lpstr>  Workshop </vt:lpstr>
      <vt:lpstr>  Literatuurverkenning </vt:lpstr>
      <vt:lpstr>  Literatuurverkenning </vt:lpstr>
      <vt:lpstr>  Literatuurverkenning  </vt:lpstr>
      <vt:lpstr>  Ontwerpend onderzoek </vt:lpstr>
      <vt:lpstr>  Ruimtegebruik bij contextscenario Stoom </vt:lpstr>
      <vt:lpstr>  Ruimtegebruik bij contextscenario Rust </vt:lpstr>
      <vt:lpstr>  Drie soorten gebieden </vt:lpstr>
      <vt:lpstr>  Modelberekeningen </vt:lpstr>
      <vt:lpstr>  Tigris XL </vt:lpstr>
      <vt:lpstr>  Tigris XL </vt:lpstr>
      <vt:lpstr>  COROP-gebieden </vt:lpstr>
      <vt:lpstr>PowerPoint-presentatie</vt:lpstr>
      <vt:lpstr>Zelf omgevingsopgaven verkennen</vt:lpstr>
      <vt:lpstr>  Opdracht </vt:lpstr>
      <vt:lpstr>  Stappen </vt:lpstr>
      <vt:lpstr>  Stappen </vt:lpstr>
      <vt:lpstr>  Format </vt:lpstr>
      <vt:lpstr>  Methode </vt:lpstr>
      <vt:lpstr>  Spelregels </vt:lpstr>
      <vt:lpstr>PowerPoint-presentatie</vt:lpstr>
      <vt:lpstr>Resultaten en reflectie</vt:lpstr>
      <vt:lpstr>  Pitch </vt:lpstr>
      <vt:lpstr>Gebruik van data en kaarten</vt:lpstr>
      <vt:lpstr>Gebruik van data en kaarten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Nieuwe vervolgopdracht en evaluatie</vt:lpstr>
      <vt:lpstr>  Vervolgopdracht </vt:lpstr>
      <vt:lpstr>  Evaluatie </vt:lpstr>
      <vt:lpstr>Succes met de nieuwe vervolgopdracht  en tot de volgende keer!</vt:lpstr>
    </vt:vector>
  </TitlesOfParts>
  <Company>PBL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PBL RV2022/NL-Later2</dc:creator>
  <cp:lastModifiedBy>Fidel Vernooy</cp:lastModifiedBy>
  <cp:revision>1369</cp:revision>
  <cp:lastPrinted>2023-12-17T12:18:49Z</cp:lastPrinted>
  <dcterms:created xsi:type="dcterms:W3CDTF">2016-10-27T08:15:03Z</dcterms:created>
  <dcterms:modified xsi:type="dcterms:W3CDTF">2025-01-16T20:12:26Z</dcterms:modified>
</cp:coreProperties>
</file>