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media/image17.jpg" ContentType="image/jpg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2925" r:id="rId2"/>
    <p:sldId id="3074" r:id="rId3"/>
    <p:sldId id="3101" r:id="rId4"/>
    <p:sldId id="3094" r:id="rId5"/>
    <p:sldId id="3075" r:id="rId6"/>
    <p:sldId id="3095" r:id="rId7"/>
    <p:sldId id="3116" r:id="rId8"/>
    <p:sldId id="828" r:id="rId9"/>
    <p:sldId id="2986" r:id="rId10"/>
    <p:sldId id="3148" r:id="rId11"/>
    <p:sldId id="3135" r:id="rId12"/>
    <p:sldId id="2984" r:id="rId13"/>
    <p:sldId id="2985" r:id="rId14"/>
    <p:sldId id="825" r:id="rId15"/>
    <p:sldId id="745" r:id="rId16"/>
    <p:sldId id="746" r:id="rId17"/>
    <p:sldId id="3144" r:id="rId18"/>
    <p:sldId id="3123" r:id="rId19"/>
    <p:sldId id="3141" r:id="rId20"/>
    <p:sldId id="3122" r:id="rId21"/>
    <p:sldId id="824" r:id="rId22"/>
    <p:sldId id="834" r:id="rId23"/>
    <p:sldId id="3118" r:id="rId24"/>
    <p:sldId id="3096" r:id="rId25"/>
    <p:sldId id="3124" r:id="rId26"/>
    <p:sldId id="3150" r:id="rId27"/>
    <p:sldId id="3111" r:id="rId28"/>
    <p:sldId id="3080" r:id="rId29"/>
    <p:sldId id="3081" r:id="rId30"/>
    <p:sldId id="3079" r:id="rId31"/>
    <p:sldId id="3128" r:id="rId32"/>
    <p:sldId id="3146" r:id="rId33"/>
    <p:sldId id="3078" r:id="rId34"/>
    <p:sldId id="3137" r:id="rId35"/>
    <p:sldId id="3125" r:id="rId36"/>
    <p:sldId id="3126" r:id="rId37"/>
    <p:sldId id="3127" r:id="rId38"/>
    <p:sldId id="3098" r:id="rId39"/>
    <p:sldId id="3108" r:id="rId40"/>
    <p:sldId id="3109" r:id="rId41"/>
    <p:sldId id="3229" r:id="rId42"/>
    <p:sldId id="316" r:id="rId43"/>
    <p:sldId id="317" r:id="rId44"/>
    <p:sldId id="3136" r:id="rId45"/>
    <p:sldId id="3099" r:id="rId46"/>
    <p:sldId id="3110" r:id="rId47"/>
    <p:sldId id="3097" r:id="rId48"/>
    <p:sldId id="2913" r:id="rId49"/>
    <p:sldId id="3053" r:id="rId50"/>
    <p:sldId id="3059" r:id="rId51"/>
    <p:sldId id="3060" r:id="rId52"/>
    <p:sldId id="3061" r:id="rId53"/>
    <p:sldId id="3055" r:id="rId54"/>
    <p:sldId id="3056" r:id="rId55"/>
    <p:sldId id="3051" r:id="rId56"/>
    <p:sldId id="3054" r:id="rId57"/>
    <p:sldId id="3058" r:id="rId58"/>
    <p:sldId id="3064" r:id="rId59"/>
    <p:sldId id="3065" r:id="rId60"/>
    <p:sldId id="3067" r:id="rId61"/>
    <p:sldId id="3068" r:id="rId62"/>
    <p:sldId id="3069" r:id="rId63"/>
    <p:sldId id="3071" r:id="rId64"/>
    <p:sldId id="3130" r:id="rId65"/>
    <p:sldId id="3131" r:id="rId66"/>
    <p:sldId id="3133" r:id="rId67"/>
    <p:sldId id="3134" r:id="rId68"/>
    <p:sldId id="3057" r:id="rId69"/>
    <p:sldId id="3062" r:id="rId70"/>
    <p:sldId id="3100" r:id="rId71"/>
    <p:sldId id="3077" r:id="rId72"/>
    <p:sldId id="3145" r:id="rId73"/>
    <p:sldId id="3006" r:id="rId74"/>
  </p:sldIdLst>
  <p:sldSz cx="12192000" cy="6858000"/>
  <p:notesSz cx="6888163" cy="100203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99CCFF"/>
    <a:srgbClr val="008000"/>
    <a:srgbClr val="FF5050"/>
    <a:srgbClr val="FF672C"/>
    <a:srgbClr val="FF662B"/>
    <a:srgbClr val="FF682F"/>
    <a:srgbClr val="FF672B"/>
    <a:srgbClr val="FBAD05"/>
    <a:srgbClr val="4015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4136" autoAdjust="0"/>
  </p:normalViewPr>
  <p:slideViewPr>
    <p:cSldViewPr>
      <p:cViewPr varScale="1">
        <p:scale>
          <a:sx n="64" d="100"/>
          <a:sy n="64" d="100"/>
        </p:scale>
        <p:origin x="32" y="5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5665" cy="502526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900909" y="0"/>
            <a:ext cx="2985664" cy="502526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fld id="{8293B405-073C-413A-9E07-4D4174CFF04B}" type="datetimeFigureOut">
              <a:rPr lang="nl-NL" smtClean="0"/>
              <a:t>17-1-2025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1" y="9517774"/>
            <a:ext cx="2985665" cy="502526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900909" y="9517774"/>
            <a:ext cx="2985664" cy="502526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fld id="{494A7AA5-7F75-4448-BE7D-C80269EEECF9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15821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1" cy="501015"/>
          </a:xfrm>
          <a:prstGeom prst="rect">
            <a:avLst/>
          </a:prstGeom>
        </p:spPr>
        <p:txBody>
          <a:bodyPr vert="horz" lIns="92267" tIns="46134" rIns="92267" bIns="46134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700" y="0"/>
            <a:ext cx="2984871" cy="501015"/>
          </a:xfrm>
          <a:prstGeom prst="rect">
            <a:avLst/>
          </a:prstGeom>
        </p:spPr>
        <p:txBody>
          <a:bodyPr vert="horz" lIns="92267" tIns="46134" rIns="92267" bIns="46134" rtlCol="0"/>
          <a:lstStyle>
            <a:lvl1pPr algn="r">
              <a:defRPr sz="1200"/>
            </a:lvl1pPr>
          </a:lstStyle>
          <a:p>
            <a:fld id="{F7D2735E-3DD8-4C27-8DA6-0D086BED8661}" type="datetimeFigureOut">
              <a:rPr lang="nl-NL" smtClean="0"/>
              <a:t>17-1-2025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52475"/>
            <a:ext cx="6675437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7" tIns="46134" rIns="92267" bIns="46134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59644"/>
            <a:ext cx="5510530" cy="4509135"/>
          </a:xfrm>
          <a:prstGeom prst="rect">
            <a:avLst/>
          </a:prstGeom>
        </p:spPr>
        <p:txBody>
          <a:bodyPr vert="horz" lIns="92267" tIns="46134" rIns="92267" bIns="4613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517546"/>
            <a:ext cx="2984871" cy="501015"/>
          </a:xfrm>
          <a:prstGeom prst="rect">
            <a:avLst/>
          </a:prstGeom>
        </p:spPr>
        <p:txBody>
          <a:bodyPr vert="horz" lIns="92267" tIns="46134" rIns="92267" bIns="46134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700" y="9517546"/>
            <a:ext cx="2984871" cy="501015"/>
          </a:xfrm>
          <a:prstGeom prst="rect">
            <a:avLst/>
          </a:prstGeom>
        </p:spPr>
        <p:txBody>
          <a:bodyPr vert="horz" lIns="92267" tIns="46134" rIns="92267" bIns="46134" rtlCol="0" anchor="b"/>
          <a:lstStyle>
            <a:lvl1pPr algn="r">
              <a:defRPr sz="1200"/>
            </a:lvl1pPr>
          </a:lstStyle>
          <a:p>
            <a:fld id="{0064805C-F7E5-478F-AF2C-6B8A48D9314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8813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Algemene slide voor begin event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087737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05914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792887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950069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54820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63576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7950" y="750888"/>
            <a:ext cx="6665913" cy="374967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787" indent="-172787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6631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7950" y="750888"/>
            <a:ext cx="6665913" cy="374967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787" indent="-172787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50487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96000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7950" y="750888"/>
            <a:ext cx="6665913" cy="374967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787" indent="-172787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81168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7950" y="750888"/>
            <a:ext cx="6665913" cy="374967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787" indent="-172787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8568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88743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7950" y="750888"/>
            <a:ext cx="6665913" cy="374967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787" indent="-172787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83547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44008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68601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7950" y="750888"/>
            <a:ext cx="6665913" cy="374967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787" indent="-172787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8443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61351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95838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FA003-8176-7A42-B3DB-0F56E4E4E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B62DF604-14D1-9667-32AD-0070CA541B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7950" y="750888"/>
            <a:ext cx="6665913" cy="3749675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4A79EDA-0C32-C5E4-D814-E2CDDAD861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787" indent="-172787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93E1DBB-D695-7D0D-33DE-07A6E7ECE3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12209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7950" y="750888"/>
            <a:ext cx="6665913" cy="374967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787" indent="-172787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31681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89292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29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60288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46874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45307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238723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826011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02699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6106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83406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0592379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259063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10679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39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367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135357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489342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868329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75312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30955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8540706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999053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49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349565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b="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328924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b="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185151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6225" cy="372745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b="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95371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160675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163357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3681052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118679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935646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322307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220413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59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115913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60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120501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61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662887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62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2534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005441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63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347907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64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3259174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65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07209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66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87347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67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937391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68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234103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69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026052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70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695445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71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6804032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72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16454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576481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73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9466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6363" y="752475"/>
            <a:ext cx="6675437" cy="3756025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029" indent="-173029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13211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4805C-F7E5-478F-AF2C-6B8A48D93146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6420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35016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0029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3666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1573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9404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9314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7335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406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576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6274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David Hamers | 29 september 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C8C53-02E6-4493-9744-9EB4A6C9324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3666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David Hamers | 29 september 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C8C53-02E6-4493-9744-9EB4A6C9324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7364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aarstaatjegemeente.nl/" TargetMode="External"/><Relationship Id="rId3" Type="http://schemas.openxmlformats.org/officeDocument/2006/relationships/hyperlink" Target="https://www.pbl.nl/publicaties/grote-opgaven-in-een-beperkte-ruimte" TargetMode="External"/><Relationship Id="rId7" Type="http://schemas.openxmlformats.org/officeDocument/2006/relationships/hyperlink" Target="https://www.cbs.nl/nl-nl/visualisaties/regionale-monitor-brede-welvaart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themasites.pbl.nl/atlas-regio" TargetMode="External"/><Relationship Id="rId5" Type="http://schemas.openxmlformats.org/officeDocument/2006/relationships/hyperlink" Target="https://www.clo.nl/" TargetMode="External"/><Relationship Id="rId4" Type="http://schemas.openxmlformats.org/officeDocument/2006/relationships/hyperlink" Target="https://www.pbl.nl/publicaties/balans-van-de-leefomgeving-2023" TargetMode="External"/><Relationship Id="rId9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5FB5116-23FF-6CC9-58AB-BCFC6D1F2F3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8000"/>
          </a:blip>
          <a:stretch>
            <a:fillRect/>
          </a:stretch>
        </p:blipFill>
        <p:spPr>
          <a:xfrm>
            <a:off x="-1" y="-1"/>
            <a:ext cx="13085095" cy="685596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A009897-BC24-4EB8-B79A-B08FEF1B2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56992"/>
            <a:ext cx="13085094" cy="1143000"/>
          </a:xfrm>
        </p:spPr>
        <p:txBody>
          <a:bodyPr>
            <a:noAutofit/>
          </a:bodyPr>
          <a:lstStyle/>
          <a:p>
            <a:br>
              <a:rPr lang="nl-NL" b="1" dirty="0"/>
            </a:br>
            <a:br>
              <a:rPr lang="nl-NL" b="1" dirty="0"/>
            </a:br>
            <a:r>
              <a:rPr lang="nl-NL" b="1" dirty="0"/>
              <a:t>Praktijkgemeenschap </a:t>
            </a:r>
            <a:r>
              <a:rPr lang="nl-NL" b="1" i="1" dirty="0"/>
              <a:t>Omgevingsvisies:                                 werken met scenario’s</a:t>
            </a:r>
            <a:br>
              <a:rPr lang="nl-NL" b="1" i="1" dirty="0"/>
            </a:br>
            <a:br>
              <a:rPr lang="nl-NL" b="1" dirty="0"/>
            </a:br>
            <a:r>
              <a:rPr lang="nl-NL" b="1" dirty="0"/>
              <a:t>Eerste atelier: </a:t>
            </a:r>
            <a:r>
              <a:rPr lang="nl-NL" sz="4000" b="1" dirty="0"/>
              <a:t>huidige situatie analyseren</a:t>
            </a:r>
            <a:br>
              <a:rPr lang="nl-NL" b="1" dirty="0"/>
            </a:br>
            <a:br>
              <a:rPr lang="nl-NL" sz="3200" dirty="0"/>
            </a:br>
            <a:r>
              <a:rPr lang="nl-NL" sz="3200" dirty="0"/>
              <a:t>[Namen invullen]</a:t>
            </a:r>
            <a:br>
              <a:rPr lang="nl-NL" sz="3200" dirty="0"/>
            </a:br>
            <a:r>
              <a:rPr lang="nl-NL" sz="3200" dirty="0"/>
              <a:t>[Datum invullen]</a:t>
            </a:r>
            <a:br>
              <a:rPr lang="nl-NL" sz="3200" dirty="0"/>
            </a:br>
            <a:endParaRPr lang="nl-NL" sz="48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A2D65E7-0DD1-6BB1-BA4A-414F201009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8008" y="1341"/>
            <a:ext cx="648072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22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F5D85B-0772-40B3-A863-6CF74F7BD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8680"/>
            <a:ext cx="12192000" cy="1143000"/>
          </a:xfrm>
        </p:spPr>
        <p:txBody>
          <a:bodyPr>
            <a:noAutofit/>
          </a:bodyPr>
          <a:lstStyle/>
          <a:p>
            <a:pPr algn="ctr"/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Wat scenario’s niet zijn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F0DC1106-8A6F-8780-2943-FE8DB63BD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nl-NL" altLang="nl-NL" sz="1200" b="1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9C2E42E-86D4-BD63-ECEB-45552F9C80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83832" y="1888232"/>
            <a:ext cx="3168352" cy="37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342900" indent="-342900" eaLnBrk="0" hangingPunct="0"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nl-NL" altLang="nl-NL" sz="2400" dirty="0">
              <a:latin typeface="+mn-lt"/>
            </a:endParaRPr>
          </a:p>
          <a:p>
            <a:pPr eaLnBrk="1" hangingPunct="1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altLang="nl-NL" sz="2400" dirty="0">
                <a:latin typeface="+mn-lt"/>
              </a:rPr>
              <a:t>Geen voorspellingen</a:t>
            </a:r>
          </a:p>
          <a:p>
            <a:pPr eaLnBrk="1" hangingPunct="1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altLang="nl-NL" sz="2400" dirty="0">
                <a:latin typeface="+mn-lt"/>
              </a:rPr>
              <a:t>Geen voorstellingen</a:t>
            </a:r>
          </a:p>
          <a:p>
            <a:pPr eaLnBrk="1" hangingPunct="1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altLang="nl-NL" sz="2400" dirty="0">
                <a:latin typeface="+mn-lt"/>
              </a:rPr>
              <a:t>Geen visies</a:t>
            </a:r>
          </a:p>
          <a:p>
            <a:pPr eaLnBrk="1" hangingPunct="1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altLang="nl-NL" sz="2400" dirty="0">
                <a:latin typeface="+mn-lt"/>
              </a:rPr>
              <a:t>Geen plannen</a:t>
            </a:r>
          </a:p>
          <a:p>
            <a:pPr eaLnBrk="1" hangingPunct="1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altLang="nl-NL" sz="2400" dirty="0">
                <a:latin typeface="+mn-lt"/>
              </a:rPr>
              <a:t>Geen ontwerpen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476933E-2CD6-7058-0E55-96AFC9F1B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9149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F5D85B-0772-40B3-A863-6CF74F7BD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29798"/>
            <a:ext cx="12192000" cy="1143000"/>
          </a:xfrm>
        </p:spPr>
        <p:txBody>
          <a:bodyPr>
            <a:noAutofit/>
          </a:bodyPr>
          <a:lstStyle/>
          <a:p>
            <a:pPr algn="ctr"/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Elementen van omgevingsvisie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6746597-C688-4B96-B9A8-F42E85E99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9496" y="1855365"/>
            <a:ext cx="9001000" cy="4525963"/>
          </a:xfrm>
        </p:spPr>
        <p:txBody>
          <a:bodyPr>
            <a:normAutofit/>
          </a:bodyPr>
          <a:lstStyle/>
          <a:p>
            <a:pPr marL="0" indent="0">
              <a:buClr>
                <a:srgbClr val="0070C0"/>
              </a:buClr>
              <a:buNone/>
            </a:pPr>
            <a:endParaRPr lang="nl-NL" sz="2400" dirty="0"/>
          </a:p>
          <a:p>
            <a:pPr marL="0" indent="0">
              <a:buClr>
                <a:srgbClr val="0070C0"/>
              </a:buClr>
              <a:buNone/>
            </a:pPr>
            <a:r>
              <a:rPr lang="nl-NL" sz="2400" dirty="0"/>
              <a:t>Een omgevingsvisie is </a:t>
            </a:r>
            <a:r>
              <a:rPr lang="nl-NL" sz="2400" u="sng" dirty="0"/>
              <a:t>grotendeels vormvrij</a:t>
            </a:r>
            <a:r>
              <a:rPr lang="nl-NL" sz="2400" dirty="0"/>
              <a:t>, maar moet wel de volgende </a:t>
            </a:r>
            <a:r>
              <a:rPr lang="nl-NL" sz="2400" u="sng" dirty="0"/>
              <a:t>elementen</a:t>
            </a:r>
            <a:r>
              <a:rPr lang="nl-NL" sz="2400" dirty="0"/>
              <a:t> bevatten:</a:t>
            </a:r>
          </a:p>
          <a:p>
            <a:pPr>
              <a:buClr>
                <a:srgbClr val="0070C0"/>
              </a:buClr>
            </a:pP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Een </a:t>
            </a:r>
            <a:r>
              <a:rPr lang="nl-NL" sz="2400" u="sng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beschrijving</a:t>
            </a: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in </a:t>
            </a:r>
            <a:r>
              <a:rPr lang="nl-NL" sz="2400" u="sng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hoofdlijnen</a:t>
            </a: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van waar de </a:t>
            </a:r>
            <a:r>
              <a:rPr lang="nl-NL" sz="2400" u="sng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fysieke leefomgeving</a:t>
            </a: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uit bestaat en wat de </a:t>
            </a:r>
            <a:r>
              <a:rPr lang="nl-NL" sz="2400" u="sng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kwaliteit</a:t>
            </a: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van de leefomgeving is</a:t>
            </a:r>
            <a:endParaRPr lang="nl-NL" sz="2400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0070C0"/>
              </a:buClr>
            </a:pP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De hoofdlijnen van de </a:t>
            </a:r>
            <a:r>
              <a:rPr lang="nl-NL" sz="2400" u="sng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voorgenomen</a:t>
            </a: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ontwikkeling, gebruik, beheer, bescherming en behoud van het grondgebied</a:t>
            </a:r>
            <a:endParaRPr lang="nl-NL" sz="2400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0070C0"/>
              </a:buClr>
            </a:pP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De </a:t>
            </a:r>
            <a:r>
              <a:rPr lang="nl-NL" sz="2400" u="sng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hoofdzaken</a:t>
            </a: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van het voor de fysieke leefomgeving te voeren </a:t>
            </a:r>
            <a:r>
              <a:rPr lang="nl-NL" sz="2400" u="sng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integrale beleid</a:t>
            </a:r>
            <a:r>
              <a:rPr lang="nl-NL" sz="2400" kern="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: na te streven doelen en hoe die te bereiken</a:t>
            </a:r>
            <a:endParaRPr lang="nl-NL" sz="24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0070C0"/>
              </a:buClr>
            </a:pPr>
            <a:endParaRPr lang="nl-NL" sz="2400" dirty="0"/>
          </a:p>
          <a:p>
            <a:pPr marL="0" indent="0">
              <a:buClr>
                <a:srgbClr val="0070C0"/>
              </a:buClr>
              <a:buNone/>
            </a:pPr>
            <a:endParaRPr lang="nl-NL" sz="2400" dirty="0"/>
          </a:p>
        </p:txBody>
      </p:sp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F0DC1106-8A6F-8780-2943-FE8DB63BD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nl-NL" altLang="nl-NL" sz="12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5422C9C-8290-AEE3-B241-9CD6CA32AB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750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F5D85B-0772-40B3-A863-6CF74F7BD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29798"/>
            <a:ext cx="12192000" cy="1143000"/>
          </a:xfrm>
        </p:spPr>
        <p:txBody>
          <a:bodyPr>
            <a:noAutofit/>
          </a:bodyPr>
          <a:lstStyle/>
          <a:p>
            <a:pPr algn="ctr"/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Activiteiten bij visievorming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6746597-C688-4B96-B9A8-F42E85E99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3512" y="1855365"/>
            <a:ext cx="9001000" cy="4525963"/>
          </a:xfrm>
        </p:spPr>
        <p:txBody>
          <a:bodyPr>
            <a:normAutofit/>
          </a:bodyPr>
          <a:lstStyle/>
          <a:p>
            <a:pPr>
              <a:buClr>
                <a:srgbClr val="0070C0"/>
              </a:buClr>
            </a:pPr>
            <a:endParaRPr lang="nl-NL" sz="2400" u="sng" dirty="0"/>
          </a:p>
          <a:p>
            <a:pPr>
              <a:buClr>
                <a:srgbClr val="0070C0"/>
              </a:buClr>
            </a:pPr>
            <a:r>
              <a:rPr lang="nl-NL" sz="2400" u="sng" dirty="0"/>
              <a:t>Opgaven verkennen</a:t>
            </a:r>
            <a:r>
              <a:rPr lang="nl-NL" sz="2400" dirty="0"/>
              <a:t>:  problemen en uitdagingen voor gebied;  opgaven van vandaag hoeven niet die van morgen te zijn</a:t>
            </a:r>
          </a:p>
          <a:p>
            <a:pPr>
              <a:buClr>
                <a:srgbClr val="0070C0"/>
              </a:buClr>
            </a:pPr>
            <a:r>
              <a:rPr lang="nl-NL" sz="2400" u="sng" dirty="0"/>
              <a:t>Visie ontwikkelen</a:t>
            </a:r>
            <a:r>
              <a:rPr lang="nl-NL" sz="2400" dirty="0"/>
              <a:t>: betrokkenen ontwikkelen samen een visie op de wenselijke ontwikkeling van het gebied en het te voeren beleid</a:t>
            </a:r>
          </a:p>
          <a:p>
            <a:pPr>
              <a:buClr>
                <a:srgbClr val="0070C0"/>
              </a:buClr>
            </a:pPr>
            <a:r>
              <a:rPr lang="nl-NL" sz="2400" u="sng" dirty="0"/>
              <a:t>Formele besluiten nemen</a:t>
            </a:r>
            <a:r>
              <a:rPr lang="nl-NL" sz="2400" dirty="0"/>
              <a:t>: afhankelijk van status van visie formele besluiten nemen; besluiten tot accorderen en uitvoeren van visie</a:t>
            </a:r>
          </a:p>
          <a:p>
            <a:pPr>
              <a:buClr>
                <a:srgbClr val="0070C0"/>
              </a:buClr>
            </a:pPr>
            <a:endParaRPr lang="nl-NL" sz="2400" dirty="0"/>
          </a:p>
        </p:txBody>
      </p:sp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F0DC1106-8A6F-8780-2943-FE8DB63BD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nl-NL" altLang="nl-NL" sz="12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41643552-CE5E-20AF-1FA5-7CC84040C1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214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F5D85B-0772-40B3-A863-6CF74F7BD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29798"/>
            <a:ext cx="12192000" cy="1143000"/>
          </a:xfrm>
        </p:spPr>
        <p:txBody>
          <a:bodyPr>
            <a:noAutofit/>
          </a:bodyPr>
          <a:lstStyle/>
          <a:p>
            <a:pPr algn="ctr"/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Gebruik van scenario’s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F0DC1106-8A6F-8780-2943-FE8DB63BD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nl-NL" altLang="nl-NL" sz="12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9086D11C-C738-CBA6-07DD-2AAD539EF8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218A9C6A-1E38-7EEE-D2B2-0038B751E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3512" y="1855365"/>
            <a:ext cx="9001000" cy="4525963"/>
          </a:xfrm>
        </p:spPr>
        <p:txBody>
          <a:bodyPr>
            <a:normAutofit/>
          </a:bodyPr>
          <a:lstStyle/>
          <a:p>
            <a:pPr>
              <a:buClr>
                <a:srgbClr val="0070C0"/>
              </a:buClr>
            </a:pPr>
            <a:endParaRPr lang="nl-NL" sz="2400" u="sng" dirty="0"/>
          </a:p>
          <a:p>
            <a:pPr>
              <a:buClr>
                <a:srgbClr val="0070C0"/>
              </a:buClr>
            </a:pPr>
            <a:r>
              <a:rPr lang="nl-NL" sz="2400" u="sng" dirty="0"/>
              <a:t>Opgaven verkennen</a:t>
            </a:r>
            <a:r>
              <a:rPr lang="nl-NL" sz="2400" dirty="0"/>
              <a:t>: inzichten in toekomstige opgaven geven; open discussie over opgaven stimuleren; helpen opgaven te agenderen</a:t>
            </a:r>
          </a:p>
          <a:p>
            <a:pPr>
              <a:buClr>
                <a:srgbClr val="0070C0"/>
              </a:buClr>
            </a:pPr>
            <a:r>
              <a:rPr lang="nl-NL" sz="2400" u="sng" dirty="0"/>
              <a:t>Visie ontwikkelen</a:t>
            </a:r>
            <a:r>
              <a:rPr lang="nl-NL" sz="2400" dirty="0"/>
              <a:t>: visie ontwikkelen die toekomstbestendig is, die betrokkenen inspireert en die hen committeert haar uit te voeren</a:t>
            </a:r>
          </a:p>
          <a:p>
            <a:pPr>
              <a:buClr>
                <a:srgbClr val="0070C0"/>
              </a:buClr>
            </a:pPr>
            <a:r>
              <a:rPr lang="nl-NL" sz="2400" u="sng" dirty="0"/>
              <a:t>Formele besluiten nemen</a:t>
            </a:r>
            <a:r>
              <a:rPr lang="nl-NL" sz="2400" dirty="0"/>
              <a:t>: steun voor visie vergroten, helpen visie waar nodig te amenderen of steun voor alternatief bieden</a:t>
            </a:r>
          </a:p>
          <a:p>
            <a:pPr>
              <a:buClr>
                <a:srgbClr val="0070C0"/>
              </a:buClr>
            </a:pP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38136156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Onderdelen van scenariostudie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nl-NL" altLang="nl-NL" sz="1200" b="1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CAFF58F2-D557-24DC-5572-CC244920E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275" y="1974377"/>
            <a:ext cx="7791450" cy="4238625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59176BCB-A8E1-7B54-A322-B463216200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3" name="Ovaal 2">
            <a:extLst>
              <a:ext uri="{FF2B5EF4-FFF2-40B4-BE49-F238E27FC236}">
                <a16:creationId xmlns:a16="http://schemas.microsoft.com/office/drawing/2014/main" id="{0CE50C66-BE9B-82A8-209B-B6E8EB0690DA}"/>
              </a:ext>
            </a:extLst>
          </p:cNvPr>
          <p:cNvSpPr/>
          <p:nvPr/>
        </p:nvSpPr>
        <p:spPr>
          <a:xfrm>
            <a:off x="3143672" y="3789040"/>
            <a:ext cx="1944216" cy="1920042"/>
          </a:xfrm>
          <a:prstGeom prst="ellipse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8878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Nulsituatie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9536" y="2060848"/>
            <a:ext cx="8568951" cy="2232248"/>
          </a:xfrm>
        </p:spPr>
        <p:txBody>
          <a:bodyPr>
            <a:noAutofit/>
          </a:bodyPr>
          <a:lstStyle/>
          <a:p>
            <a:pPr lvl="0">
              <a:buClr>
                <a:srgbClr val="0070C0"/>
              </a:buClr>
            </a:pPr>
            <a:endParaRPr lang="nl-NL" sz="2400" dirty="0"/>
          </a:p>
          <a:p>
            <a:pPr lvl="0">
              <a:buClr>
                <a:srgbClr val="0070C0"/>
              </a:buClr>
            </a:pPr>
            <a:r>
              <a:rPr lang="nl-NL" sz="2400" dirty="0"/>
              <a:t>Vormt een </a:t>
            </a:r>
            <a:r>
              <a:rPr lang="nl-NL" sz="2400" u="sng" dirty="0"/>
              <a:t>referentie</a:t>
            </a:r>
            <a:r>
              <a:rPr lang="nl-NL" sz="2400" dirty="0"/>
              <a:t> voor de andere scenario-onderdelen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Geeft de scenariostudie een duidelijke </a:t>
            </a:r>
            <a:r>
              <a:rPr lang="nl-NL" sz="2400" u="sng" dirty="0"/>
              <a:t>focus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Helpt om de </a:t>
            </a:r>
            <a:r>
              <a:rPr lang="nl-NL" sz="2400" u="sng" dirty="0"/>
              <a:t>toekomstige veranderingen</a:t>
            </a:r>
            <a:r>
              <a:rPr lang="nl-NL" sz="2400" dirty="0"/>
              <a:t> helder weer te geven</a:t>
            </a:r>
          </a:p>
          <a:p>
            <a:pPr lvl="0">
              <a:buClr>
                <a:srgbClr val="0070C0"/>
              </a:buClr>
            </a:pPr>
            <a:r>
              <a:rPr lang="nl-NL" sz="2400" u="sng" dirty="0"/>
              <a:t>Verkleint</a:t>
            </a:r>
            <a:r>
              <a:rPr lang="nl-NL" sz="2400" dirty="0"/>
              <a:t> de </a:t>
            </a:r>
            <a:r>
              <a:rPr lang="nl-NL" sz="2400" u="sng" dirty="0"/>
              <a:t>kans</a:t>
            </a:r>
            <a:r>
              <a:rPr lang="nl-NL" sz="2400" dirty="0"/>
              <a:t> dat de scenario’s </a:t>
            </a:r>
            <a:r>
              <a:rPr lang="nl-NL" sz="2400" u="sng" dirty="0"/>
              <a:t>speculaties </a:t>
            </a:r>
            <a:r>
              <a:rPr lang="nl-NL" sz="2400" dirty="0"/>
              <a:t>worden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Maakt het makkelijker om </a:t>
            </a:r>
            <a:r>
              <a:rPr lang="nl-NL" sz="2400" u="sng" dirty="0"/>
              <a:t>relevante boodschappen</a:t>
            </a:r>
            <a:r>
              <a:rPr lang="nl-NL" sz="2400" dirty="0"/>
              <a:t> te bedenken</a:t>
            </a:r>
          </a:p>
          <a:p>
            <a:pPr lvl="0">
              <a:buClr>
                <a:srgbClr val="0070C0"/>
              </a:buClr>
            </a:pPr>
            <a:endParaRPr lang="nl-NL" sz="2400" dirty="0"/>
          </a:p>
          <a:p>
            <a:pPr lvl="0"/>
            <a:endParaRPr lang="nl-NL" sz="2400" dirty="0"/>
          </a:p>
          <a:p>
            <a:pPr lvl="2"/>
            <a:endParaRPr lang="nl-NL" dirty="0"/>
          </a:p>
        </p:txBody>
      </p:sp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EE722B91-F967-A302-DC3F-565A6862D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nl-NL" altLang="nl-NL" sz="1200" b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BA5A45F4-FDE1-9817-FD6F-5498305E80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160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Contextscenario’s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3592" y="2060848"/>
            <a:ext cx="7488832" cy="2304255"/>
          </a:xfrm>
        </p:spPr>
        <p:txBody>
          <a:bodyPr>
            <a:noAutofit/>
          </a:bodyPr>
          <a:lstStyle/>
          <a:p>
            <a:pPr lvl="0">
              <a:buClr>
                <a:srgbClr val="0070C0"/>
              </a:buClr>
            </a:pPr>
            <a:endParaRPr lang="nl-NL" sz="2400" dirty="0"/>
          </a:p>
          <a:p>
            <a:pPr lvl="0">
              <a:buClr>
                <a:srgbClr val="0070C0"/>
              </a:buClr>
            </a:pPr>
            <a:r>
              <a:rPr lang="nl-NL" sz="2400" dirty="0"/>
              <a:t>Een </a:t>
            </a:r>
            <a:r>
              <a:rPr lang="nl-NL" sz="2400" u="sng" dirty="0"/>
              <a:t>brede blik</a:t>
            </a:r>
            <a:r>
              <a:rPr lang="nl-NL" sz="2400" dirty="0"/>
              <a:t> op relevante ontwikkelingen bevorderen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De </a:t>
            </a:r>
            <a:r>
              <a:rPr lang="nl-NL" sz="2400" u="sng" dirty="0"/>
              <a:t>opgaven</a:t>
            </a:r>
            <a:r>
              <a:rPr lang="nl-NL" sz="2400" dirty="0"/>
              <a:t> voor het omgevingsbeleid duidelijk maken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Een groter gevoel van </a:t>
            </a:r>
            <a:r>
              <a:rPr lang="nl-NL" sz="2400" u="sng" dirty="0"/>
              <a:t>urgentie</a:t>
            </a:r>
            <a:r>
              <a:rPr lang="nl-NL" sz="2400" dirty="0"/>
              <a:t> voor nieuw beleid geven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Helpen om beleid op zijn </a:t>
            </a:r>
            <a:r>
              <a:rPr lang="nl-NL" sz="2400" u="sng" dirty="0"/>
              <a:t>haalbaarheid</a:t>
            </a:r>
            <a:r>
              <a:rPr lang="nl-NL" sz="2400" dirty="0"/>
              <a:t> te toetsen</a:t>
            </a:r>
          </a:p>
          <a:p>
            <a:pPr lvl="0"/>
            <a:endParaRPr lang="nl-NL" sz="2400" dirty="0"/>
          </a:p>
          <a:p>
            <a:pPr marL="914400" lvl="2" indent="0">
              <a:buNone/>
            </a:pPr>
            <a:endParaRPr lang="nl-NL" dirty="0"/>
          </a:p>
        </p:txBody>
      </p:sp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469EFC68-ADBC-70C9-104E-FFE6D6A3E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nl-NL" altLang="nl-NL" sz="1200" b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8FA1F10-B066-DC94-6428-2F4F072507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8662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r>
              <a:rPr lang="nl-NL" sz="3200" b="1" dirty="0">
                <a:solidFill>
                  <a:srgbClr val="0070C0"/>
                </a:solidFill>
              </a:rPr>
              <a:t>Contextscenario’s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nl-NL" altLang="nl-NL" sz="1200" b="1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FC5D6F5C-7AA5-9238-ADE9-D8C8CF2E9E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057601"/>
            <a:ext cx="8609289" cy="4251719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97111741-A994-EA87-4494-CFE32C5F94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8868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Beleidsscenario’s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552" y="2132856"/>
            <a:ext cx="8208912" cy="2913277"/>
          </a:xfrm>
        </p:spPr>
        <p:txBody>
          <a:bodyPr>
            <a:normAutofit/>
          </a:bodyPr>
          <a:lstStyle/>
          <a:p>
            <a:pPr lvl="0">
              <a:buClr>
                <a:srgbClr val="0070C0"/>
              </a:buClr>
            </a:pPr>
            <a:endParaRPr lang="nl-NL" sz="2400" dirty="0"/>
          </a:p>
          <a:p>
            <a:pPr lvl="0">
              <a:buClr>
                <a:srgbClr val="0070C0"/>
              </a:buClr>
            </a:pPr>
            <a:r>
              <a:rPr lang="nl-NL" sz="2400" dirty="0"/>
              <a:t>Inzicht in verschillende </a:t>
            </a:r>
            <a:r>
              <a:rPr lang="nl-NL" sz="2400" u="sng" dirty="0"/>
              <a:t>beleidsalternatieven</a:t>
            </a:r>
            <a:r>
              <a:rPr lang="nl-NL" sz="2400" dirty="0"/>
              <a:t> geven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De </a:t>
            </a:r>
            <a:r>
              <a:rPr lang="nl-NL" sz="2400" u="sng" dirty="0"/>
              <a:t>(neven)effecten</a:t>
            </a:r>
            <a:r>
              <a:rPr lang="nl-NL" sz="2400" dirty="0"/>
              <a:t> van de alternatieven in beeld brengen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Een meer </a:t>
            </a:r>
            <a:r>
              <a:rPr lang="nl-NL" sz="2400" u="sng" dirty="0"/>
              <a:t>open discussie</a:t>
            </a:r>
            <a:r>
              <a:rPr lang="nl-NL" sz="2400" dirty="0"/>
              <a:t> over ambities en doelen bevorderen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Tot het inslaan van een nieuwe weg </a:t>
            </a:r>
            <a:r>
              <a:rPr lang="nl-NL" sz="2400" u="sng" dirty="0"/>
              <a:t>inspireren</a:t>
            </a:r>
          </a:p>
          <a:p>
            <a:pPr lvl="0"/>
            <a:endParaRPr lang="nl-NL" sz="2400" dirty="0"/>
          </a:p>
          <a:p>
            <a:pPr lvl="2"/>
            <a:endParaRPr lang="nl-NL" sz="2400" dirty="0"/>
          </a:p>
        </p:txBody>
      </p:sp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E38F3750-7B9E-38D6-1CC9-D78D547FD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nl-NL" altLang="nl-NL" sz="1200" b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FFD7910-5635-9A06-A25E-AECBDEB5E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4050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E38F3750-7B9E-38D6-1CC9-D78D547FD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nl-NL" altLang="nl-NL" sz="1200" b="1" dirty="0"/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C708EB65-0EDF-A0A7-24E8-99362AC8F12C}"/>
              </a:ext>
            </a:extLst>
          </p:cNvPr>
          <p:cNvSpPr/>
          <p:nvPr/>
        </p:nvSpPr>
        <p:spPr>
          <a:xfrm>
            <a:off x="6408420" y="0"/>
            <a:ext cx="4847844" cy="6857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60F85A90-4FA0-9459-0517-C17F402C3826}"/>
              </a:ext>
            </a:extLst>
          </p:cNvPr>
          <p:cNvSpPr/>
          <p:nvPr/>
        </p:nvSpPr>
        <p:spPr>
          <a:xfrm>
            <a:off x="1031747" y="0"/>
            <a:ext cx="4847844" cy="68534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14744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431704" y="1772816"/>
            <a:ext cx="5688632" cy="3603038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13:00 u Welkom, intro en programma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13:15 u Voorstellen en verwachtingen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13:45 u Doel en opzet van werkplaats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14:00 u Huidige situatie analyseren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14:30 u Pauze 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32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Programma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96549062-95A9-3A14-E8E0-22380D67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1345545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Boodschappen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5640" y="2060849"/>
            <a:ext cx="7344815" cy="2384152"/>
          </a:xfrm>
        </p:spPr>
        <p:txBody>
          <a:bodyPr>
            <a:normAutofit/>
          </a:bodyPr>
          <a:lstStyle/>
          <a:p>
            <a:pPr lvl="0">
              <a:buClr>
                <a:srgbClr val="0070C0"/>
              </a:buClr>
            </a:pPr>
            <a:endParaRPr lang="nl-NL" sz="2400" dirty="0"/>
          </a:p>
          <a:p>
            <a:pPr lvl="0">
              <a:buClr>
                <a:srgbClr val="0070C0"/>
              </a:buClr>
            </a:pPr>
            <a:r>
              <a:rPr lang="nl-NL" sz="2400" dirty="0"/>
              <a:t>Zijn belangrijk voor de </a:t>
            </a:r>
            <a:r>
              <a:rPr lang="nl-NL" sz="2400" u="sng" dirty="0"/>
              <a:t>bruikbaarheid </a:t>
            </a:r>
            <a:r>
              <a:rPr lang="nl-NL" sz="2400" dirty="0"/>
              <a:t>van de scenario’s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Bieden concrete </a:t>
            </a:r>
            <a:r>
              <a:rPr lang="nl-NL" sz="2400" u="sng" dirty="0"/>
              <a:t>aanknopingspunten</a:t>
            </a:r>
            <a:r>
              <a:rPr lang="nl-NL" sz="2400" dirty="0"/>
              <a:t> voor het beleid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Helpen het beleid meer </a:t>
            </a:r>
            <a:r>
              <a:rPr lang="nl-NL" sz="2400" u="sng" dirty="0"/>
              <a:t>toekomstbestendig</a:t>
            </a:r>
            <a:r>
              <a:rPr lang="nl-NL" sz="2400" dirty="0"/>
              <a:t> te maken</a:t>
            </a:r>
          </a:p>
        </p:txBody>
      </p:sp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D3F9C5A3-4185-482A-DA1E-0183B580F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nl-NL" altLang="nl-NL" sz="1200" b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B911029-8EA6-3957-621F-854404D4E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375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Praktijkgemeenschap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3512" y="1600205"/>
            <a:ext cx="8856984" cy="4637107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nl-NL" sz="2400" dirty="0">
              <a:solidFill>
                <a:srgbClr val="0A0A02"/>
              </a:solidFill>
            </a:endParaRPr>
          </a:p>
          <a:p>
            <a:pPr>
              <a:lnSpc>
                <a:spcPct val="107000"/>
              </a:lnSpc>
              <a:spcAft>
                <a:spcPts val="300"/>
              </a:spcAft>
              <a:buClr>
                <a:srgbClr val="00B0F0"/>
              </a:buClr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 een praktische, geïnformeerde en creatieve manier aan het </a:t>
            </a:r>
            <a:r>
              <a:rPr lang="nl-NL" sz="24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maken of actualiseren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van een </a:t>
            </a:r>
            <a:r>
              <a:rPr lang="nl-NL" sz="24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omgevingsvisie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werken</a:t>
            </a:r>
          </a:p>
          <a:p>
            <a:pPr>
              <a:lnSpc>
                <a:spcPct val="107000"/>
              </a:lnSpc>
              <a:spcAft>
                <a:spcPts val="300"/>
              </a:spcAft>
              <a:buClr>
                <a:srgbClr val="00B0F0"/>
              </a:buClr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Een informele setting (</a:t>
            </a:r>
            <a:r>
              <a:rPr lang="nl-NL" sz="24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soft </a:t>
            </a:r>
            <a:r>
              <a:rPr lang="nl-NL" sz="2400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space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creëren, parallel aan een formeel beleidstraject (</a:t>
            </a:r>
            <a:r>
              <a:rPr lang="nl-NL" sz="24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hard </a:t>
            </a:r>
            <a:r>
              <a:rPr lang="nl-NL" sz="2400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space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07000"/>
              </a:lnSpc>
              <a:spcAft>
                <a:spcPts val="300"/>
              </a:spcAft>
              <a:buClr>
                <a:srgbClr val="00B0F0"/>
              </a:buClr>
            </a:pPr>
            <a:r>
              <a:rPr lang="nl-NL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Tijd en ruimte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geven om voorbij de waan van de dag en de directe belangen te denken</a:t>
            </a:r>
            <a:endParaRPr lang="nl-NL" sz="2400" i="1" dirty="0"/>
          </a:p>
          <a:p>
            <a:pPr lvl="0"/>
            <a:endParaRPr lang="nl-NL" sz="2400" dirty="0"/>
          </a:p>
          <a:p>
            <a:pPr lvl="0"/>
            <a:endParaRPr lang="nl-NL" altLang="nl-NL" sz="2400" dirty="0">
              <a:solidFill>
                <a:srgbClr val="0A0A02"/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D75D3CF-E7D5-E574-02FB-99DE898DB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2038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Aanpak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1744" y="1600205"/>
            <a:ext cx="4680520" cy="4637107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nl-NL" sz="2400" dirty="0">
              <a:solidFill>
                <a:srgbClr val="0A0A02"/>
              </a:solidFill>
            </a:endParaRPr>
          </a:p>
          <a:p>
            <a:pPr>
              <a:lnSpc>
                <a:spcPct val="107000"/>
              </a:lnSpc>
              <a:spcAft>
                <a:spcPts val="300"/>
              </a:spcAft>
              <a:buClr>
                <a:srgbClr val="00B0F0"/>
              </a:buClr>
            </a:pP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Serie ateliers organiseren</a:t>
            </a:r>
          </a:p>
          <a:p>
            <a:pPr>
              <a:lnSpc>
                <a:spcPct val="107000"/>
              </a:lnSpc>
              <a:spcAft>
                <a:spcPts val="300"/>
              </a:spcAft>
              <a:buClr>
                <a:srgbClr val="00B0F0"/>
              </a:buClr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Input voor ateliers leveren</a:t>
            </a:r>
          </a:p>
          <a:p>
            <a:pPr>
              <a:lnSpc>
                <a:spcPct val="107000"/>
              </a:lnSpc>
              <a:spcAft>
                <a:spcPts val="300"/>
              </a:spcAft>
              <a:buClr>
                <a:srgbClr val="00B0F0"/>
              </a:buClr>
            </a:pP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Resultaten van ateliers toepassen</a:t>
            </a:r>
          </a:p>
          <a:p>
            <a:pPr>
              <a:lnSpc>
                <a:spcPct val="107000"/>
              </a:lnSpc>
              <a:spcAft>
                <a:spcPts val="300"/>
              </a:spcAft>
              <a:buClr>
                <a:srgbClr val="00B0F0"/>
              </a:buClr>
            </a:pP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Werk met werk maken</a:t>
            </a:r>
            <a:endParaRPr lang="nl-NL" sz="2400" i="1" dirty="0"/>
          </a:p>
          <a:p>
            <a:pPr lvl="0"/>
            <a:endParaRPr lang="nl-NL" sz="2400" dirty="0"/>
          </a:p>
          <a:p>
            <a:pPr lvl="0"/>
            <a:endParaRPr lang="nl-NL" altLang="nl-NL" sz="2400" dirty="0">
              <a:solidFill>
                <a:srgbClr val="0A0A02"/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5AD48E2-0EE6-0DAD-7135-114CBFB9D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606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Praktijkgemeenschap</a:t>
            </a:r>
          </a:p>
        </p:txBody>
      </p:sp>
      <p:sp>
        <p:nvSpPr>
          <p:cNvPr id="16" name="Tijdelijke aanduiding voor dianummer 5">
            <a:extLst>
              <a:ext uri="{FF2B5EF4-FFF2-40B4-BE49-F238E27FC236}">
                <a16:creationId xmlns:a16="http://schemas.microsoft.com/office/drawing/2014/main" id="{47EC2724-CF3F-2BD4-AA23-431CBA142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nl-NL" altLang="nl-NL" sz="1200" b="1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ABCBEBE5-3233-C083-F1B9-ACB620071E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2BA75954-A879-18ED-3EE0-3CCB6AF83D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256" y="1916832"/>
            <a:ext cx="7752184" cy="434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9984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Huidige situatie analyseren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638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711624" y="1772816"/>
            <a:ext cx="6912768" cy="1676036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lvl="0" algn="ctr">
              <a:lnSpc>
                <a:spcPct val="107000"/>
              </a:lnSpc>
              <a:buClr>
                <a:srgbClr val="0070C0"/>
              </a:buClr>
            </a:pPr>
            <a:endParaRPr lang="nl-NL" sz="2400" dirty="0">
              <a:cs typeface="Carlito"/>
            </a:endParaRPr>
          </a:p>
          <a:p>
            <a:pPr lvl="0" algn="ctr">
              <a:lnSpc>
                <a:spcPct val="107000"/>
              </a:lnSpc>
              <a:buClr>
                <a:srgbClr val="0070C0"/>
              </a:buClr>
            </a:pPr>
            <a:r>
              <a:rPr lang="nl-NL" sz="2400" dirty="0">
                <a:cs typeface="Carlito"/>
              </a:rPr>
              <a:t>Voldoende </a:t>
            </a:r>
            <a:r>
              <a:rPr lang="nl-NL" sz="2400" u="sng" dirty="0">
                <a:cs typeface="Carlito"/>
              </a:rPr>
              <a:t>inzichten en vaardigheden</a:t>
            </a:r>
            <a:r>
              <a:rPr lang="nl-NL" sz="2400" dirty="0">
                <a:cs typeface="Carlito"/>
              </a:rPr>
              <a:t> opdoen om de analyse van de huidige situatie van het gebied </a:t>
            </a:r>
            <a:r>
              <a:rPr lang="nl-NL" sz="2400" u="sng" dirty="0">
                <a:cs typeface="Carlito"/>
              </a:rPr>
              <a:t>zelf</a:t>
            </a:r>
            <a:r>
              <a:rPr lang="nl-NL" sz="2400" dirty="0">
                <a:cs typeface="Carlito"/>
              </a:rPr>
              <a:t> uit te voeren of als </a:t>
            </a:r>
            <a:r>
              <a:rPr lang="nl-NL" sz="2400" u="sng" dirty="0">
                <a:cs typeface="Carlito"/>
              </a:rPr>
              <a:t>opdrachtgever</a:t>
            </a:r>
            <a:r>
              <a:rPr lang="nl-NL" sz="2400" dirty="0">
                <a:cs typeface="Carlito"/>
              </a:rPr>
              <a:t> op te treden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25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pPr algn="ctr"/>
            <a:br>
              <a:rPr lang="nl-NL" sz="3200" b="1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b="1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Doel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7886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12A55-B5FC-FE91-A26E-187252BAC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0B508BAD-8684-CE90-8D60-8BD5934AF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Praktijkgemeenschap</a:t>
            </a:r>
          </a:p>
        </p:txBody>
      </p:sp>
      <p:sp>
        <p:nvSpPr>
          <p:cNvPr id="16" name="Tijdelijke aanduiding voor dianummer 5">
            <a:extLst>
              <a:ext uri="{FF2B5EF4-FFF2-40B4-BE49-F238E27FC236}">
                <a16:creationId xmlns:a16="http://schemas.microsoft.com/office/drawing/2014/main" id="{8831D6C4-CF55-BDB1-FAA6-06F7151FD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nl-NL" altLang="nl-NL" sz="1200" b="1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618A8758-D553-0BE4-A2A5-D054F5A53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5954DE65-81A4-A549-25D6-45A749FE2B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256" y="1916832"/>
            <a:ext cx="7752184" cy="4344544"/>
          </a:xfrm>
          <a:prstGeom prst="rect">
            <a:avLst/>
          </a:prstGeom>
        </p:spPr>
      </p:pic>
      <p:sp>
        <p:nvSpPr>
          <p:cNvPr id="2" name="Ovaal 1">
            <a:extLst>
              <a:ext uri="{FF2B5EF4-FFF2-40B4-BE49-F238E27FC236}">
                <a16:creationId xmlns:a16="http://schemas.microsoft.com/office/drawing/2014/main" id="{7E2A3C8E-62F2-0D6F-6912-82B03FE5FF91}"/>
              </a:ext>
            </a:extLst>
          </p:cNvPr>
          <p:cNvSpPr/>
          <p:nvPr/>
        </p:nvSpPr>
        <p:spPr>
          <a:xfrm>
            <a:off x="2350085" y="4005064"/>
            <a:ext cx="1873707" cy="1800200"/>
          </a:xfrm>
          <a:prstGeom prst="ellipse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1495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Huidig situatie analyseren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D8BF8BE9-BDBA-46A5-BEBE-24C023054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5720" y="2060848"/>
            <a:ext cx="5452740" cy="2232248"/>
          </a:xfrm>
        </p:spPr>
        <p:txBody>
          <a:bodyPr>
            <a:noAutofit/>
          </a:bodyPr>
          <a:lstStyle/>
          <a:p>
            <a:pPr lvl="0">
              <a:buClr>
                <a:srgbClr val="0070C0"/>
              </a:buClr>
            </a:pPr>
            <a:endParaRPr lang="nl-NL" sz="2400" dirty="0"/>
          </a:p>
          <a:p>
            <a:pPr lvl="0">
              <a:buClr>
                <a:srgbClr val="0070C0"/>
              </a:buClr>
            </a:pPr>
            <a:r>
              <a:rPr lang="nl-NL" sz="2400" dirty="0"/>
              <a:t>Belangrijkste thema’s in het gebied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Voornaamste strategische vraagstukken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Belangrijkste omgevingskwaliteiten</a:t>
            </a:r>
          </a:p>
          <a:p>
            <a:pPr lvl="0">
              <a:buClr>
                <a:srgbClr val="0070C0"/>
              </a:buClr>
            </a:pPr>
            <a:r>
              <a:rPr lang="nl-NL" sz="2400" dirty="0"/>
              <a:t>Voornaamste ruimtegebruik</a:t>
            </a:r>
          </a:p>
          <a:p>
            <a:pPr lvl="0">
              <a:buClr>
                <a:srgbClr val="0070C0"/>
              </a:buClr>
            </a:pPr>
            <a:endParaRPr lang="nl-NL" sz="2400" dirty="0"/>
          </a:p>
          <a:p>
            <a:pPr lvl="0">
              <a:buClr>
                <a:srgbClr val="0070C0"/>
              </a:buClr>
            </a:pPr>
            <a:endParaRPr lang="nl-NL" sz="2400" dirty="0"/>
          </a:p>
          <a:p>
            <a:pPr lvl="0">
              <a:buClr>
                <a:srgbClr val="0070C0"/>
              </a:buClr>
            </a:pPr>
            <a:endParaRPr lang="nl-NL" sz="2400" dirty="0"/>
          </a:p>
          <a:p>
            <a:pPr lvl="0"/>
            <a:endParaRPr lang="nl-NL" sz="2400" dirty="0"/>
          </a:p>
          <a:p>
            <a:pPr lvl="2"/>
            <a:endParaRPr lang="nl-NL" dirty="0"/>
          </a:p>
        </p:txBody>
      </p:sp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EE722B91-F967-A302-DC3F-565A6862D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nl-NL" altLang="nl-NL" sz="1200" b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ADA8975-BCFD-7633-DDEC-41EC5DCB7D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4387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28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pPr algn="ctr"/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Belangrijkste thema’s uit Ruimtelijke Verkenning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object 3">
            <a:extLst>
              <a:ext uri="{FF2B5EF4-FFF2-40B4-BE49-F238E27FC236}">
                <a16:creationId xmlns:a16="http://schemas.microsoft.com/office/drawing/2014/main" id="{865BA0D1-03AB-23A4-1BBB-A41A7CFCEAFA}"/>
              </a:ext>
            </a:extLst>
          </p:cNvPr>
          <p:cNvSpPr txBox="1"/>
          <p:nvPr/>
        </p:nvSpPr>
        <p:spPr>
          <a:xfrm>
            <a:off x="4583832" y="1772816"/>
            <a:ext cx="3168352" cy="2071208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Stad en regio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Duurzame economie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Klimaatmitigatie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Klimaatadaptatie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Landelijk gebied</a:t>
            </a:r>
          </a:p>
        </p:txBody>
      </p:sp>
    </p:spTree>
    <p:extLst>
      <p:ext uri="{BB962C8B-B14F-4D97-AF65-F5344CB8AC3E}">
        <p14:creationId xmlns:p14="http://schemas.microsoft.com/office/powerpoint/2010/main" val="22940004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199456" y="1772816"/>
            <a:ext cx="9865096" cy="3256725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u="sng" dirty="0">
              <a:solidFill>
                <a:schemeClr val="bg1">
                  <a:lumMod val="50000"/>
                </a:schemeClr>
              </a:solidFill>
              <a:latin typeface="Carlito"/>
              <a:cs typeface="Carlito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dirty="0">
                <a:solidFill>
                  <a:schemeClr val="bg1">
                    <a:lumMod val="50000"/>
                  </a:schemeClr>
                </a:solidFill>
                <a:latin typeface="Carlito"/>
                <a:cs typeface="Carlito"/>
              </a:rPr>
              <a:t>Algemeen</a:t>
            </a:r>
            <a:r>
              <a:rPr lang="nl-NL" sz="2400" dirty="0">
                <a:solidFill>
                  <a:schemeClr val="bg1">
                    <a:lumMod val="50000"/>
                  </a:schemeClr>
                </a:solidFill>
                <a:latin typeface="Carlito"/>
                <a:cs typeface="Carlito"/>
              </a:rPr>
              <a:t>:</a:t>
            </a:r>
            <a:r>
              <a:rPr lang="nl-NL" sz="2400" i="1" dirty="0">
                <a:solidFill>
                  <a:schemeClr val="bg1">
                    <a:lumMod val="50000"/>
                  </a:schemeClr>
                </a:solidFill>
                <a:latin typeface="Carlito"/>
                <a:cs typeface="Carlito"/>
              </a:rPr>
              <a:t> </a:t>
            </a:r>
            <a:r>
              <a:rPr lang="nl-NL" sz="2400" dirty="0">
                <a:solidFill>
                  <a:schemeClr val="bg1">
                    <a:lumMod val="50000"/>
                  </a:schemeClr>
                </a:solidFill>
                <a:latin typeface="Carlito"/>
                <a:cs typeface="Carlito"/>
              </a:rPr>
              <a:t>ruimtelijke samenhang tussen thema’s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dirty="0">
                <a:latin typeface="Carlito"/>
                <a:cs typeface="Carlito"/>
              </a:rPr>
              <a:t>Stad en regio</a:t>
            </a:r>
            <a:r>
              <a:rPr lang="nl-NL" sz="2400" dirty="0">
                <a:latin typeface="Carlito"/>
                <a:cs typeface="Carlito"/>
              </a:rPr>
              <a:t>: verdeling van wonen en werken en organisatie van mobiliteit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dirty="0">
                <a:latin typeface="Carlito"/>
                <a:cs typeface="Carlito"/>
              </a:rPr>
              <a:t>Duurzame economie</a:t>
            </a:r>
            <a:r>
              <a:rPr lang="nl-NL" sz="2400" dirty="0">
                <a:latin typeface="Carlito"/>
                <a:cs typeface="Carlito"/>
              </a:rPr>
              <a:t>: de ruimtelijke effecten van een circulaire economie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dirty="0">
                <a:latin typeface="Carlito"/>
                <a:cs typeface="Carlito"/>
              </a:rPr>
              <a:t>Klimaatmitigatie</a:t>
            </a:r>
            <a:r>
              <a:rPr lang="nl-NL" sz="2400" dirty="0">
                <a:latin typeface="Carlito"/>
                <a:cs typeface="Carlito"/>
              </a:rPr>
              <a:t>: schaalniveaus van energienetwerken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dirty="0">
                <a:latin typeface="Carlito"/>
                <a:cs typeface="Carlito"/>
              </a:rPr>
              <a:t>Klimaatadaptatie</a:t>
            </a:r>
            <a:r>
              <a:rPr lang="nl-NL" sz="2400" dirty="0">
                <a:latin typeface="Carlito"/>
                <a:cs typeface="Carlito"/>
              </a:rPr>
              <a:t>: ruimtelijke reserveringen voor rivierwaterafvoer    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dirty="0">
                <a:latin typeface="Carlito"/>
                <a:cs typeface="Carlito"/>
              </a:rPr>
              <a:t>Landelijk gebied</a:t>
            </a:r>
            <a:r>
              <a:rPr lang="nl-NL" sz="2400" dirty="0">
                <a:latin typeface="Carlito"/>
                <a:cs typeface="Carlito"/>
              </a:rPr>
              <a:t>: mate waarin water en bodem volgend of sturend zijn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dirty="0">
                <a:solidFill>
                  <a:schemeClr val="bg1">
                    <a:lumMod val="50000"/>
                  </a:schemeClr>
                </a:solidFill>
                <a:latin typeface="Carlito"/>
                <a:cs typeface="Carlito"/>
              </a:rPr>
              <a:t>Governance</a:t>
            </a:r>
            <a:r>
              <a:rPr lang="nl-NL" sz="2400" dirty="0">
                <a:solidFill>
                  <a:schemeClr val="bg1">
                    <a:lumMod val="50000"/>
                  </a:schemeClr>
                </a:solidFill>
                <a:latin typeface="Carlito"/>
                <a:cs typeface="Carlito"/>
              </a:rPr>
              <a:t>: verhouding tussen omgevingsbeleid en sectoraal beleid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29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pPr algn="ctr"/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Voornaamste strategische vraagstukken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670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207568" y="1772816"/>
            <a:ext cx="8064896" cy="1486048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dirty="0">
              <a:latin typeface="Carlito"/>
              <a:cs typeface="Carlito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Programma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DC744179-FB6F-52D5-419D-90C5A744E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nl-NL" altLang="nl-NL" sz="1200" b="1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354F8B03-2EE6-9C11-31F2-A35D1D84B0CF}"/>
              </a:ext>
            </a:extLst>
          </p:cNvPr>
          <p:cNvSpPr txBox="1"/>
          <p:nvPr/>
        </p:nvSpPr>
        <p:spPr>
          <a:xfrm>
            <a:off x="3143672" y="1772816"/>
            <a:ext cx="6192688" cy="4001993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14:45 u Zelf huidige situatie analyseren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16:00 u Presentatie van resultaten en reflectie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16:30 u Gebruik van hulpmiddelen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16:50 u 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Vervolgo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pdracht en evaluatie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17:00 u Afronding</a:t>
            </a: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nl-N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671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3200"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33984134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775520" y="1763688"/>
            <a:ext cx="8928992" cy="1676036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u="sng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Omgevingskwaliteit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ruimtelijke kwaliteit + milieukwaliteit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Drie </a:t>
            </a: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waarden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gebruikswaarde, toekomstwaarde en belevingswaarde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Drie </a:t>
            </a: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belangen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People, Planet en Profit</a:t>
            </a:r>
            <a:endParaRPr lang="nl-NL" sz="3200" dirty="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30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8680"/>
            <a:ext cx="12192000" cy="1143000"/>
          </a:xfrm>
        </p:spPr>
        <p:txBody>
          <a:bodyPr>
            <a:noAutofit/>
          </a:bodyPr>
          <a:lstStyle/>
          <a:p>
            <a:pPr algn="ctr"/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Belangrijkste omgevingskwaliteiten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779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31</a:t>
            </a:fld>
            <a:endParaRPr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D9B106AB-75C1-27F2-9669-00DF2586A3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9614756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7465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32</a:t>
            </a:fld>
            <a:endParaRPr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FABF97CB-DDFA-89C1-45EA-1650CEA9D3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150" y="1916832"/>
            <a:ext cx="5981700" cy="4467225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AA3CD681-6B20-D633-70E1-4D3D31D38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8680"/>
            <a:ext cx="12192000" cy="1143000"/>
          </a:xfrm>
        </p:spPr>
        <p:txBody>
          <a:bodyPr>
            <a:noAutofit/>
          </a:bodyPr>
          <a:lstStyle/>
          <a:p>
            <a:pPr algn="ctr"/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Vierde omgevingskwaliteit: herkomstwaarde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84269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503712" y="1772816"/>
            <a:ext cx="5400600" cy="2071208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Vroeger en huidig ruimtegebruik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Belangrijkste ruimtelijke functies 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Voornaamste ruimtelijke patronen 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Synergieën en conflicten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33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pPr algn="ctr"/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Voornaamste ruimtegebruik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034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>
            <a:extLst>
              <a:ext uri="{FF2B5EF4-FFF2-40B4-BE49-F238E27FC236}">
                <a16:creationId xmlns:a16="http://schemas.microsoft.com/office/drawing/2014/main" id="{918230A6-7EA7-38E2-F30A-74132D4E51A3}"/>
              </a:ext>
            </a:extLst>
          </p:cNvPr>
          <p:cNvSpPr/>
          <p:nvPr/>
        </p:nvSpPr>
        <p:spPr>
          <a:xfrm rot="2622233">
            <a:off x="7733755" y="5774522"/>
            <a:ext cx="1361632" cy="492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88DCA479-4891-8D66-4CCF-E5A96961B92C}"/>
              </a:ext>
            </a:extLst>
          </p:cNvPr>
          <p:cNvSpPr/>
          <p:nvPr/>
        </p:nvSpPr>
        <p:spPr>
          <a:xfrm rot="18712585">
            <a:off x="3073874" y="5844060"/>
            <a:ext cx="1451498" cy="418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44375F5-3859-813B-03F8-53E830B63B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12" y="0"/>
            <a:ext cx="10826080" cy="6858000"/>
          </a:xfrm>
          <a:prstGeom prst="rect">
            <a:avLst/>
          </a:prstGeom>
        </p:spPr>
      </p:pic>
      <p:sp>
        <p:nvSpPr>
          <p:cNvPr id="14" name="Rechthoek 13">
            <a:extLst>
              <a:ext uri="{FF2B5EF4-FFF2-40B4-BE49-F238E27FC236}">
                <a16:creationId xmlns:a16="http://schemas.microsoft.com/office/drawing/2014/main" id="{56CEE49D-001D-312B-3FD7-156B2B5B22DB}"/>
              </a:ext>
            </a:extLst>
          </p:cNvPr>
          <p:cNvSpPr/>
          <p:nvPr/>
        </p:nvSpPr>
        <p:spPr>
          <a:xfrm rot="18602268">
            <a:off x="9871124" y="461185"/>
            <a:ext cx="1684088" cy="482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E036E8FD-BB06-8264-E354-06623C81E03C}"/>
              </a:ext>
            </a:extLst>
          </p:cNvPr>
          <p:cNvSpPr/>
          <p:nvPr/>
        </p:nvSpPr>
        <p:spPr>
          <a:xfrm rot="2772642">
            <a:off x="9863784" y="5672260"/>
            <a:ext cx="1711233" cy="659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FC8451FE-F7F0-5EF0-2414-316496973A65}"/>
              </a:ext>
            </a:extLst>
          </p:cNvPr>
          <p:cNvSpPr/>
          <p:nvPr/>
        </p:nvSpPr>
        <p:spPr>
          <a:xfrm rot="3029849">
            <a:off x="4591370" y="498749"/>
            <a:ext cx="1772901" cy="482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34</a:t>
            </a:fld>
            <a:endParaRPr dirty="0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E431514A-AD6A-44B1-FC0B-AC4DF23B9DAD}"/>
              </a:ext>
            </a:extLst>
          </p:cNvPr>
          <p:cNvSpPr/>
          <p:nvPr/>
        </p:nvSpPr>
        <p:spPr>
          <a:xfrm rot="18723394">
            <a:off x="4436677" y="5797094"/>
            <a:ext cx="1772901" cy="482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66083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35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Ruimtegebruik in Zwolle in 1827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FBE4CC3B-983A-228D-C40C-E02D442D95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060848"/>
            <a:ext cx="5634385" cy="412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4111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36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Ruimtegebruik in Zwolle in 1975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97FDDB20-2D4A-C3B7-567A-485C0CEDDD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927" y="2060848"/>
            <a:ext cx="5634385" cy="412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2818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37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Ruimtegebruik in Zwolle in 2015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9D22E43F-1930-B745-5EF2-B096549DA9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927" y="2060848"/>
            <a:ext cx="5634385" cy="409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5561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Zelf huidige situatie analyseren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38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676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11424" y="1772816"/>
            <a:ext cx="9937104" cy="3903633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Groepen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de deelnemers verdelen zich in groepen: elke groep inventariseert de huidige situatie van een thema in het gebied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Rollen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deelnemer faciliteert de discussie en noteert de resultaten en 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deelnemer geeft na afloop een pitch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Opdracht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geef via trefzinnen (op een flap) en een schets (op een kaart) een samenhangend beeld van de huidige situatie van de leefomgeving in de regio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4000" dirty="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39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Stappen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23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Voorstellen en verwachtingen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023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215680" y="1772816"/>
            <a:ext cx="5904656" cy="4401398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Aandachtspunten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lvl="0">
              <a:lnSpc>
                <a:spcPct val="107000"/>
              </a:lnSpc>
              <a:buClr>
                <a:srgbClr val="0070C0"/>
              </a:buClr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- De aanscherping van het thema</a:t>
            </a:r>
          </a:p>
          <a:p>
            <a:pPr lvl="0">
              <a:lnSpc>
                <a:spcPct val="107000"/>
              </a:lnSpc>
              <a:buClr>
                <a:srgbClr val="0070C0"/>
              </a:buClr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- De voornaamste strategische vraagstukken</a:t>
            </a:r>
            <a:endParaRPr lang="nl-NL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Clr>
                <a:srgbClr val="0070C0"/>
              </a:buClr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- De belangrijkste omgevingskwaliteiten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- H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 voornaamste ruimtegebruik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Werkm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ateriaal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1 schetskaart, 5 geb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ieds-beschrijvingen, 5 instructies, 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set stiften,     1 set poster buddies en 1 flap-over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Vragen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 voorzitter loopt geregeld langs 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4000" dirty="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40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Stappen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236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41</a:t>
            </a:fld>
            <a:endParaRPr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83EC0FA-DB95-5CE2-EE16-7BDB5372A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C460C0AA-8F24-95BB-717A-279DC0D72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Format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DA2FF52D-ED2B-8847-9643-037F9B94E9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912" y="1861145"/>
            <a:ext cx="67341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2635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4079747" y="1941576"/>
            <a:ext cx="4059935" cy="41925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42</a:t>
            </a:fld>
            <a:endParaRPr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2339D3C-0DF4-D348-8337-4D4BD86671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8DADAD5E-7EAC-CC61-86D3-2B7FDEC27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Methode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14521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79776" y="1628800"/>
            <a:ext cx="4486275" cy="2253822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75"/>
              </a:spcBef>
              <a:buClr>
                <a:srgbClr val="006FC0"/>
              </a:buClr>
              <a:tabLst>
                <a:tab pos="354965" algn="l"/>
                <a:tab pos="355600" algn="l"/>
              </a:tabLst>
            </a:pPr>
            <a:endParaRPr lang="nl-NL" sz="2400" spc="-5" dirty="0"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Clr>
                <a:srgbClr val="006FC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cs typeface="Carlito"/>
              </a:rPr>
              <a:t>Elk </a:t>
            </a:r>
            <a:r>
              <a:rPr sz="2400" dirty="0">
                <a:cs typeface="Carlito"/>
              </a:rPr>
              <a:t>idee is</a:t>
            </a:r>
            <a:r>
              <a:rPr sz="2400" spc="-15" dirty="0">
                <a:cs typeface="Carlito"/>
              </a:rPr>
              <a:t> </a:t>
            </a:r>
            <a:r>
              <a:rPr sz="2400" spc="-25" dirty="0">
                <a:cs typeface="Carlito"/>
              </a:rPr>
              <a:t>welkom</a:t>
            </a:r>
            <a:endParaRPr sz="2400" dirty="0"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Clr>
                <a:srgbClr val="006FC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cs typeface="Carlito"/>
              </a:rPr>
              <a:t>Niet eens, dan </a:t>
            </a:r>
            <a:r>
              <a:rPr lang="nl-NL" sz="2400" spc="-5" dirty="0">
                <a:cs typeface="Carlito"/>
              </a:rPr>
              <a:t>beter </a:t>
            </a:r>
            <a:r>
              <a:rPr sz="2400" dirty="0">
                <a:cs typeface="Carlito"/>
              </a:rPr>
              <a:t>idee</a:t>
            </a:r>
            <a:r>
              <a:rPr sz="2400" spc="-70" dirty="0">
                <a:cs typeface="Carlito"/>
              </a:rPr>
              <a:t> </a:t>
            </a:r>
            <a:r>
              <a:rPr sz="2400" spc="-10" dirty="0">
                <a:cs typeface="Carlito"/>
              </a:rPr>
              <a:t>leveren</a:t>
            </a:r>
            <a:endParaRPr sz="2400" dirty="0"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Clr>
                <a:srgbClr val="006FC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15" dirty="0">
                <a:cs typeface="Carlito"/>
              </a:rPr>
              <a:t>Kort </a:t>
            </a:r>
            <a:r>
              <a:rPr sz="2400" dirty="0">
                <a:cs typeface="Carlito"/>
              </a:rPr>
              <a:t>en </a:t>
            </a:r>
            <a:r>
              <a:rPr sz="2400" spc="-5" dirty="0" err="1">
                <a:cs typeface="Carlito"/>
              </a:rPr>
              <a:t>duidelijk</a:t>
            </a:r>
            <a:r>
              <a:rPr sz="2400" spc="-20" dirty="0">
                <a:cs typeface="Carlito"/>
              </a:rPr>
              <a:t> </a:t>
            </a:r>
            <a:r>
              <a:rPr sz="2400" dirty="0" err="1">
                <a:cs typeface="Carlito"/>
              </a:rPr>
              <a:t>zijn</a:t>
            </a:r>
            <a:endParaRPr lang="nl-NL" sz="2400" dirty="0"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Clr>
                <a:srgbClr val="006FC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nl-NL" sz="2400" dirty="0">
                <a:cs typeface="Carlito"/>
              </a:rPr>
              <a:t>Meteen schetsen en schrijven</a:t>
            </a:r>
            <a:endParaRPr sz="2400" dirty="0"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43</a:t>
            </a:fld>
            <a:endParaRPr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83EC0FA-DB95-5CE2-EE16-7BDB5372A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C460C0AA-8F24-95BB-717A-279DC0D72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Spelregels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0112927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44</a:t>
            </a:fld>
            <a:endParaRPr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13706EE5-959A-D1A6-12CB-223B5B1E3E1E}"/>
              </a:ext>
            </a:extLst>
          </p:cNvPr>
          <p:cNvSpPr txBox="1"/>
          <p:nvPr/>
        </p:nvSpPr>
        <p:spPr>
          <a:xfrm>
            <a:off x="911424" y="1622224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I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C90E110-6F5E-ECD5-15D4-009767ADA361}"/>
              </a:ext>
            </a:extLst>
          </p:cNvPr>
          <p:cNvSpPr txBox="1"/>
          <p:nvPr/>
        </p:nvSpPr>
        <p:spPr>
          <a:xfrm>
            <a:off x="3575720" y="3068407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I</a:t>
            </a:r>
            <a:r>
              <a:rPr lang="nl-NL" sz="2400" b="1" kern="0" dirty="0">
                <a:solidFill>
                  <a:srgbClr val="53813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9EA572D0-0F95-FBE6-0E67-5311EF24A8AC}"/>
              </a:ext>
            </a:extLst>
          </p:cNvPr>
          <p:cNvSpPr txBox="1"/>
          <p:nvPr/>
        </p:nvSpPr>
        <p:spPr>
          <a:xfrm>
            <a:off x="1055440" y="4514590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III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A942D618-A6C7-A661-B353-2A4F03DC19E8}"/>
              </a:ext>
            </a:extLst>
          </p:cNvPr>
          <p:cNvSpPr txBox="1"/>
          <p:nvPr/>
        </p:nvSpPr>
        <p:spPr>
          <a:xfrm>
            <a:off x="7891241" y="2348880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IV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C04627D-0576-3839-6F3C-2A5988AC275F}"/>
              </a:ext>
            </a:extLst>
          </p:cNvPr>
          <p:cNvSpPr txBox="1"/>
          <p:nvPr/>
        </p:nvSpPr>
        <p:spPr>
          <a:xfrm>
            <a:off x="8472264" y="4180490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V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 txBox="1">
            <a:spLocks/>
          </p:cNvSpPr>
          <p:nvPr/>
        </p:nvSpPr>
        <p:spPr>
          <a:xfrm>
            <a:off x="1" y="548680"/>
            <a:ext cx="12192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nl-NL" sz="320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>
                <a:solidFill>
                  <a:srgbClr val="0070C0"/>
                </a:solidFill>
                <a:latin typeface="+mn-lt"/>
              </a:rPr>
              <a:t>Groepsindeling</a:t>
            </a:r>
            <a:br>
              <a:rPr lang="nl-NL" sz="3200" b="1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46BDCED7-D826-6FF9-C218-94C534931B4B}"/>
              </a:ext>
            </a:extLst>
          </p:cNvPr>
          <p:cNvSpPr txBox="1"/>
          <p:nvPr/>
        </p:nvSpPr>
        <p:spPr>
          <a:xfrm>
            <a:off x="4996756" y="4872941"/>
            <a:ext cx="3389335" cy="1272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Clr>
                <a:srgbClr val="0070C0"/>
              </a:buClr>
            </a:pPr>
            <a:r>
              <a:rPr lang="nl-NL" sz="2400" b="1" kern="0" dirty="0">
                <a:solidFill>
                  <a:srgbClr val="538135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Groep VI 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[Deelnemers invullen]</a:t>
            </a: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6595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Resultaten en reflectie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45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08509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487488" y="1772816"/>
            <a:ext cx="9505056" cy="1927772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 het belangrijkste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strategisch vraagstuk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dat je groep heeft behandeld</a:t>
            </a:r>
          </a:p>
          <a:p>
            <a:pPr marL="34290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 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hoe het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werken in de groep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verliep </a:t>
            </a:r>
          </a:p>
          <a:p>
            <a:pPr marL="342900" lvl="0" indent="-342900" algn="ctr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4000" dirty="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46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Pitch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8605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 fontScale="90000"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Bronnen voor analyse </a:t>
            </a:r>
            <a:br>
              <a:rPr lang="nl-NL" b="1" dirty="0">
                <a:solidFill>
                  <a:srgbClr val="0070C0"/>
                </a:solidFill>
              </a:rPr>
            </a:br>
            <a:r>
              <a:rPr lang="nl-NL" b="1" dirty="0">
                <a:solidFill>
                  <a:srgbClr val="0070C0"/>
                </a:solidFill>
              </a:rPr>
              <a:t>van huidige situatie</a:t>
            </a:r>
            <a:br>
              <a:rPr lang="nl-NL" b="1" dirty="0">
                <a:solidFill>
                  <a:srgbClr val="0070C0"/>
                </a:solidFill>
              </a:rPr>
            </a:br>
            <a:endParaRPr lang="nl-NL" b="1" dirty="0">
              <a:solidFill>
                <a:srgbClr val="0070C0"/>
              </a:solidFill>
            </a:endParaRP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47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0853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inhoud 2">
            <a:extLst>
              <a:ext uri="{FF2B5EF4-FFF2-40B4-BE49-F238E27FC236}">
                <a16:creationId xmlns:a16="http://schemas.microsoft.com/office/drawing/2014/main" id="{8B865C64-12CF-78CC-5D26-4814A56C910A}"/>
              </a:ext>
            </a:extLst>
          </p:cNvPr>
          <p:cNvSpPr txBox="1">
            <a:spLocks/>
          </p:cNvSpPr>
          <p:nvPr/>
        </p:nvSpPr>
        <p:spPr>
          <a:xfrm>
            <a:off x="2927648" y="1916832"/>
            <a:ext cx="6552728" cy="4248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7000"/>
              </a:lnSpc>
              <a:buClr>
                <a:srgbClr val="0070C0"/>
              </a:buClr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Grote opgaven in een beperkte ruime: </a:t>
            </a:r>
            <a:r>
              <a:rPr lang="nl-NL" sz="24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Clr>
                <a:srgbClr val="0070C0"/>
              </a:buClr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Balans van de leefomgeving: </a:t>
            </a:r>
            <a:r>
              <a:rPr lang="nl-NL" sz="24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Clr>
                <a:srgbClr val="0070C0"/>
              </a:buClr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Compendium van de leefomgeving: </a:t>
            </a:r>
            <a:r>
              <a:rPr lang="nl-NL" sz="24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Clr>
                <a:srgbClr val="0070C0"/>
              </a:buClr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Atlas van de regio: </a:t>
            </a:r>
            <a:r>
              <a:rPr lang="nl-NL" sz="2400" u="sng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Clr>
                <a:srgbClr val="0070C0"/>
              </a:buClr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Regionale Monitor Brede Welvaart: </a:t>
            </a:r>
            <a:r>
              <a:rPr lang="nl-NL" sz="24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</a:pP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Waar staat je gemeente?: </a:t>
            </a:r>
            <a:r>
              <a:rPr lang="nl-NL" sz="24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link</a:t>
            </a:r>
            <a:endParaRPr lang="nl-NL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l-NL" sz="36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140C2F5-75D1-423E-B54C-B8CA88BB7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64810"/>
            <a:ext cx="12192000" cy="450190"/>
          </a:xfrm>
        </p:spPr>
        <p:txBody>
          <a:bodyPr>
            <a:normAutofit fontScale="90000"/>
          </a:bodyPr>
          <a:lstStyle/>
          <a:p>
            <a:r>
              <a:rPr lang="nl-NL" sz="3600" b="1" dirty="0">
                <a:solidFill>
                  <a:srgbClr val="0070C0"/>
                </a:solidFill>
              </a:rPr>
              <a:t>Bronnen voor ruimtelijke analyse </a:t>
            </a:r>
            <a:br>
              <a:rPr lang="nl-NL" sz="3600" dirty="0">
                <a:solidFill>
                  <a:srgbClr val="0070C0"/>
                </a:solidFill>
              </a:rPr>
            </a:br>
            <a:endParaRPr lang="nl-NL" sz="3600" dirty="0">
              <a:solidFill>
                <a:srgbClr val="0070C0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285E1EBA-4655-8F22-126C-B9AACC29E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48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229980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2396849D-3A72-8C06-C9A1-0CCA046BC7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1050664"/>
            <a:ext cx="7128792" cy="54556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55D7F195-1B12-1165-9174-9DB424F42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49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299862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799856" y="1772816"/>
            <a:ext cx="3096344" cy="2071208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Hoe heet je?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Waar werk je?</a:t>
            </a:r>
          </a:p>
          <a:p>
            <a:pPr marL="34290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Waar sta je?</a:t>
            </a:r>
            <a:endParaRPr lang="nl-NL" sz="3200" dirty="0">
              <a:latin typeface="Carlito"/>
              <a:cs typeface="Carlito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verwacht je?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5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Vier vragen</a:t>
            </a:r>
            <a:r>
              <a:rPr lang="nl-NL" sz="3200" b="1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  <a:t> 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2624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5">
            <a:extLst>
              <a:ext uri="{FF2B5EF4-FFF2-40B4-BE49-F238E27FC236}">
                <a16:creationId xmlns:a16="http://schemas.microsoft.com/office/drawing/2014/main" id="{345AE692-1F46-33A5-1C08-1D87532A3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50</a:t>
            </a:fld>
            <a:endParaRPr lang="nl-NL" altLang="nl-NL" sz="1200" b="1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71A7A788-0862-2D04-BA11-623A17C813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6" name="Tijdelijke aanduiding voor inhoud 3">
            <a:extLst>
              <a:ext uri="{FF2B5EF4-FFF2-40B4-BE49-F238E27FC236}">
                <a16:creationId xmlns:a16="http://schemas.microsoft.com/office/drawing/2014/main" id="{1723B801-684E-4D67-861F-4B227D280FAB}"/>
              </a:ext>
            </a:extLst>
          </p:cNvPr>
          <p:cNvSpPr txBox="1">
            <a:spLocks/>
          </p:cNvSpPr>
          <p:nvPr/>
        </p:nvSpPr>
        <p:spPr>
          <a:xfrm>
            <a:off x="2207568" y="2420889"/>
            <a:ext cx="9217024" cy="403244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70C0"/>
              </a:buClr>
            </a:pPr>
            <a:r>
              <a:rPr lang="nl-NL" sz="2400" dirty="0"/>
              <a:t>Klimaatadaptatie </a:t>
            </a:r>
          </a:p>
          <a:p>
            <a:pPr>
              <a:buClr>
                <a:srgbClr val="0070C0"/>
              </a:buClr>
            </a:pPr>
            <a:r>
              <a:rPr lang="nl-NL" sz="2400" dirty="0"/>
              <a:t>Landelijk gebied</a:t>
            </a:r>
          </a:p>
          <a:p>
            <a:pPr>
              <a:buClr>
                <a:srgbClr val="0070C0"/>
              </a:buClr>
            </a:pPr>
            <a:r>
              <a:rPr lang="nl-NL" sz="2400" dirty="0"/>
              <a:t>Stad en regio</a:t>
            </a:r>
          </a:p>
          <a:p>
            <a:pPr>
              <a:buClr>
                <a:srgbClr val="0070C0"/>
              </a:buClr>
            </a:pPr>
            <a:r>
              <a:rPr lang="nl-NL" sz="2400" dirty="0"/>
              <a:t>Regionale energietransitie</a:t>
            </a:r>
          </a:p>
          <a:p>
            <a:pPr marL="0" indent="0">
              <a:buNone/>
            </a:pPr>
            <a:endParaRPr lang="nl-NL" sz="2400" dirty="0"/>
          </a:p>
          <a:p>
            <a:pPr marL="0" indent="0">
              <a:buNone/>
            </a:pPr>
            <a:endParaRPr lang="nl-NL" sz="2400" dirty="0"/>
          </a:p>
          <a:p>
            <a:pPr marL="0" indent="0">
              <a:buNone/>
            </a:pPr>
            <a:endParaRPr lang="nl-NL" sz="2400" dirty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9B4A9080-5E91-483A-6386-F00DBC1CBB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2507491"/>
            <a:ext cx="2384596" cy="3369781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EF484682-3A27-D281-CA5C-209BF70131E7}"/>
              </a:ext>
            </a:extLst>
          </p:cNvPr>
          <p:cNvSpPr txBox="1">
            <a:spLocks/>
          </p:cNvSpPr>
          <p:nvPr/>
        </p:nvSpPr>
        <p:spPr>
          <a:xfrm>
            <a:off x="0" y="629816"/>
            <a:ext cx="12192000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600" b="1" dirty="0">
                <a:solidFill>
                  <a:srgbClr val="0070C0"/>
                </a:solidFill>
              </a:rPr>
              <a:t>Grote opgaven in een beperkte ruimte </a:t>
            </a:r>
            <a:br>
              <a:rPr lang="nl-NL" sz="3600" dirty="0">
                <a:solidFill>
                  <a:srgbClr val="0070C0"/>
                </a:solidFill>
              </a:rPr>
            </a:br>
            <a:endParaRPr lang="nl-NL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27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FE2079D5-5524-6E33-28F4-4F40B46FD1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787849"/>
            <a:ext cx="3528392" cy="472992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FA15634-8CC2-04ED-A895-7931B64EC6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7" y="1787848"/>
            <a:ext cx="3436767" cy="47299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jdelijke aanduiding voor dianummer 5">
            <a:extLst>
              <a:ext uri="{FF2B5EF4-FFF2-40B4-BE49-F238E27FC236}">
                <a16:creationId xmlns:a16="http://schemas.microsoft.com/office/drawing/2014/main" id="{E957AACA-6F95-4D06-C46C-D32D66C41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51</a:t>
            </a:fld>
            <a:endParaRPr lang="nl-NL" altLang="nl-NL" sz="1200" b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1D37FAD-735F-860A-E858-93C7F5251B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ABBE9741-9143-E5AA-28E9-66BB58B64751}"/>
              </a:ext>
            </a:extLst>
          </p:cNvPr>
          <p:cNvSpPr txBox="1">
            <a:spLocks/>
          </p:cNvSpPr>
          <p:nvPr/>
        </p:nvSpPr>
        <p:spPr>
          <a:xfrm>
            <a:off x="0" y="629816"/>
            <a:ext cx="12192000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600" b="1" dirty="0">
                <a:solidFill>
                  <a:srgbClr val="0070C0"/>
                </a:solidFill>
              </a:rPr>
              <a:t>Grote opgaven in een beperkte ruimte </a:t>
            </a:r>
            <a:br>
              <a:rPr lang="nl-NL" sz="3600" dirty="0">
                <a:solidFill>
                  <a:srgbClr val="0070C0"/>
                </a:solidFill>
              </a:rPr>
            </a:br>
            <a:endParaRPr lang="nl-NL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3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9B102B4E-5919-B02A-1674-903AF71966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768826"/>
            <a:ext cx="3024336" cy="47652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AA8E6A60-91E8-7778-4A4B-69CBD65201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5574" y="1768826"/>
            <a:ext cx="3000133" cy="47652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jdelijke aanduiding voor dianummer 5">
            <a:extLst>
              <a:ext uri="{FF2B5EF4-FFF2-40B4-BE49-F238E27FC236}">
                <a16:creationId xmlns:a16="http://schemas.microsoft.com/office/drawing/2014/main" id="{2A628851-C89A-4E47-435E-83CB567A0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52</a:t>
            </a:fld>
            <a:endParaRPr lang="nl-NL" altLang="nl-NL" sz="1200" b="1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28E9D32-3EA2-65DA-6554-14DB88343E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8822DA93-7C3F-BE36-112F-E2BC384051AA}"/>
              </a:ext>
            </a:extLst>
          </p:cNvPr>
          <p:cNvSpPr txBox="1">
            <a:spLocks/>
          </p:cNvSpPr>
          <p:nvPr/>
        </p:nvSpPr>
        <p:spPr>
          <a:xfrm>
            <a:off x="0" y="629816"/>
            <a:ext cx="12192000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600" b="1" dirty="0">
                <a:solidFill>
                  <a:srgbClr val="0070C0"/>
                </a:solidFill>
              </a:rPr>
              <a:t>Grote opgaven in een beperkte ruimte </a:t>
            </a:r>
            <a:br>
              <a:rPr lang="nl-NL" sz="3600" dirty="0">
                <a:solidFill>
                  <a:srgbClr val="0070C0"/>
                </a:solidFill>
              </a:rPr>
            </a:br>
            <a:endParaRPr lang="nl-NL" sz="3600" dirty="0">
              <a:solidFill>
                <a:srgbClr val="0070C0"/>
              </a:solidFill>
            </a:endParaRPr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02036DC5-1FB7-404F-1954-4AED0CEBB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142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9C2C5978-BF4C-19D3-64F1-D5C6A180F3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7376" y="1721312"/>
            <a:ext cx="5472608" cy="41783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0B73055E-5D4E-CE2E-E947-302FDD83E6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4152" y="1724127"/>
            <a:ext cx="3384376" cy="47360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32B94F71-CDC8-512A-8CD4-105C11221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53</a:t>
            </a:fld>
            <a:endParaRPr lang="nl-NL" altLang="nl-NL" sz="1200" b="1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140C2F5-75D1-423E-B54C-B8CA88BB7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64810"/>
            <a:ext cx="12192000" cy="450190"/>
          </a:xfrm>
        </p:spPr>
        <p:txBody>
          <a:bodyPr>
            <a:normAutofit fontScale="90000"/>
          </a:bodyPr>
          <a:lstStyle/>
          <a:p>
            <a:r>
              <a:rPr lang="nl-NL" sz="3600" b="1" dirty="0">
                <a:solidFill>
                  <a:srgbClr val="0070C0"/>
                </a:solidFill>
              </a:rPr>
              <a:t>Balans van de Leefomgeving</a:t>
            </a:r>
            <a:br>
              <a:rPr lang="nl-NL" sz="3600" dirty="0">
                <a:solidFill>
                  <a:srgbClr val="0070C0"/>
                </a:solidFill>
              </a:rPr>
            </a:br>
            <a:endParaRPr lang="nl-NL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67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1FDC424-DC4C-67FA-F58F-D9CC3749CB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1679907"/>
            <a:ext cx="3699474" cy="48454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06715B35-D3B8-AA3E-A397-F169193434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2104" y="1679907"/>
            <a:ext cx="3178125" cy="48454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ijdelijke aanduiding voor dianummer 5">
            <a:extLst>
              <a:ext uri="{FF2B5EF4-FFF2-40B4-BE49-F238E27FC236}">
                <a16:creationId xmlns:a16="http://schemas.microsoft.com/office/drawing/2014/main" id="{C3C72530-4115-C9A2-7FB8-C73DB883A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54</a:t>
            </a:fld>
            <a:endParaRPr lang="nl-NL" altLang="nl-NL" sz="1200" b="1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B1CFA49F-DA4F-BDBB-9861-99B0768DD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64810"/>
            <a:ext cx="12192000" cy="450190"/>
          </a:xfrm>
        </p:spPr>
        <p:txBody>
          <a:bodyPr>
            <a:normAutofit fontScale="90000"/>
          </a:bodyPr>
          <a:lstStyle/>
          <a:p>
            <a:r>
              <a:rPr lang="nl-NL" sz="3600" b="1" dirty="0">
                <a:solidFill>
                  <a:srgbClr val="0070C0"/>
                </a:solidFill>
              </a:rPr>
              <a:t>Balans van de Leefomgeving</a:t>
            </a:r>
            <a:br>
              <a:rPr lang="nl-NL" sz="3600" dirty="0">
                <a:solidFill>
                  <a:srgbClr val="0070C0"/>
                </a:solidFill>
              </a:rPr>
            </a:br>
            <a:endParaRPr lang="nl-NL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92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85922B9D-C389-8A68-5614-68BF013CF7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4" y="1628800"/>
            <a:ext cx="6864280" cy="48252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988D2CD-372E-D1A9-09F4-7F9019CA3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55</a:t>
            </a:fld>
            <a:endParaRPr lang="nl-NL" altLang="nl-NL" sz="1200" b="1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2BE05D5-FFE3-CBDA-F467-B3F892634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64810"/>
            <a:ext cx="12192000" cy="450190"/>
          </a:xfrm>
        </p:spPr>
        <p:txBody>
          <a:bodyPr>
            <a:normAutofit fontScale="90000"/>
          </a:bodyPr>
          <a:lstStyle/>
          <a:p>
            <a:r>
              <a:rPr lang="nl-NL" sz="3600" b="1" dirty="0">
                <a:solidFill>
                  <a:srgbClr val="0070C0"/>
                </a:solidFill>
              </a:rPr>
              <a:t>Compendium van de Leefomgeving</a:t>
            </a:r>
            <a:br>
              <a:rPr lang="nl-NL" sz="3600" dirty="0">
                <a:solidFill>
                  <a:srgbClr val="0070C0"/>
                </a:solidFill>
              </a:rPr>
            </a:br>
            <a:endParaRPr lang="nl-NL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8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72450E72-54A0-9FC8-C226-ED8ECC2DCA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640" y="1751366"/>
            <a:ext cx="3816424" cy="46745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EAC987A8-5E43-D70C-177D-EBA5E44167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9960" y="1746921"/>
            <a:ext cx="3833827" cy="46599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8DC34268-A271-9F22-B133-9AB4767F3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56</a:t>
            </a:fld>
            <a:endParaRPr lang="nl-NL" altLang="nl-NL" sz="1200" b="1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657E247-4062-F803-E127-D00257CB7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64810"/>
            <a:ext cx="12192000" cy="450190"/>
          </a:xfrm>
        </p:spPr>
        <p:txBody>
          <a:bodyPr>
            <a:normAutofit fontScale="90000"/>
          </a:bodyPr>
          <a:lstStyle/>
          <a:p>
            <a:r>
              <a:rPr lang="nl-NL" sz="3600" b="1" dirty="0">
                <a:solidFill>
                  <a:srgbClr val="0070C0"/>
                </a:solidFill>
              </a:rPr>
              <a:t>Compendium van de Leefomgeving</a:t>
            </a:r>
            <a:br>
              <a:rPr lang="nl-NL" sz="3600" dirty="0">
                <a:solidFill>
                  <a:srgbClr val="0070C0"/>
                </a:solidFill>
              </a:rPr>
            </a:br>
            <a:endParaRPr lang="nl-NL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76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6" name="Afbeelding 5" descr="Afbeelding met tekst, kaart&#10;&#10;Automatisch gegenereerde beschrijving">
            <a:extLst>
              <a:ext uri="{FF2B5EF4-FFF2-40B4-BE49-F238E27FC236}">
                <a16:creationId xmlns:a16="http://schemas.microsoft.com/office/drawing/2014/main" id="{1D08DCA5-A91C-282B-A5E3-FCB75245FE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85"/>
          <a:stretch/>
        </p:blipFill>
        <p:spPr>
          <a:xfrm>
            <a:off x="1343472" y="1844824"/>
            <a:ext cx="9718355" cy="3888432"/>
          </a:xfrm>
          <a:prstGeom prst="rect">
            <a:avLst/>
          </a:prstGeom>
        </p:spPr>
      </p:pic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F4BCFF2E-50B8-5B2C-CE42-E660FBE8F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57</a:t>
            </a:fld>
            <a:endParaRPr lang="nl-NL" altLang="nl-NL" sz="1200" b="1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37AEC215-907B-6660-B4C8-881FB7A24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64810"/>
            <a:ext cx="12192000" cy="450190"/>
          </a:xfrm>
        </p:spPr>
        <p:txBody>
          <a:bodyPr>
            <a:normAutofit fontScale="90000"/>
          </a:bodyPr>
          <a:lstStyle/>
          <a:p>
            <a:r>
              <a:rPr lang="nl-NL" sz="3600" b="1" dirty="0">
                <a:solidFill>
                  <a:srgbClr val="0070C0"/>
                </a:solidFill>
              </a:rPr>
              <a:t>Atlas van de regio</a:t>
            </a:r>
            <a:br>
              <a:rPr lang="nl-NL" sz="3600" dirty="0">
                <a:solidFill>
                  <a:srgbClr val="0070C0"/>
                </a:solidFill>
              </a:rPr>
            </a:br>
            <a:endParaRPr lang="nl-NL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08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E8A92026-A6B3-5BC5-7AB1-4996F1820D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8324" y="1700808"/>
            <a:ext cx="7342092" cy="4896544"/>
          </a:xfrm>
          <a:prstGeom prst="rect">
            <a:avLst/>
          </a:prstGeom>
        </p:spPr>
      </p:pic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84F16028-08A4-B76F-342B-6F1541D3A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58</a:t>
            </a:fld>
            <a:endParaRPr lang="nl-NL" altLang="nl-NL" sz="1200" b="1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FA50BA12-6FE7-9232-C00C-F8B8D106F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64810"/>
            <a:ext cx="12192000" cy="450190"/>
          </a:xfrm>
        </p:spPr>
        <p:txBody>
          <a:bodyPr>
            <a:normAutofit fontScale="90000"/>
          </a:bodyPr>
          <a:lstStyle/>
          <a:p>
            <a:r>
              <a:rPr lang="nl-NL" sz="3600" b="1" dirty="0">
                <a:solidFill>
                  <a:srgbClr val="0070C0"/>
                </a:solidFill>
              </a:rPr>
              <a:t>Atlas van de regio</a:t>
            </a:r>
            <a:br>
              <a:rPr lang="nl-NL" sz="3600" dirty="0">
                <a:solidFill>
                  <a:srgbClr val="0070C0"/>
                </a:solidFill>
              </a:rPr>
            </a:br>
            <a:endParaRPr lang="nl-NL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82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504B3C69-18E0-09A7-27C9-9BB5CAF90F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4" y="0"/>
            <a:ext cx="12172052" cy="6858000"/>
          </a:xfrm>
          <a:prstGeom prst="rect">
            <a:avLst/>
          </a:prstGeom>
        </p:spPr>
      </p:pic>
      <p:sp>
        <p:nvSpPr>
          <p:cNvPr id="2" name="Tijdelijke aanduiding voor dianummer 5">
            <a:extLst>
              <a:ext uri="{FF2B5EF4-FFF2-40B4-BE49-F238E27FC236}">
                <a16:creationId xmlns:a16="http://schemas.microsoft.com/office/drawing/2014/main" id="{1A50BF80-C105-55B8-22E0-8A8CC0EA8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59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170815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Doel en opzet van praktijkgemeenschap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47756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5E0BC0A8-9E3A-8207-2825-53BBDCF94E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61"/>
            <a:ext cx="12192000" cy="6832478"/>
          </a:xfrm>
          <a:prstGeom prst="rect">
            <a:avLst/>
          </a:prstGeom>
        </p:spPr>
      </p:pic>
      <p:sp>
        <p:nvSpPr>
          <p:cNvPr id="2" name="Tijdelijke aanduiding voor dianummer 5">
            <a:extLst>
              <a:ext uri="{FF2B5EF4-FFF2-40B4-BE49-F238E27FC236}">
                <a16:creationId xmlns:a16="http://schemas.microsoft.com/office/drawing/2014/main" id="{80EA2667-9756-DE94-E77E-317CAD55D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60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352694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A92D77B-5FF0-2364-D423-67DFF86E75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515"/>
            <a:ext cx="12192000" cy="6842970"/>
          </a:xfrm>
          <a:prstGeom prst="rect">
            <a:avLst/>
          </a:prstGeom>
        </p:spPr>
      </p:pic>
      <p:sp>
        <p:nvSpPr>
          <p:cNvPr id="2" name="Tijdelijke aanduiding voor dianummer 5">
            <a:extLst>
              <a:ext uri="{FF2B5EF4-FFF2-40B4-BE49-F238E27FC236}">
                <a16:creationId xmlns:a16="http://schemas.microsoft.com/office/drawing/2014/main" id="{D3963450-013A-F514-2F10-124E6DEE6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61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3411162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1E8A61C-02F3-2179-9986-0681AD18CD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47" y="0"/>
            <a:ext cx="12165306" cy="6858000"/>
          </a:xfrm>
          <a:prstGeom prst="rect">
            <a:avLst/>
          </a:prstGeom>
        </p:spPr>
      </p:pic>
      <p:sp>
        <p:nvSpPr>
          <p:cNvPr id="2" name="Tijdelijke aanduiding voor dianummer 5">
            <a:extLst>
              <a:ext uri="{FF2B5EF4-FFF2-40B4-BE49-F238E27FC236}">
                <a16:creationId xmlns:a16="http://schemas.microsoft.com/office/drawing/2014/main" id="{B78248FF-6137-5BE2-290E-C3E24CC5F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62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81492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86C8B36-72FA-B3E8-DA5F-0A635261B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20"/>
            <a:ext cx="12192000" cy="6844760"/>
          </a:xfrm>
          <a:prstGeom prst="rect">
            <a:avLst/>
          </a:prstGeom>
        </p:spPr>
      </p:pic>
      <p:sp>
        <p:nvSpPr>
          <p:cNvPr id="2" name="Tijdelijke aanduiding voor dianummer 5">
            <a:extLst>
              <a:ext uri="{FF2B5EF4-FFF2-40B4-BE49-F238E27FC236}">
                <a16:creationId xmlns:a16="http://schemas.microsoft.com/office/drawing/2014/main" id="{CE326AF0-AF03-FA5F-3743-7D50CFE54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63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88910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5B02ACE7-5E4E-89BD-551B-DBC9939E26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1916832"/>
            <a:ext cx="8043404" cy="4176464"/>
          </a:xfrm>
          <a:prstGeom prst="rect">
            <a:avLst/>
          </a:prstGeom>
        </p:spPr>
      </p:pic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F75B6BB8-C90F-F102-78DF-3A54F930C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64</a:t>
            </a:fld>
            <a:endParaRPr lang="nl-NL" altLang="nl-NL" sz="1200" b="1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84CF9E4E-7BDF-B251-44C5-295CB96E9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64810"/>
            <a:ext cx="12192000" cy="450190"/>
          </a:xfrm>
        </p:spPr>
        <p:txBody>
          <a:bodyPr>
            <a:normAutofit fontScale="90000"/>
          </a:bodyPr>
          <a:lstStyle/>
          <a:p>
            <a:r>
              <a:rPr lang="nl-NL" sz="3600" b="1" dirty="0">
                <a:solidFill>
                  <a:srgbClr val="0070C0"/>
                </a:solidFill>
              </a:rPr>
              <a:t>Atlas van de regio: kaartviewer</a:t>
            </a:r>
            <a:br>
              <a:rPr lang="nl-NL" sz="3600" dirty="0">
                <a:solidFill>
                  <a:srgbClr val="0070C0"/>
                </a:solidFill>
              </a:rPr>
            </a:br>
            <a:endParaRPr lang="nl-NL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6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0EA38F5-B146-E9D9-5A83-FE5F343D01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1751"/>
            <a:ext cx="12192000" cy="6334498"/>
          </a:xfrm>
          <a:prstGeom prst="rect">
            <a:avLst/>
          </a:prstGeom>
        </p:spPr>
      </p:pic>
      <p:sp>
        <p:nvSpPr>
          <p:cNvPr id="2" name="Tijdelijke aanduiding voor dianummer 5">
            <a:extLst>
              <a:ext uri="{FF2B5EF4-FFF2-40B4-BE49-F238E27FC236}">
                <a16:creationId xmlns:a16="http://schemas.microsoft.com/office/drawing/2014/main" id="{85D8E123-92CE-87C7-16A6-D3412CAFD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65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126084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3DB4C89-CB6F-D000-A018-72F9290FD6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229"/>
            <a:ext cx="12192000" cy="6321542"/>
          </a:xfrm>
          <a:prstGeom prst="rect">
            <a:avLst/>
          </a:prstGeom>
        </p:spPr>
      </p:pic>
      <p:sp>
        <p:nvSpPr>
          <p:cNvPr id="2" name="Tijdelijke aanduiding voor dianummer 5">
            <a:extLst>
              <a:ext uri="{FF2B5EF4-FFF2-40B4-BE49-F238E27FC236}">
                <a16:creationId xmlns:a16="http://schemas.microsoft.com/office/drawing/2014/main" id="{BAA2FCDC-A30F-2C09-998F-F6D4469C6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66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363847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0204F32-0FDD-57E5-6241-ABE21C094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229"/>
            <a:ext cx="12192000" cy="6321542"/>
          </a:xfrm>
          <a:prstGeom prst="rect">
            <a:avLst/>
          </a:prstGeom>
        </p:spPr>
      </p:pic>
      <p:sp>
        <p:nvSpPr>
          <p:cNvPr id="2" name="Tijdelijke aanduiding voor dianummer 5">
            <a:extLst>
              <a:ext uri="{FF2B5EF4-FFF2-40B4-BE49-F238E27FC236}">
                <a16:creationId xmlns:a16="http://schemas.microsoft.com/office/drawing/2014/main" id="{3048BFE5-D004-4CA1-E71B-C2C7E7AD9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67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379342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CABEFA0C-FB3D-2C13-88EA-C75B5DB0C2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1844255"/>
            <a:ext cx="3816424" cy="4661166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09A47C69-F441-C18C-509E-0C92D1FC2D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1788" y="1844503"/>
            <a:ext cx="4464497" cy="3342838"/>
          </a:xfrm>
          <a:prstGeom prst="rect">
            <a:avLst/>
          </a:prstGeom>
        </p:spPr>
      </p:pic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75C6B89A-EDFA-1BC2-8648-14E6B3059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68</a:t>
            </a:fld>
            <a:endParaRPr lang="nl-NL" altLang="nl-NL" sz="1200" b="1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5D77742F-F374-24E2-159C-028EA79FC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64810"/>
            <a:ext cx="12192000" cy="450190"/>
          </a:xfrm>
        </p:spPr>
        <p:txBody>
          <a:bodyPr>
            <a:normAutofit fontScale="90000"/>
          </a:bodyPr>
          <a:lstStyle/>
          <a:p>
            <a:r>
              <a:rPr lang="nl-NL" sz="3600" b="1" dirty="0">
                <a:solidFill>
                  <a:srgbClr val="0070C0"/>
                </a:solidFill>
              </a:rPr>
              <a:t>Waar staat je gemeente?</a:t>
            </a:r>
            <a:br>
              <a:rPr lang="nl-NL" sz="3600" dirty="0">
                <a:solidFill>
                  <a:srgbClr val="0070C0"/>
                </a:solidFill>
              </a:rPr>
            </a:br>
            <a:endParaRPr lang="nl-NL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22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D8072B8-649A-73D4-CCBB-CF4C74694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1874E55A-6525-2532-A7AF-35C0349B9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69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31A6EB6-2154-1855-E0C4-2B749A937E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1853818"/>
            <a:ext cx="5256584" cy="4239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itel 1">
            <a:extLst>
              <a:ext uri="{FF2B5EF4-FFF2-40B4-BE49-F238E27FC236}">
                <a16:creationId xmlns:a16="http://schemas.microsoft.com/office/drawing/2014/main" id="{4C5910EF-F944-9315-B2D7-A375A8F2C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64810"/>
            <a:ext cx="12192000" cy="450190"/>
          </a:xfrm>
        </p:spPr>
        <p:txBody>
          <a:bodyPr>
            <a:normAutofit fontScale="90000"/>
          </a:bodyPr>
          <a:lstStyle/>
          <a:p>
            <a:r>
              <a:rPr lang="nl-NL" sz="3600" b="1" dirty="0">
                <a:solidFill>
                  <a:srgbClr val="0070C0"/>
                </a:solidFill>
              </a:rPr>
              <a:t>Regionale Monitor Brede Welvaart</a:t>
            </a:r>
            <a:br>
              <a:rPr lang="nl-NL" sz="3600" dirty="0">
                <a:solidFill>
                  <a:srgbClr val="0070C0"/>
                </a:solidFill>
              </a:rPr>
            </a:br>
            <a:endParaRPr lang="nl-NL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81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847528" y="1772816"/>
            <a:ext cx="8568952" cy="2861553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Naast de </a:t>
            </a: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traditionele opgaven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zijn er de </a:t>
            </a: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transities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naar een duurzame economie en samenleving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Decennia lang </a:t>
            </a: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vasthoudend omgevingsbeleid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voeren, terwijl de opgaven en transities met </a:t>
            </a: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grote onzekerheid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zijn omgeven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Scenario’s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kunnen </a:t>
            </a: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helpen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maar veel beleidsmakers vinden het werken met scenario’s </a:t>
            </a: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moeilijk en</a:t>
            </a: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het komt </a:t>
            </a: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niet altijd gelegen</a:t>
            </a: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b="1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b="1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Twee dilemma’s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89C0CA8F-4A62-73C7-3353-E82471F9A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nl-NL" altLang="nl-NL" sz="1200" b="1" dirty="0"/>
          </a:p>
        </p:txBody>
      </p:sp>
    </p:spTree>
    <p:extLst>
      <p:ext uri="{BB962C8B-B14F-4D97-AF65-F5344CB8AC3E}">
        <p14:creationId xmlns:p14="http://schemas.microsoft.com/office/powerpoint/2010/main" val="381868830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Vervolgopdracht en evaluatie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70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19468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487488" y="1772816"/>
            <a:ext cx="9577064" cy="3857082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Werk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resultaten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die de groepen tijdens het atelier hebben geleverd voor de omgevingsvisie 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uit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nl-NL" sz="24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eem mee</a:t>
            </a:r>
            <a:r>
              <a:rPr lang="nl-NL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de aanscherping van het thema, de strategische vraagstukken, de omgevingskwaliteiten en het ruimtegebruik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Raadpleeg de </a:t>
            </a:r>
            <a:r>
              <a:rPr lang="nl-NL" sz="24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websites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andere belangrijke kennisbronnen en werk je inventarisatie op basis hiervan verder uit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aak een </a:t>
            </a:r>
            <a:r>
              <a:rPr lang="nl-NL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kort verslag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(2 A4-tjes tekst met </a:t>
            </a:r>
            <a:r>
              <a:rPr lang="nl-NL" sz="2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kaart 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eventueel enkele andere </a:t>
            </a:r>
            <a:r>
              <a:rPr lang="nl-NL" sz="2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afbeeldingen en) 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een </a:t>
            </a:r>
            <a:r>
              <a:rPr lang="nl-NL" sz="24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uitgebreid verslag 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voor de omgevingsvisie</a:t>
            </a:r>
            <a:endParaRPr lang="nl-NL" sz="4000" dirty="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71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Vervolgopdracht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52248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07768" y="1772816"/>
            <a:ext cx="4608512" cy="1676036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nl-NL" sz="2400" u="sng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Welke inzichten heb je opgedaan?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moeten we vasthouden?</a:t>
            </a:r>
          </a:p>
          <a:p>
            <a:pPr marL="342900" lvl="0" indent="-342900">
              <a:lnSpc>
                <a:spcPct val="107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nl-NL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moeten we aan passen?</a:t>
            </a:r>
            <a:endParaRPr lang="nl-NL" sz="4000" dirty="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5930138" y="6590276"/>
            <a:ext cx="292735" cy="21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1200" b="1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lang="nl-NL" smtClean="0"/>
              <a:pPr marL="38100">
                <a:lnSpc>
                  <a:spcPct val="100000"/>
                </a:lnSpc>
                <a:spcBef>
                  <a:spcPts val="105"/>
                </a:spcBef>
              </a:pPr>
              <a:t>72</a:t>
            </a:fld>
            <a:endParaRPr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DF91587-D5D6-82F9-8DAE-BAC8D6C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7808"/>
            <a:ext cx="12192000" cy="1143000"/>
          </a:xfrm>
        </p:spPr>
        <p:txBody>
          <a:bodyPr>
            <a:noAutofit/>
          </a:bodyPr>
          <a:lstStyle/>
          <a:p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Evaluatie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DE884FA-1F57-8C1A-A96C-6983B9911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93161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24944"/>
            <a:ext cx="12192000" cy="1143000"/>
          </a:xfrm>
        </p:spPr>
        <p:txBody>
          <a:bodyPr>
            <a:no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Veel succes met de opdracht en </a:t>
            </a:r>
            <a:br>
              <a:rPr lang="nl-NL" b="1" dirty="0">
                <a:solidFill>
                  <a:srgbClr val="0070C0"/>
                </a:solidFill>
              </a:rPr>
            </a:br>
            <a:r>
              <a:rPr lang="nl-NL" b="1" dirty="0">
                <a:solidFill>
                  <a:srgbClr val="0070C0"/>
                </a:solidFill>
              </a:rPr>
              <a:t>tot het volgende atelier!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73</a:t>
            </a:fld>
            <a:endParaRPr lang="nl-NL" altLang="nl-NL" sz="1200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227AC0-D00C-1FB7-FB01-03095FF98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72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526612C-A69D-4737-8893-9730F411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1377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solidFill>
                  <a:srgbClr val="0070C0"/>
                </a:solidFill>
                <a:latin typeface="+mn-lt"/>
              </a:rPr>
              <a:t>Drie soorten toekomstverkenning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nl-NL" altLang="nl-NL" sz="1200" b="1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FCE524A9-6EA2-A1AA-E6E1-BCC651C0AE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020" y="2060848"/>
            <a:ext cx="8849960" cy="3258005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2BE75D5D-D83C-6D72-DAEE-E2AE2A19CABE}"/>
              </a:ext>
            </a:extLst>
          </p:cNvPr>
          <p:cNvSpPr txBox="1"/>
          <p:nvPr/>
        </p:nvSpPr>
        <p:spPr>
          <a:xfrm>
            <a:off x="1919536" y="5373216"/>
            <a:ext cx="812376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l-NL" b="1" dirty="0"/>
              <a:t>   Voorspellingen 		            Verkenningen 		  Voorstellingen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EC23B80-8A29-FDA3-4D1F-94DD34D633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118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F5D85B-0772-40B3-A863-6CF74F7BD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8680"/>
            <a:ext cx="12192000" cy="1143000"/>
          </a:xfrm>
        </p:spPr>
        <p:txBody>
          <a:bodyPr>
            <a:noAutofit/>
          </a:bodyPr>
          <a:lstStyle/>
          <a:p>
            <a:pPr algn="ctr"/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br>
              <a:rPr lang="nl-NL" sz="3200" dirty="0">
                <a:solidFill>
                  <a:srgbClr val="0070C0"/>
                </a:solidFill>
                <a:highlight>
                  <a:srgbClr val="FFFF00"/>
                </a:highlight>
                <a:latin typeface="+mn-lt"/>
              </a:rPr>
            </a:br>
            <a:r>
              <a:rPr lang="nl-NL" sz="3200" b="1" dirty="0">
                <a:solidFill>
                  <a:srgbClr val="0070C0"/>
                </a:solidFill>
                <a:latin typeface="+mn-lt"/>
              </a:rPr>
              <a:t>Kenmerken van scenario’s</a:t>
            </a:r>
            <a:br>
              <a:rPr lang="nl-NL" sz="3200" b="1" dirty="0">
                <a:solidFill>
                  <a:srgbClr val="0070C0"/>
                </a:solidFill>
                <a:latin typeface="+mn-lt"/>
              </a:rPr>
            </a:br>
            <a:endParaRPr lang="nl-NL" sz="3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F0DC1106-8A6F-8780-2943-FE8DB63BD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35960" y="6506316"/>
            <a:ext cx="540222" cy="3790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DA88954-AF29-4740-BE89-9B023ABE1242}" type="slidenum">
              <a:rPr lang="nl-NL" altLang="nl-NL" sz="1200" b="1" smtClean="0"/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nl-NL" altLang="nl-NL" sz="1200" b="1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9C2E42E-86D4-BD63-ECEB-45552F9C80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575720" y="1888232"/>
            <a:ext cx="5256708" cy="37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342900" indent="-342900" eaLnBrk="0" hangingPunct="0">
              <a:spcBef>
                <a:spcPct val="20000"/>
              </a:spcBef>
              <a:buClr>
                <a:srgbClr val="007BC7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7BC7"/>
              </a:buClr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Verdana" panose="020B0604030504040204" pitchFamily="34" charset="0"/>
              <a:buChar char="›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anose="020B0604030504040204" pitchFamily="34" charset="0"/>
              <a:buChar char="●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nl-NL" altLang="nl-NL" sz="2400" dirty="0">
              <a:latin typeface="+mn-lt"/>
            </a:endParaRPr>
          </a:p>
          <a:p>
            <a:pPr eaLnBrk="1" hangingPunct="1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altLang="nl-NL" sz="2400" u="sng" dirty="0">
                <a:latin typeface="+mn-lt"/>
              </a:rPr>
              <a:t>Verhalen</a:t>
            </a:r>
            <a:r>
              <a:rPr lang="nl-NL" altLang="nl-NL" sz="2400" dirty="0">
                <a:latin typeface="+mn-lt"/>
              </a:rPr>
              <a:t> over de toekomst</a:t>
            </a:r>
          </a:p>
          <a:p>
            <a:pPr eaLnBrk="1" hangingPunct="1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altLang="nl-NL" sz="2400" dirty="0">
                <a:latin typeface="+mn-lt"/>
              </a:rPr>
              <a:t>Over </a:t>
            </a:r>
            <a:r>
              <a:rPr lang="nl-NL" altLang="nl-NL" sz="2400" u="sng" dirty="0">
                <a:latin typeface="+mn-lt"/>
              </a:rPr>
              <a:t>strategische vraagstukken</a:t>
            </a:r>
          </a:p>
          <a:p>
            <a:pPr eaLnBrk="1" hangingPunct="1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altLang="nl-NL" sz="2400" dirty="0">
                <a:latin typeface="+mn-lt"/>
              </a:rPr>
              <a:t>Voor de </a:t>
            </a:r>
            <a:r>
              <a:rPr lang="nl-NL" altLang="nl-NL" sz="2400" u="sng" dirty="0">
                <a:latin typeface="+mn-lt"/>
              </a:rPr>
              <a:t>lange termijn</a:t>
            </a:r>
            <a:r>
              <a:rPr lang="nl-NL" altLang="nl-NL" sz="2400" dirty="0">
                <a:latin typeface="+mn-lt"/>
              </a:rPr>
              <a:t>: 10 tot 50 jaar</a:t>
            </a:r>
          </a:p>
          <a:p>
            <a:pPr eaLnBrk="1" hangingPunct="1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altLang="nl-NL" sz="2400" dirty="0">
                <a:latin typeface="+mn-lt"/>
              </a:rPr>
              <a:t>Via </a:t>
            </a:r>
            <a:r>
              <a:rPr lang="nl-NL" altLang="nl-NL" sz="2400" u="sng" dirty="0">
                <a:latin typeface="+mn-lt"/>
              </a:rPr>
              <a:t>woorden</a:t>
            </a:r>
            <a:r>
              <a:rPr lang="nl-NL" altLang="nl-NL" sz="2400" dirty="0">
                <a:latin typeface="+mn-lt"/>
              </a:rPr>
              <a:t>, </a:t>
            </a:r>
            <a:r>
              <a:rPr lang="nl-NL" altLang="nl-NL" sz="2400" u="sng" dirty="0">
                <a:latin typeface="+mn-lt"/>
              </a:rPr>
              <a:t>beelden</a:t>
            </a:r>
            <a:r>
              <a:rPr lang="nl-NL" altLang="nl-NL" sz="2400" dirty="0">
                <a:latin typeface="+mn-lt"/>
              </a:rPr>
              <a:t> en </a:t>
            </a:r>
            <a:r>
              <a:rPr lang="nl-NL" altLang="nl-NL" sz="2400" u="sng" dirty="0">
                <a:latin typeface="+mn-lt"/>
              </a:rPr>
              <a:t>cijfers</a:t>
            </a:r>
          </a:p>
          <a:p>
            <a:pPr eaLnBrk="1" hangingPunct="1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altLang="nl-NL" sz="2400" dirty="0">
                <a:latin typeface="+mn-lt"/>
              </a:rPr>
              <a:t>In </a:t>
            </a:r>
            <a:r>
              <a:rPr lang="nl-NL" altLang="nl-NL" sz="2400" u="sng" dirty="0">
                <a:latin typeface="+mn-lt"/>
              </a:rPr>
              <a:t>meervoud</a:t>
            </a:r>
            <a:r>
              <a:rPr lang="nl-NL" altLang="nl-NL" sz="2400" dirty="0">
                <a:latin typeface="+mn-lt"/>
              </a:rPr>
              <a:t>: alternatieve richtingen</a:t>
            </a:r>
          </a:p>
          <a:p>
            <a:pPr eaLnBrk="1" hangingPunct="1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nl-NL" altLang="nl-NL" sz="2400" dirty="0">
                <a:latin typeface="+mn-lt"/>
              </a:rPr>
              <a:t>Met </a:t>
            </a:r>
            <a:r>
              <a:rPr lang="nl-NL" altLang="nl-NL" sz="2400" u="sng" dirty="0">
                <a:latin typeface="+mn-lt"/>
              </a:rPr>
              <a:t>verbeeldingskracht</a:t>
            </a:r>
            <a:r>
              <a:rPr lang="nl-NL" altLang="nl-NL" sz="2400" dirty="0">
                <a:latin typeface="+mn-lt"/>
              </a:rPr>
              <a:t> en </a:t>
            </a:r>
            <a:r>
              <a:rPr lang="nl-NL" altLang="nl-NL" sz="2400" u="sng" dirty="0">
                <a:latin typeface="+mn-lt"/>
              </a:rPr>
              <a:t>realisme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476933E-2CD6-7058-0E55-96AFC9F1B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285" y="0"/>
            <a:ext cx="2258079" cy="74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783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bg1"/>
        </a:solidFill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11998</TotalTime>
  <Words>1476</Words>
  <Application>Microsoft Office PowerPoint</Application>
  <PresentationFormat>Widescreen</PresentationFormat>
  <Paragraphs>366</Paragraphs>
  <Slides>73</Slides>
  <Notes>70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8" baseType="lpstr">
      <vt:lpstr>Arial</vt:lpstr>
      <vt:lpstr>Calibri</vt:lpstr>
      <vt:lpstr>Carlito</vt:lpstr>
      <vt:lpstr>Times New Roman</vt:lpstr>
      <vt:lpstr>Office Theme</vt:lpstr>
      <vt:lpstr>  Praktijkgemeenschap Omgevingsvisies:                                 werken met scenario’s  Eerste atelier: huidige situatie analyseren  [Namen invullen] [Datum invullen] </vt:lpstr>
      <vt:lpstr>  Programma </vt:lpstr>
      <vt:lpstr>  Programma </vt:lpstr>
      <vt:lpstr>Voorstellen en verwachtingen</vt:lpstr>
      <vt:lpstr>  Vier vragen  </vt:lpstr>
      <vt:lpstr>Doel en opzet van praktijkgemeenschap</vt:lpstr>
      <vt:lpstr>  Twee dilemma’s </vt:lpstr>
      <vt:lpstr>Drie soorten toekomstverkenning</vt:lpstr>
      <vt:lpstr>  Kenmerken van scenario’s </vt:lpstr>
      <vt:lpstr>  Wat scenario’s niet zijn </vt:lpstr>
      <vt:lpstr>  Elementen van omgevingsvisie </vt:lpstr>
      <vt:lpstr>  Activiteiten bij visievorming </vt:lpstr>
      <vt:lpstr>  Gebruik van scenario’s </vt:lpstr>
      <vt:lpstr>Onderdelen van scenariostudie</vt:lpstr>
      <vt:lpstr>Nulsituatie</vt:lpstr>
      <vt:lpstr>Contextscenario’s</vt:lpstr>
      <vt:lpstr>Contextscenario’s</vt:lpstr>
      <vt:lpstr>Beleidsscenario’s</vt:lpstr>
      <vt:lpstr>PowerPoint Presentation</vt:lpstr>
      <vt:lpstr>Boodschappen</vt:lpstr>
      <vt:lpstr>Praktijkgemeenschap</vt:lpstr>
      <vt:lpstr>Aanpak</vt:lpstr>
      <vt:lpstr>Praktijkgemeenschap</vt:lpstr>
      <vt:lpstr>Huidige situatie analyseren</vt:lpstr>
      <vt:lpstr>  Doel </vt:lpstr>
      <vt:lpstr>Praktijkgemeenschap</vt:lpstr>
      <vt:lpstr>Huidig situatie analyseren</vt:lpstr>
      <vt:lpstr>  Belangrijkste thema’s uit Ruimtelijke Verkenning </vt:lpstr>
      <vt:lpstr>  Voornaamste strategische vraagstukken </vt:lpstr>
      <vt:lpstr>  Belangrijkste omgevingskwaliteiten </vt:lpstr>
      <vt:lpstr>PowerPoint Presentation</vt:lpstr>
      <vt:lpstr>  Vierde omgevingskwaliteit: herkomstwaarde </vt:lpstr>
      <vt:lpstr>  Voornaamste ruimtegebruik </vt:lpstr>
      <vt:lpstr>PowerPoint Presentation</vt:lpstr>
      <vt:lpstr>  Ruimtegebruik in Zwolle in 1827 </vt:lpstr>
      <vt:lpstr>  Ruimtegebruik in Zwolle in 1975 </vt:lpstr>
      <vt:lpstr>  Ruimtegebruik in Zwolle in 2015 </vt:lpstr>
      <vt:lpstr>Zelf huidige situatie analyseren</vt:lpstr>
      <vt:lpstr>  Stappen </vt:lpstr>
      <vt:lpstr>  Stappen </vt:lpstr>
      <vt:lpstr>  Format </vt:lpstr>
      <vt:lpstr>  Methode </vt:lpstr>
      <vt:lpstr>  Spelregels </vt:lpstr>
      <vt:lpstr>PowerPoint Presentation</vt:lpstr>
      <vt:lpstr>Resultaten en reflectie</vt:lpstr>
      <vt:lpstr>  Pitch </vt:lpstr>
      <vt:lpstr>Bronnen voor analyse  van huidige situatie </vt:lpstr>
      <vt:lpstr>Bronnen voor ruimtelijke analyse  </vt:lpstr>
      <vt:lpstr>PowerPoint Presentation</vt:lpstr>
      <vt:lpstr>PowerPoint Presentation</vt:lpstr>
      <vt:lpstr>PowerPoint Presentation</vt:lpstr>
      <vt:lpstr>PowerPoint Presentation</vt:lpstr>
      <vt:lpstr>Balans van de Leefomgeving </vt:lpstr>
      <vt:lpstr>Balans van de Leefomgeving </vt:lpstr>
      <vt:lpstr>Compendium van de Leefomgeving </vt:lpstr>
      <vt:lpstr>Compendium van de Leefomgeving </vt:lpstr>
      <vt:lpstr>Atlas van de regio </vt:lpstr>
      <vt:lpstr>Atlas van de regio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Atlas van de regio: kaartviewer </vt:lpstr>
      <vt:lpstr>PowerPoint Presentation</vt:lpstr>
      <vt:lpstr>PowerPoint Presentation</vt:lpstr>
      <vt:lpstr>PowerPoint Presentation</vt:lpstr>
      <vt:lpstr>Waar staat je gemeente? </vt:lpstr>
      <vt:lpstr>Regionale Monitor Brede Welvaart </vt:lpstr>
      <vt:lpstr>Vervolgopdracht en evaluatie</vt:lpstr>
      <vt:lpstr>  Vervolgopdracht </vt:lpstr>
      <vt:lpstr>  Evaluatie </vt:lpstr>
      <vt:lpstr>Veel succes met de opdracht en  tot het volgende atelier!</vt:lpstr>
    </vt:vector>
  </TitlesOfParts>
  <Company>PBL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PBL RV2022/NL-Later2</dc:creator>
  <cp:lastModifiedBy>Dammers, Ed</cp:lastModifiedBy>
  <cp:revision>1304</cp:revision>
  <cp:lastPrinted>2023-11-09T20:19:14Z</cp:lastPrinted>
  <dcterms:created xsi:type="dcterms:W3CDTF">2016-10-27T08:15:03Z</dcterms:created>
  <dcterms:modified xsi:type="dcterms:W3CDTF">2025-01-17T12:45:45Z</dcterms:modified>
</cp:coreProperties>
</file>